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7"/>
  </p:notesMasterIdLst>
  <p:handoutMasterIdLst>
    <p:handoutMasterId r:id="rId28"/>
  </p:handoutMasterIdLst>
  <p:sldIdLst>
    <p:sldId id="256" r:id="rId2"/>
    <p:sldId id="258" r:id="rId3"/>
    <p:sldId id="259" r:id="rId4"/>
    <p:sldId id="260" r:id="rId5"/>
    <p:sldId id="261" r:id="rId6"/>
    <p:sldId id="262" r:id="rId7"/>
    <p:sldId id="293" r:id="rId8"/>
    <p:sldId id="264" r:id="rId9"/>
    <p:sldId id="284" r:id="rId10"/>
    <p:sldId id="265" r:id="rId11"/>
    <p:sldId id="266" r:id="rId12"/>
    <p:sldId id="267" r:id="rId13"/>
    <p:sldId id="289" r:id="rId14"/>
    <p:sldId id="287" r:id="rId15"/>
    <p:sldId id="288" r:id="rId16"/>
    <p:sldId id="269" r:id="rId17"/>
    <p:sldId id="273" r:id="rId18"/>
    <p:sldId id="275" r:id="rId19"/>
    <p:sldId id="276" r:id="rId20"/>
    <p:sldId id="277" r:id="rId21"/>
    <p:sldId id="278" r:id="rId22"/>
    <p:sldId id="290" r:id="rId23"/>
    <p:sldId id="291" r:id="rId24"/>
    <p:sldId id="295" r:id="rId25"/>
    <p:sldId id="279" r:id="rId26"/>
  </p:sldIdLst>
  <p:sldSz cx="9144000" cy="6858000" type="screen4x3"/>
  <p:notesSz cx="7010400" cy="9296400"/>
  <p:defaultTextStyle>
    <a:defPPr>
      <a:defRPr lang="en-US"/>
    </a:defPPr>
    <a:lvl1pPr algn="r" rtl="0" eaLnBrk="0" fontAlgn="base" hangingPunct="0">
      <a:spcBef>
        <a:spcPct val="0"/>
      </a:spcBef>
      <a:spcAft>
        <a:spcPct val="0"/>
      </a:spcAft>
      <a:defRPr kern="1200">
        <a:solidFill>
          <a:schemeClr val="tx1"/>
        </a:solidFill>
        <a:latin typeface="Arial Narrow" pitchFamily="34" charset="0"/>
        <a:ea typeface="+mn-ea"/>
        <a:cs typeface="+mn-cs"/>
      </a:defRPr>
    </a:lvl1pPr>
    <a:lvl2pPr marL="457200" algn="r" rtl="0" eaLnBrk="0" fontAlgn="base" hangingPunct="0">
      <a:spcBef>
        <a:spcPct val="0"/>
      </a:spcBef>
      <a:spcAft>
        <a:spcPct val="0"/>
      </a:spcAft>
      <a:defRPr kern="1200">
        <a:solidFill>
          <a:schemeClr val="tx1"/>
        </a:solidFill>
        <a:latin typeface="Arial Narrow" pitchFamily="34" charset="0"/>
        <a:ea typeface="+mn-ea"/>
        <a:cs typeface="+mn-cs"/>
      </a:defRPr>
    </a:lvl2pPr>
    <a:lvl3pPr marL="914400" algn="r" rtl="0" eaLnBrk="0" fontAlgn="base" hangingPunct="0">
      <a:spcBef>
        <a:spcPct val="0"/>
      </a:spcBef>
      <a:spcAft>
        <a:spcPct val="0"/>
      </a:spcAft>
      <a:defRPr kern="1200">
        <a:solidFill>
          <a:schemeClr val="tx1"/>
        </a:solidFill>
        <a:latin typeface="Arial Narrow" pitchFamily="34" charset="0"/>
        <a:ea typeface="+mn-ea"/>
        <a:cs typeface="+mn-cs"/>
      </a:defRPr>
    </a:lvl3pPr>
    <a:lvl4pPr marL="1371600" algn="r" rtl="0" eaLnBrk="0" fontAlgn="base" hangingPunct="0">
      <a:spcBef>
        <a:spcPct val="0"/>
      </a:spcBef>
      <a:spcAft>
        <a:spcPct val="0"/>
      </a:spcAft>
      <a:defRPr kern="1200">
        <a:solidFill>
          <a:schemeClr val="tx1"/>
        </a:solidFill>
        <a:latin typeface="Arial Narrow" pitchFamily="34" charset="0"/>
        <a:ea typeface="+mn-ea"/>
        <a:cs typeface="+mn-cs"/>
      </a:defRPr>
    </a:lvl4pPr>
    <a:lvl5pPr marL="1828800" algn="r" rtl="0" eaLnBrk="0" fontAlgn="base" hangingPunct="0">
      <a:spcBef>
        <a:spcPct val="0"/>
      </a:spcBef>
      <a:spcAft>
        <a:spcPct val="0"/>
      </a:spcAft>
      <a:defRPr kern="1200">
        <a:solidFill>
          <a:schemeClr val="tx1"/>
        </a:solidFill>
        <a:latin typeface="Arial Narrow" pitchFamily="34" charset="0"/>
        <a:ea typeface="+mn-ea"/>
        <a:cs typeface="+mn-cs"/>
      </a:defRPr>
    </a:lvl5pPr>
    <a:lvl6pPr marL="2286000" algn="l" defTabSz="914400" rtl="0" eaLnBrk="1" latinLnBrk="0" hangingPunct="1">
      <a:defRPr kern="1200">
        <a:solidFill>
          <a:schemeClr val="tx1"/>
        </a:solidFill>
        <a:latin typeface="Arial Narrow" pitchFamily="34" charset="0"/>
        <a:ea typeface="+mn-ea"/>
        <a:cs typeface="+mn-cs"/>
      </a:defRPr>
    </a:lvl6pPr>
    <a:lvl7pPr marL="2743200" algn="l" defTabSz="914400" rtl="0" eaLnBrk="1" latinLnBrk="0" hangingPunct="1">
      <a:defRPr kern="1200">
        <a:solidFill>
          <a:schemeClr val="tx1"/>
        </a:solidFill>
        <a:latin typeface="Arial Narrow" pitchFamily="34" charset="0"/>
        <a:ea typeface="+mn-ea"/>
        <a:cs typeface="+mn-cs"/>
      </a:defRPr>
    </a:lvl7pPr>
    <a:lvl8pPr marL="3200400" algn="l" defTabSz="914400" rtl="0" eaLnBrk="1" latinLnBrk="0" hangingPunct="1">
      <a:defRPr kern="1200">
        <a:solidFill>
          <a:schemeClr val="tx1"/>
        </a:solidFill>
        <a:latin typeface="Arial Narrow" pitchFamily="34" charset="0"/>
        <a:ea typeface="+mn-ea"/>
        <a:cs typeface="+mn-cs"/>
      </a:defRPr>
    </a:lvl8pPr>
    <a:lvl9pPr marL="3657600" algn="l" defTabSz="914400" rtl="0" eaLnBrk="1" latinLnBrk="0" hangingPunct="1">
      <a:defRPr kern="1200">
        <a:solidFill>
          <a:schemeClr val="tx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CC99"/>
    <a:srgbClr val="FFFFCC"/>
    <a:srgbClr val="90DAA3"/>
    <a:srgbClr val="90DA90"/>
    <a:srgbClr val="009999"/>
    <a:srgbClr val="800000"/>
    <a:srgbClr val="CC3300"/>
    <a:srgbClr val="CC00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03" autoAdjust="0"/>
    <p:restoredTop sz="79636" autoAdjust="0"/>
  </p:normalViewPr>
  <p:slideViewPr>
    <p:cSldViewPr snapToGrid="0">
      <p:cViewPr varScale="1">
        <p:scale>
          <a:sx n="79" d="100"/>
          <a:sy n="79" d="100"/>
        </p:scale>
        <p:origin x="-73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2" d="100"/>
          <a:sy n="82" d="100"/>
        </p:scale>
        <p:origin x="-2022" y="-78"/>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4"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2930" name="Rectangle 2"/>
          <p:cNvSpPr>
            <a:spLocks noGrp="1" noChangeArrowheads="1"/>
          </p:cNvSpPr>
          <p:nvPr>
            <p:ph type="hdr" sz="quarter"/>
          </p:nvPr>
        </p:nvSpPr>
        <p:spPr bwMode="auto">
          <a:xfrm>
            <a:off x="0" y="0"/>
            <a:ext cx="3006725" cy="466725"/>
          </a:xfrm>
          <a:prstGeom prst="rect">
            <a:avLst/>
          </a:prstGeom>
          <a:noFill/>
          <a:ln w="9525">
            <a:noFill/>
            <a:miter lim="800000"/>
            <a:headEnd/>
            <a:tailEnd/>
          </a:ln>
          <a:effectLst/>
        </p:spPr>
        <p:txBody>
          <a:bodyPr vert="horz" wrap="square" lIns="93076" tIns="46539" rIns="93076" bIns="46539" numCol="1" anchor="t" anchorCtr="0" compatLnSpc="1">
            <a:prstTxWarp prst="textNoShape">
              <a:avLst/>
            </a:prstTxWarp>
          </a:bodyPr>
          <a:lstStyle>
            <a:lvl1pPr algn="l" defTabSz="931863">
              <a:defRPr sz="1200" b="1">
                <a:latin typeface="Times New Roman" pitchFamily="18" charset="0"/>
              </a:defRPr>
            </a:lvl1pPr>
          </a:lstStyle>
          <a:p>
            <a:pPr>
              <a:defRPr/>
            </a:pPr>
            <a:endParaRPr lang="en-US" altLang="zh-CN"/>
          </a:p>
        </p:txBody>
      </p:sp>
      <p:sp>
        <p:nvSpPr>
          <p:cNvPr id="252931" name="Rectangle 3"/>
          <p:cNvSpPr>
            <a:spLocks noGrp="1" noChangeArrowheads="1"/>
          </p:cNvSpPr>
          <p:nvPr>
            <p:ph type="dt" sz="quarter" idx="1"/>
          </p:nvPr>
        </p:nvSpPr>
        <p:spPr bwMode="auto">
          <a:xfrm>
            <a:off x="4003675" y="0"/>
            <a:ext cx="3006725" cy="466725"/>
          </a:xfrm>
          <a:prstGeom prst="rect">
            <a:avLst/>
          </a:prstGeom>
          <a:noFill/>
          <a:ln w="9525">
            <a:noFill/>
            <a:miter lim="800000"/>
            <a:headEnd/>
            <a:tailEnd/>
          </a:ln>
          <a:effectLst/>
        </p:spPr>
        <p:txBody>
          <a:bodyPr vert="horz" wrap="square" lIns="93076" tIns="46539" rIns="93076" bIns="46539" numCol="1" anchor="t" anchorCtr="0" compatLnSpc="1">
            <a:prstTxWarp prst="textNoShape">
              <a:avLst/>
            </a:prstTxWarp>
          </a:bodyPr>
          <a:lstStyle>
            <a:lvl1pPr defTabSz="931863">
              <a:defRPr sz="1200" b="1">
                <a:latin typeface="Times New Roman" pitchFamily="18" charset="0"/>
              </a:defRPr>
            </a:lvl1pPr>
          </a:lstStyle>
          <a:p>
            <a:pPr>
              <a:defRPr/>
            </a:pPr>
            <a:endParaRPr lang="en-US" altLang="zh-CN"/>
          </a:p>
        </p:txBody>
      </p:sp>
      <p:sp>
        <p:nvSpPr>
          <p:cNvPr id="252932" name="Rectangle 4"/>
          <p:cNvSpPr>
            <a:spLocks noGrp="1" noChangeArrowheads="1"/>
          </p:cNvSpPr>
          <p:nvPr>
            <p:ph type="ftr" sz="quarter" idx="2"/>
          </p:nvPr>
        </p:nvSpPr>
        <p:spPr bwMode="auto">
          <a:xfrm>
            <a:off x="0" y="8815388"/>
            <a:ext cx="3006725" cy="468312"/>
          </a:xfrm>
          <a:prstGeom prst="rect">
            <a:avLst/>
          </a:prstGeom>
          <a:noFill/>
          <a:ln w="9525">
            <a:noFill/>
            <a:miter lim="800000"/>
            <a:headEnd/>
            <a:tailEnd/>
          </a:ln>
          <a:effectLst/>
        </p:spPr>
        <p:txBody>
          <a:bodyPr vert="horz" wrap="square" lIns="93076" tIns="46539" rIns="93076" bIns="46539" numCol="1" anchor="b" anchorCtr="0" compatLnSpc="1">
            <a:prstTxWarp prst="textNoShape">
              <a:avLst/>
            </a:prstTxWarp>
          </a:bodyPr>
          <a:lstStyle>
            <a:lvl1pPr algn="l" defTabSz="931863">
              <a:defRPr sz="1200" b="1">
                <a:latin typeface="Times New Roman" pitchFamily="18" charset="0"/>
              </a:defRPr>
            </a:lvl1pPr>
          </a:lstStyle>
          <a:p>
            <a:pPr>
              <a:defRPr/>
            </a:pPr>
            <a:endParaRPr lang="en-US" altLang="zh-CN"/>
          </a:p>
        </p:txBody>
      </p:sp>
      <p:sp>
        <p:nvSpPr>
          <p:cNvPr id="252933" name="Rectangle 5"/>
          <p:cNvSpPr>
            <a:spLocks noGrp="1" noChangeArrowheads="1"/>
          </p:cNvSpPr>
          <p:nvPr>
            <p:ph type="sldNum" sz="quarter" idx="3"/>
          </p:nvPr>
        </p:nvSpPr>
        <p:spPr bwMode="auto">
          <a:xfrm>
            <a:off x="4003675" y="8815388"/>
            <a:ext cx="3006725" cy="468312"/>
          </a:xfrm>
          <a:prstGeom prst="rect">
            <a:avLst/>
          </a:prstGeom>
          <a:noFill/>
          <a:ln w="9525">
            <a:noFill/>
            <a:miter lim="800000"/>
            <a:headEnd/>
            <a:tailEnd/>
          </a:ln>
          <a:effectLst/>
        </p:spPr>
        <p:txBody>
          <a:bodyPr vert="horz" wrap="square" lIns="93076" tIns="46539" rIns="93076" bIns="46539" numCol="1" anchor="b" anchorCtr="0" compatLnSpc="1">
            <a:prstTxWarp prst="textNoShape">
              <a:avLst/>
            </a:prstTxWarp>
          </a:bodyPr>
          <a:lstStyle>
            <a:lvl1pPr defTabSz="931863">
              <a:defRPr sz="1200" b="1">
                <a:latin typeface="Times New Roman" pitchFamily="18" charset="0"/>
              </a:defRPr>
            </a:lvl1pPr>
          </a:lstStyle>
          <a:p>
            <a:pPr>
              <a:defRPr/>
            </a:pPr>
            <a:fld id="{F41AB831-4501-4121-9DAA-912895A58824}" type="slidenum">
              <a:rPr lang="en-US" altLang="zh-CN"/>
              <a:pPr>
                <a:defRPr/>
              </a:pPr>
              <a:t>‹#›</a:t>
            </a:fld>
            <a:endParaRPr lang="en-US" altLang="zh-CN"/>
          </a:p>
        </p:txBody>
      </p:sp>
    </p:spTree>
    <p:extLst>
      <p:ext uri="{BB962C8B-B14F-4D97-AF65-F5344CB8AC3E}">
        <p14:creationId xmlns:p14="http://schemas.microsoft.com/office/powerpoint/2010/main" xmlns="" val="957292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9714" name="Rectangle 2"/>
          <p:cNvSpPr>
            <a:spLocks noGrp="1" noChangeArrowheads="1"/>
          </p:cNvSpPr>
          <p:nvPr>
            <p:ph type="hdr" sz="quarter"/>
          </p:nvPr>
        </p:nvSpPr>
        <p:spPr bwMode="auto">
          <a:xfrm>
            <a:off x="0" y="0"/>
            <a:ext cx="3073400" cy="444500"/>
          </a:xfrm>
          <a:prstGeom prst="rect">
            <a:avLst/>
          </a:prstGeom>
          <a:noFill/>
          <a:ln w="9525">
            <a:noFill/>
            <a:miter lim="800000"/>
            <a:headEnd/>
            <a:tailEnd/>
          </a:ln>
          <a:effectLst/>
        </p:spPr>
        <p:txBody>
          <a:bodyPr vert="horz" wrap="square" lIns="88267" tIns="44135" rIns="88267" bIns="44135" numCol="1" anchor="t" anchorCtr="0" compatLnSpc="1">
            <a:prstTxWarp prst="textNoShape">
              <a:avLst/>
            </a:prstTxWarp>
          </a:bodyPr>
          <a:lstStyle>
            <a:lvl1pPr algn="l" defTabSz="882650">
              <a:defRPr sz="1200">
                <a:latin typeface="Times New Roman" pitchFamily="18" charset="0"/>
              </a:defRPr>
            </a:lvl1pPr>
          </a:lstStyle>
          <a:p>
            <a:pPr>
              <a:defRPr/>
            </a:pPr>
            <a:endParaRPr lang="en-US" altLang="zh-CN"/>
          </a:p>
        </p:txBody>
      </p:sp>
      <p:sp>
        <p:nvSpPr>
          <p:cNvPr id="499715" name="Rectangle 3"/>
          <p:cNvSpPr>
            <a:spLocks noGrp="1" noChangeArrowheads="1"/>
          </p:cNvSpPr>
          <p:nvPr>
            <p:ph type="dt" idx="1"/>
          </p:nvPr>
        </p:nvSpPr>
        <p:spPr bwMode="auto">
          <a:xfrm>
            <a:off x="3951288" y="0"/>
            <a:ext cx="3071812" cy="444500"/>
          </a:xfrm>
          <a:prstGeom prst="rect">
            <a:avLst/>
          </a:prstGeom>
          <a:noFill/>
          <a:ln w="9525">
            <a:noFill/>
            <a:miter lim="800000"/>
            <a:headEnd/>
            <a:tailEnd/>
          </a:ln>
          <a:effectLst/>
        </p:spPr>
        <p:txBody>
          <a:bodyPr vert="horz" wrap="square" lIns="88267" tIns="44135" rIns="88267" bIns="44135" numCol="1" anchor="t" anchorCtr="0" compatLnSpc="1">
            <a:prstTxWarp prst="textNoShape">
              <a:avLst/>
            </a:prstTxWarp>
          </a:bodyPr>
          <a:lstStyle>
            <a:lvl1pPr defTabSz="882650">
              <a:defRPr sz="1200">
                <a:latin typeface="Times New Roman" pitchFamily="18" charset="0"/>
              </a:defRPr>
            </a:lvl1pPr>
          </a:lstStyle>
          <a:p>
            <a:pPr>
              <a:defRPr/>
            </a:pPr>
            <a:endParaRPr lang="en-US" altLang="zh-CN"/>
          </a:p>
        </p:txBody>
      </p:sp>
      <p:sp>
        <p:nvSpPr>
          <p:cNvPr id="33796" name="Rectangle 4"/>
          <p:cNvSpPr>
            <a:spLocks noGrp="1" noRot="1" noChangeAspect="1" noChangeArrowheads="1" noTextEdit="1"/>
          </p:cNvSpPr>
          <p:nvPr>
            <p:ph type="sldImg" idx="2"/>
          </p:nvPr>
        </p:nvSpPr>
        <p:spPr bwMode="auto">
          <a:xfrm>
            <a:off x="1150938" y="665163"/>
            <a:ext cx="4727575" cy="3546475"/>
          </a:xfrm>
          <a:prstGeom prst="rect">
            <a:avLst/>
          </a:prstGeom>
          <a:noFill/>
          <a:ln w="9525">
            <a:solidFill>
              <a:srgbClr val="000000"/>
            </a:solidFill>
            <a:miter lim="800000"/>
            <a:headEnd/>
            <a:tailEnd/>
          </a:ln>
        </p:spPr>
      </p:sp>
      <p:sp>
        <p:nvSpPr>
          <p:cNvPr id="499717" name="Rectangle 5"/>
          <p:cNvSpPr>
            <a:spLocks noGrp="1" noChangeArrowheads="1"/>
          </p:cNvSpPr>
          <p:nvPr>
            <p:ph type="body" sz="quarter" idx="3"/>
          </p:nvPr>
        </p:nvSpPr>
        <p:spPr bwMode="auto">
          <a:xfrm>
            <a:off x="950913" y="4432300"/>
            <a:ext cx="5121275" cy="4140200"/>
          </a:xfrm>
          <a:prstGeom prst="rect">
            <a:avLst/>
          </a:prstGeom>
          <a:noFill/>
          <a:ln w="9525">
            <a:noFill/>
            <a:miter lim="800000"/>
            <a:headEnd/>
            <a:tailEnd/>
          </a:ln>
          <a:effectLst/>
        </p:spPr>
        <p:txBody>
          <a:bodyPr vert="horz" wrap="square" lIns="88267" tIns="44135" rIns="88267" bIns="4413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99718" name="Rectangle 6"/>
          <p:cNvSpPr>
            <a:spLocks noGrp="1" noChangeArrowheads="1"/>
          </p:cNvSpPr>
          <p:nvPr>
            <p:ph type="ftr" sz="quarter" idx="4"/>
          </p:nvPr>
        </p:nvSpPr>
        <p:spPr bwMode="auto">
          <a:xfrm>
            <a:off x="0" y="8866188"/>
            <a:ext cx="3073400" cy="444500"/>
          </a:xfrm>
          <a:prstGeom prst="rect">
            <a:avLst/>
          </a:prstGeom>
          <a:noFill/>
          <a:ln w="9525">
            <a:noFill/>
            <a:miter lim="800000"/>
            <a:headEnd/>
            <a:tailEnd/>
          </a:ln>
          <a:effectLst/>
        </p:spPr>
        <p:txBody>
          <a:bodyPr vert="horz" wrap="square" lIns="88267" tIns="44135" rIns="88267" bIns="44135" numCol="1" anchor="b" anchorCtr="0" compatLnSpc="1">
            <a:prstTxWarp prst="textNoShape">
              <a:avLst/>
            </a:prstTxWarp>
          </a:bodyPr>
          <a:lstStyle>
            <a:lvl1pPr algn="l" defTabSz="882650">
              <a:defRPr sz="1200">
                <a:latin typeface="Times New Roman" pitchFamily="18" charset="0"/>
              </a:defRPr>
            </a:lvl1pPr>
          </a:lstStyle>
          <a:p>
            <a:pPr>
              <a:defRPr/>
            </a:pPr>
            <a:endParaRPr lang="en-US" altLang="zh-CN"/>
          </a:p>
        </p:txBody>
      </p:sp>
      <p:sp>
        <p:nvSpPr>
          <p:cNvPr id="499719" name="Rectangle 7"/>
          <p:cNvSpPr>
            <a:spLocks noGrp="1" noChangeArrowheads="1"/>
          </p:cNvSpPr>
          <p:nvPr>
            <p:ph type="sldNum" sz="quarter" idx="5"/>
          </p:nvPr>
        </p:nvSpPr>
        <p:spPr bwMode="auto">
          <a:xfrm>
            <a:off x="3951288" y="8866188"/>
            <a:ext cx="3071812" cy="444500"/>
          </a:xfrm>
          <a:prstGeom prst="rect">
            <a:avLst/>
          </a:prstGeom>
          <a:noFill/>
          <a:ln w="9525">
            <a:noFill/>
            <a:miter lim="800000"/>
            <a:headEnd/>
            <a:tailEnd/>
          </a:ln>
          <a:effectLst/>
        </p:spPr>
        <p:txBody>
          <a:bodyPr vert="horz" wrap="square" lIns="88267" tIns="44135" rIns="88267" bIns="44135" numCol="1" anchor="b" anchorCtr="0" compatLnSpc="1">
            <a:prstTxWarp prst="textNoShape">
              <a:avLst/>
            </a:prstTxWarp>
          </a:bodyPr>
          <a:lstStyle>
            <a:lvl1pPr defTabSz="882650">
              <a:defRPr sz="1200">
                <a:latin typeface="Times New Roman" pitchFamily="18" charset="0"/>
              </a:defRPr>
            </a:lvl1pPr>
          </a:lstStyle>
          <a:p>
            <a:pPr>
              <a:defRPr/>
            </a:pPr>
            <a:fld id="{BE353E3D-8D37-40FA-8252-3DEE5E4E6954}" type="slidenum">
              <a:rPr lang="en-US" altLang="zh-CN"/>
              <a:pPr>
                <a:defRPr/>
              </a:pPr>
              <a:t>‹#›</a:t>
            </a:fld>
            <a:endParaRPr lang="en-US" altLang="zh-CN"/>
          </a:p>
        </p:txBody>
      </p:sp>
    </p:spTree>
    <p:extLst>
      <p:ext uri="{BB962C8B-B14F-4D97-AF65-F5344CB8AC3E}">
        <p14:creationId xmlns:p14="http://schemas.microsoft.com/office/powerpoint/2010/main" xmlns="" val="13247182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endParaRPr lang="zh-CN" altLang="zh-CN" smtClean="0"/>
          </a:p>
        </p:txBody>
      </p:sp>
      <p:sp>
        <p:nvSpPr>
          <p:cNvPr id="34820" name="Slide Number Placeholder 3"/>
          <p:cNvSpPr>
            <a:spLocks noGrp="1"/>
          </p:cNvSpPr>
          <p:nvPr>
            <p:ph type="sldNum" sz="quarter" idx="5"/>
          </p:nvPr>
        </p:nvSpPr>
        <p:spPr>
          <a:noFill/>
        </p:spPr>
        <p:txBody>
          <a:bodyPr/>
          <a:lstStyle/>
          <a:p>
            <a:fld id="{CC637FFC-88AD-4C70-A04A-668048961425}" type="slidenum">
              <a:rPr lang="en-US" altLang="zh-CN" smtClean="0"/>
              <a:pPr/>
              <a:t>1</a:t>
            </a:fld>
            <a:endParaRPr lang="en-US" altLang="zh-CN"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dirty="0"/>
          </a:p>
        </p:txBody>
      </p:sp>
      <p:sp>
        <p:nvSpPr>
          <p:cNvPr id="4" name="Slide Number Placeholder 3"/>
          <p:cNvSpPr>
            <a:spLocks noGrp="1"/>
          </p:cNvSpPr>
          <p:nvPr>
            <p:ph type="sldNum" sz="quarter" idx="10"/>
          </p:nvPr>
        </p:nvSpPr>
        <p:spPr/>
        <p:txBody>
          <a:bodyPr/>
          <a:lstStyle/>
          <a:p>
            <a:pPr>
              <a:defRPr/>
            </a:pPr>
            <a:fld id="{BE353E3D-8D37-40FA-8252-3DEE5E4E6954}" type="slidenum">
              <a:rPr lang="en-US" altLang="zh-CN" smtClean="0"/>
              <a:pPr>
                <a:defRPr/>
              </a:pPr>
              <a:t>13</a:t>
            </a:fld>
            <a:endParaRPr lang="en-US" altLang="zh-CN"/>
          </a:p>
        </p:txBody>
      </p:sp>
    </p:spTree>
    <p:extLst>
      <p:ext uri="{BB962C8B-B14F-4D97-AF65-F5344CB8AC3E}">
        <p14:creationId xmlns:p14="http://schemas.microsoft.com/office/powerpoint/2010/main" xmlns="" val="15097147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r>
              <a:rPr lang="en-US" dirty="0" smtClean="0"/>
              <a:t>Now we have the Bayesian framework. The definition of likelihood part is pretty clear and we don’t need to worry about it. The missing part is the prior. The problem at this point we don’t have the prior distributions. What we only have is the model coefficients of early stage. </a:t>
            </a:r>
          </a:p>
          <a:p>
            <a:r>
              <a:rPr lang="en-US" dirty="0" smtClean="0"/>
              <a:t>The two equations here are the late stage and early stage performance model. What we want to do here is to determine the prior distribution of the late stage using the early stage model coefficients. Here we first need to define the distribution form of the prior knowledge. In this work, we define a zero-mean Gaussian distribution. Let’s look at the feature of this definition. The mean value is already fixed as zero in this definition. So the only varying part is the std. The prior information is only encoded in the std. If the distribution has large </a:t>
            </a:r>
            <a:r>
              <a:rPr lang="en-US" dirty="0" err="1" smtClean="0"/>
              <a:t>std</a:t>
            </a:r>
            <a:r>
              <a:rPr lang="en-US" dirty="0" smtClean="0"/>
              <a:t>, it has wider span in range. This means that it has higher probability in large values than the case with small std. </a:t>
            </a:r>
          </a:p>
          <a:p>
            <a:endParaRPr lang="en-US" dirty="0" smtClean="0"/>
          </a:p>
          <a:p>
            <a:r>
              <a:rPr lang="en-US" b="1" dirty="0" smtClean="0"/>
              <a:t>Magnitude information is encoded in the </a:t>
            </a:r>
            <a:r>
              <a:rPr lang="en-US" b="1" dirty="0" err="1" smtClean="0"/>
              <a:t>std</a:t>
            </a:r>
            <a:endParaRPr lang="en-US" b="1" dirty="0" smtClean="0"/>
          </a:p>
          <a:p>
            <a:endParaRPr lang="en-US" dirty="0" smtClean="0"/>
          </a:p>
        </p:txBody>
      </p:sp>
      <p:sp>
        <p:nvSpPr>
          <p:cNvPr id="45060" name="Slide Number Placeholder 3"/>
          <p:cNvSpPr>
            <a:spLocks noGrp="1"/>
          </p:cNvSpPr>
          <p:nvPr>
            <p:ph type="sldNum" sz="quarter" idx="5"/>
          </p:nvPr>
        </p:nvSpPr>
        <p:spPr>
          <a:noFill/>
        </p:spPr>
        <p:txBody>
          <a:bodyPr/>
          <a:lstStyle/>
          <a:p>
            <a:fld id="{DD25ED4B-15C7-4A15-9F05-665CF5397C87}" type="slidenum">
              <a:rPr lang="en-US" smtClean="0"/>
              <a:pPr/>
              <a:t>14</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r>
              <a:rPr lang="en-US" dirty="0" smtClean="0"/>
              <a:t>If</a:t>
            </a:r>
            <a:r>
              <a:rPr lang="en-US" baseline="0" dirty="0" smtClean="0"/>
              <a:t> sparse, zero sigma,</a:t>
            </a:r>
          </a:p>
          <a:p>
            <a:r>
              <a:rPr lang="en-US" baseline="0" dirty="0" smtClean="0"/>
              <a:t>Large magnitude, large sigma, large </a:t>
            </a:r>
            <a:r>
              <a:rPr lang="en-US" baseline="0" dirty="0" err="1" smtClean="0"/>
              <a:t>prob</a:t>
            </a:r>
            <a:r>
              <a:rPr lang="en-US" baseline="0" dirty="0" smtClean="0"/>
              <a:t> to have large value</a:t>
            </a:r>
            <a:endParaRPr lang="en-US" dirty="0" smtClean="0"/>
          </a:p>
        </p:txBody>
      </p:sp>
      <p:sp>
        <p:nvSpPr>
          <p:cNvPr id="46084" name="Slide Number Placeholder 3"/>
          <p:cNvSpPr>
            <a:spLocks noGrp="1"/>
          </p:cNvSpPr>
          <p:nvPr>
            <p:ph type="sldNum" sz="quarter" idx="5"/>
          </p:nvPr>
        </p:nvSpPr>
        <p:spPr>
          <a:noFill/>
        </p:spPr>
        <p:txBody>
          <a:bodyPr/>
          <a:lstStyle/>
          <a:p>
            <a:fld id="{122EF5A5-619B-481F-BB55-F48998E7EFEA}" type="slidenum">
              <a:rPr lang="en-US" smtClean="0"/>
              <a:pPr/>
              <a:t>15</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r>
              <a:rPr lang="en-US" smtClean="0"/>
              <a:t>At this point, we need a mathematical tool that can encode the correlation mentioned in last slide. However, to understand the formulation we are going to propose, we need to first go through the backgrou</a:t>
            </a:r>
          </a:p>
          <a:p>
            <a:r>
              <a:rPr lang="en-US" smtClean="0"/>
              <a:t>Basically core part in performance modeling is to solve the linear equation here. And there are two methods that can achieve this goal. In fitting perspective, LSF is always used. Here I’m going to talk about another equivalent method in probability perspective: the MLE method. </a:t>
            </a:r>
          </a:p>
          <a:p>
            <a:r>
              <a:rPr lang="en-US" smtClean="0"/>
              <a:t>The Objective of MLE is to find the coefficient vector that maximizes the probability of observing the data, where the data includes the basis and the performances.</a:t>
            </a:r>
          </a:p>
          <a:p>
            <a:r>
              <a:rPr lang="en-US" smtClean="0"/>
              <a:t>It can be proved, by assuming a Gaussian noise N(0, ?02) in all the measurements in F, the MLE is equivalent to minimization mean square of the error, which gives the optimum coefficients in this form.</a:t>
            </a:r>
          </a:p>
          <a:p>
            <a:r>
              <a:rPr lang="en-US" smtClean="0"/>
              <a:t>If we look at the form of the left equation, we can find that it’s exactly identical to LSF problem. In other words, MLE under Gaussian noise assumption is equivalent to LSF. And this actually makes sense because form of least mean square tend to minimize the Gaussian noise(?)</a:t>
            </a:r>
          </a:p>
          <a:p>
            <a:endParaRPr lang="en-US" smtClean="0"/>
          </a:p>
          <a:p>
            <a:endParaRPr lang="en-US" smtClean="0"/>
          </a:p>
        </p:txBody>
      </p:sp>
      <p:sp>
        <p:nvSpPr>
          <p:cNvPr id="47108" name="Slide Number Placeholder 3"/>
          <p:cNvSpPr>
            <a:spLocks noGrp="1"/>
          </p:cNvSpPr>
          <p:nvPr>
            <p:ph type="sldNum" sz="quarter" idx="5"/>
          </p:nvPr>
        </p:nvSpPr>
        <p:spPr>
          <a:noFill/>
        </p:spPr>
        <p:txBody>
          <a:bodyPr/>
          <a:lstStyle/>
          <a:p>
            <a:fld id="{BDB58FF8-0994-45DC-A139-2CC9765626BB}" type="slidenum">
              <a:rPr lang="en-US" smtClean="0"/>
              <a:pPr/>
              <a:t>16</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r>
              <a:rPr lang="en-US" smtClean="0"/>
              <a:t>Bmf: two stages</a:t>
            </a:r>
          </a:p>
          <a:p>
            <a:r>
              <a:rPr lang="en-US" smtClean="0"/>
              <a:t>OMP: one stage</a:t>
            </a:r>
          </a:p>
          <a:p>
            <a:r>
              <a:rPr lang="en-US" smtClean="0"/>
              <a:t>Left plot: small number of samples</a:t>
            </a:r>
          </a:p>
          <a:p>
            <a:endParaRPr lang="en-US" smtClean="0"/>
          </a:p>
          <a:p>
            <a:r>
              <a:rPr lang="en-US" smtClean="0"/>
              <a:t>Modeling time</a:t>
            </a:r>
          </a:p>
          <a:p>
            <a:endParaRPr lang="en-US" smtClean="0"/>
          </a:p>
        </p:txBody>
      </p:sp>
      <p:sp>
        <p:nvSpPr>
          <p:cNvPr id="48132" name="Slide Number Placeholder 3"/>
          <p:cNvSpPr>
            <a:spLocks noGrp="1"/>
          </p:cNvSpPr>
          <p:nvPr>
            <p:ph type="sldNum" sz="quarter" idx="5"/>
          </p:nvPr>
        </p:nvSpPr>
        <p:spPr>
          <a:noFill/>
        </p:spPr>
        <p:txBody>
          <a:bodyPr/>
          <a:lstStyle/>
          <a:p>
            <a:fld id="{78DA651E-DF9C-4D83-BB4B-C432F3F91A35}" type="slidenum">
              <a:rPr lang="en-US" smtClean="0"/>
              <a:pPr/>
              <a:t>20</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r>
              <a:rPr lang="en-US" smtClean="0"/>
              <a:t>Bmf: two stages</a:t>
            </a:r>
          </a:p>
          <a:p>
            <a:r>
              <a:rPr lang="en-US" smtClean="0"/>
              <a:t>OMP: one stage</a:t>
            </a:r>
          </a:p>
          <a:p>
            <a:r>
              <a:rPr lang="en-US" smtClean="0"/>
              <a:t>Left plot: small number of samples</a:t>
            </a:r>
          </a:p>
          <a:p>
            <a:endParaRPr lang="en-US" smtClean="0"/>
          </a:p>
          <a:p>
            <a:r>
              <a:rPr lang="en-US" smtClean="0"/>
              <a:t>Modeling time</a:t>
            </a:r>
          </a:p>
          <a:p>
            <a:endParaRPr lang="en-US" smtClean="0"/>
          </a:p>
        </p:txBody>
      </p:sp>
      <p:sp>
        <p:nvSpPr>
          <p:cNvPr id="49156" name="Slide Number Placeholder 3"/>
          <p:cNvSpPr>
            <a:spLocks noGrp="1"/>
          </p:cNvSpPr>
          <p:nvPr>
            <p:ph type="sldNum" sz="quarter" idx="5"/>
          </p:nvPr>
        </p:nvSpPr>
        <p:spPr>
          <a:noFill/>
        </p:spPr>
        <p:txBody>
          <a:bodyPr/>
          <a:lstStyle/>
          <a:p>
            <a:fld id="{E3575CDA-80E1-4566-B1A5-D358CDB6167C}" type="slidenum">
              <a:rPr lang="en-US" smtClean="0"/>
              <a:pPr/>
              <a:t>23</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r>
              <a:rPr lang="en-US" altLang="zh-CN" smtClean="0"/>
              <a:t>The device we eventually get will be quite different from what we designed. To accurately describe the process variation’s impact on circuit performance, the statistical performance modeling is proposed.</a:t>
            </a:r>
            <a:endParaRPr lang="zh-CN" altLang="en-US" smtClean="0"/>
          </a:p>
        </p:txBody>
      </p:sp>
      <p:sp>
        <p:nvSpPr>
          <p:cNvPr id="35844" name="Slide Number Placeholder 3"/>
          <p:cNvSpPr>
            <a:spLocks noGrp="1"/>
          </p:cNvSpPr>
          <p:nvPr>
            <p:ph type="sldNum" sz="quarter" idx="5"/>
          </p:nvPr>
        </p:nvSpPr>
        <p:spPr>
          <a:noFill/>
        </p:spPr>
        <p:txBody>
          <a:bodyPr/>
          <a:lstStyle/>
          <a:p>
            <a:fld id="{5E132306-8B37-47DA-A2B0-6048E1DEA0D8}" type="slidenum">
              <a:rPr lang="en-US" smtClean="0"/>
              <a:pPr/>
              <a:t>3</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r>
              <a:rPr lang="en-US" dirty="0" smtClean="0"/>
              <a:t>In order to determine the performance model, we need to find the model coefficients. </a:t>
            </a:r>
          </a:p>
          <a:p>
            <a:r>
              <a:rPr lang="en-US" dirty="0" smtClean="0"/>
              <a:t>Toward this goal, a commonly used traditional method is the least squares fitting. This method first collect a set of sampling points, and then solve the model coefficients from the following linear equation.</a:t>
            </a:r>
          </a:p>
          <a:p>
            <a:r>
              <a:rPr lang="en-US" dirty="0" smtClean="0"/>
              <a:t>Explain the linear equation.</a:t>
            </a:r>
          </a:p>
          <a:p>
            <a:r>
              <a:rPr lang="en-US" dirty="0" smtClean="0"/>
              <a:t>This LS method is very simple. However, when the LS fitting method is applied to fit a high-dimensional performance model, it has a problem. This is because it requires a large number of samples to make the linear equation </a:t>
            </a:r>
            <a:r>
              <a:rPr lang="en-US" dirty="0" err="1" smtClean="0"/>
              <a:t>overdetermined</a:t>
            </a:r>
            <a:r>
              <a:rPr lang="en-US" dirty="0" smtClean="0"/>
              <a:t>. </a:t>
            </a:r>
          </a:p>
          <a:p>
            <a:r>
              <a:rPr lang="en-US" dirty="0" smtClean="0"/>
              <a:t>This fact implies that LS will be extremely expensive and unrealistic for high-dimensional performance modeling</a:t>
            </a:r>
          </a:p>
          <a:p>
            <a:endParaRPr lang="en-US" dirty="0" smtClean="0"/>
          </a:p>
        </p:txBody>
      </p:sp>
      <p:sp>
        <p:nvSpPr>
          <p:cNvPr id="36868" name="Slide Number Placeholder 3"/>
          <p:cNvSpPr>
            <a:spLocks noGrp="1"/>
          </p:cNvSpPr>
          <p:nvPr>
            <p:ph type="sldNum" sz="quarter" idx="5"/>
          </p:nvPr>
        </p:nvSpPr>
        <p:spPr>
          <a:noFill/>
        </p:spPr>
        <p:txBody>
          <a:bodyPr/>
          <a:lstStyle/>
          <a:p>
            <a:fld id="{381FABED-94B8-4A0B-8B03-C4538037567A}" type="slidenum">
              <a:rPr lang="en-US" smtClean="0"/>
              <a:pPr/>
              <a:t>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altLang="zh-CN" b="1" smtClean="0">
                <a:solidFill>
                  <a:srgbClr val="FF0000"/>
                </a:solidFill>
              </a:rPr>
              <a:t>With the scaling of IC technology</a:t>
            </a:r>
            <a:r>
              <a:rPr lang="en-US" altLang="zh-CN" smtClean="0"/>
              <a:t>, high dimensionality becomes a challenge for performance modeling.</a:t>
            </a:r>
          </a:p>
          <a:p>
            <a:endParaRPr lang="en-US" altLang="zh-CN" smtClean="0"/>
          </a:p>
          <a:p>
            <a:r>
              <a:rPr lang="en-US" altLang="zh-CN" smtClean="0"/>
              <a:t>These two factors together causes the high dimensionality problem.</a:t>
            </a:r>
            <a:endParaRPr lang="zh-CN" altLang="en-US" smtClean="0"/>
          </a:p>
        </p:txBody>
      </p:sp>
      <p:sp>
        <p:nvSpPr>
          <p:cNvPr id="37892" name="Slide Number Placeholder 3"/>
          <p:cNvSpPr>
            <a:spLocks noGrp="1"/>
          </p:cNvSpPr>
          <p:nvPr>
            <p:ph type="sldNum" sz="quarter" idx="5"/>
          </p:nvPr>
        </p:nvSpPr>
        <p:spPr>
          <a:noFill/>
        </p:spPr>
        <p:txBody>
          <a:bodyPr/>
          <a:lstStyle/>
          <a:p>
            <a:fld id="{635DEAED-3CBD-4AC0-8D12-2822D0FA36FF}" type="slidenum">
              <a:rPr lang="en-US" smtClean="0"/>
              <a:pPr/>
              <a:t>5</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r>
              <a:rPr lang="en-US" smtClean="0"/>
              <a:t>In mathematical form…</a:t>
            </a:r>
          </a:p>
        </p:txBody>
      </p:sp>
      <p:sp>
        <p:nvSpPr>
          <p:cNvPr id="38916" name="Slide Number Placeholder 3"/>
          <p:cNvSpPr>
            <a:spLocks noGrp="1"/>
          </p:cNvSpPr>
          <p:nvPr>
            <p:ph type="sldNum" sz="quarter" idx="5"/>
          </p:nvPr>
        </p:nvSpPr>
        <p:spPr>
          <a:noFill/>
        </p:spPr>
        <p:txBody>
          <a:bodyPr/>
          <a:lstStyle/>
          <a:p>
            <a:fld id="{EB854D63-B453-4D9C-8B3B-1E06E454016D}" type="slidenum">
              <a:rPr lang="en-US" smtClean="0"/>
              <a:pPr/>
              <a:t>6</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r>
              <a:rPr lang="en-US" smtClean="0"/>
              <a:t>Based on the correlation of the performance model in different stages, we propose the BMF method.</a:t>
            </a:r>
          </a:p>
          <a:p>
            <a:r>
              <a:rPr lang="en-US" smtClean="0"/>
              <a:t>Here is part of the basis flow of AMS design. Schematic, layout. And people always collect data for verification at early stage before moving to the late stage. In traditional design flow, we fit performance model for each stage independently. In other words, we never look at the early stage data when at late stage. What we propose here is to reuse the early stage data and combine it with the data in late stage, when we try to fit the late stage performance model. Intuitively this is likely to work because have additional information here, and this additional information from early stage has strongly correlation with late stage.</a:t>
            </a:r>
          </a:p>
        </p:txBody>
      </p:sp>
      <p:sp>
        <p:nvSpPr>
          <p:cNvPr id="39940" name="Slide Number Placeholder 3"/>
          <p:cNvSpPr>
            <a:spLocks noGrp="1"/>
          </p:cNvSpPr>
          <p:nvPr>
            <p:ph type="sldNum" sz="quarter" idx="5"/>
          </p:nvPr>
        </p:nvSpPr>
        <p:spPr>
          <a:noFill/>
        </p:spPr>
        <p:txBody>
          <a:bodyPr/>
          <a:lstStyle/>
          <a:p>
            <a:fld id="{0F473A01-69D6-43B3-A2C7-82773FAA5640}" type="slidenum">
              <a:rPr lang="en-US" smtClean="0"/>
              <a:pPr/>
              <a:t>9</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r>
              <a:rPr lang="en-US" dirty="0" smtClean="0"/>
              <a:t>Statement: may not have early stage data collected</a:t>
            </a:r>
          </a:p>
          <a:p>
            <a:r>
              <a:rPr lang="en-US" dirty="0" smtClean="0"/>
              <a:t>Statement: for layout stage and manufacturing, we can do something (self-healing, not performance modeling)</a:t>
            </a:r>
          </a:p>
        </p:txBody>
      </p:sp>
      <p:sp>
        <p:nvSpPr>
          <p:cNvPr id="40964" name="Slide Number Placeholder 3"/>
          <p:cNvSpPr>
            <a:spLocks noGrp="1"/>
          </p:cNvSpPr>
          <p:nvPr>
            <p:ph type="sldNum" sz="quarter" idx="5"/>
          </p:nvPr>
        </p:nvSpPr>
        <p:spPr>
          <a:noFill/>
        </p:spPr>
        <p:txBody>
          <a:bodyPr/>
          <a:lstStyle/>
          <a:p>
            <a:fld id="{E8471267-1079-42F7-A9A5-6EDCC07C8839}" type="slidenum">
              <a:rPr lang="en-US" smtClean="0"/>
              <a:pPr/>
              <a:t>10</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r>
              <a:rPr lang="en-US" smtClean="0"/>
              <a:t>Our proposed method is based on correlation in AMS design flow.</a:t>
            </a:r>
          </a:p>
          <a:p>
            <a:r>
              <a:rPr lang="en-US" smtClean="0"/>
              <a:t>One important fact in today’s AMS design flow is that different stages share the same circuit topology and functionality. Of course there differences between stages like parasitisc. </a:t>
            </a:r>
          </a:p>
          <a:p>
            <a:r>
              <a:rPr lang="en-US" smtClean="0"/>
              <a:t>For example, if we look at the inverter circuit. In schematic, it has nmos, it has pmos. And when we go to the post-layout stage, the parasitics are added and the capacitance is changed. But one thing does not change is the basic circuit topology.</a:t>
            </a:r>
          </a:p>
        </p:txBody>
      </p:sp>
      <p:sp>
        <p:nvSpPr>
          <p:cNvPr id="41988" name="Slide Number Placeholder 3"/>
          <p:cNvSpPr>
            <a:spLocks noGrp="1"/>
          </p:cNvSpPr>
          <p:nvPr>
            <p:ph type="sldNum" sz="quarter" idx="5"/>
          </p:nvPr>
        </p:nvSpPr>
        <p:spPr>
          <a:noFill/>
        </p:spPr>
        <p:txBody>
          <a:bodyPr/>
          <a:lstStyle/>
          <a:p>
            <a:fld id="{A50C4836-CB70-4070-9102-2A79D5CF185F}" type="slidenum">
              <a:rPr lang="en-US" smtClean="0"/>
              <a:pPr/>
              <a:t>11</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r>
              <a:rPr lang="en-US" altLang="zh-CN" smtClean="0"/>
              <a:t>This correlation can also be represented in performance models.</a:t>
            </a:r>
          </a:p>
          <a:p>
            <a:endParaRPr lang="en-US" altLang="zh-CN" smtClean="0"/>
          </a:p>
          <a:p>
            <a:r>
              <a:rPr lang="en-US" altLang="zh-CN" smtClean="0"/>
              <a:t>The correlation in the performance model context means that the model coefficients of two models are similar</a:t>
            </a:r>
          </a:p>
        </p:txBody>
      </p:sp>
      <p:sp>
        <p:nvSpPr>
          <p:cNvPr id="43012" name="Slide Number Placeholder 3"/>
          <p:cNvSpPr>
            <a:spLocks noGrp="1"/>
          </p:cNvSpPr>
          <p:nvPr>
            <p:ph type="sldNum" sz="quarter" idx="5"/>
          </p:nvPr>
        </p:nvSpPr>
        <p:spPr>
          <a:noFill/>
        </p:spPr>
        <p:txBody>
          <a:bodyPr/>
          <a:lstStyle/>
          <a:p>
            <a:fld id="{99EEE508-DD94-40AF-9998-B7A89C150511}" type="slidenum">
              <a:rPr lang="en-US" smtClean="0"/>
              <a:pPr/>
              <a:t>12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9144000" cy="711200"/>
          </a:xfrm>
          <a:prstGeom prst="rect">
            <a:avLst/>
          </a:prstGeom>
          <a:solidFill>
            <a:srgbClr val="990000"/>
          </a:solidFill>
          <a:ln w="9525">
            <a:noFill/>
            <a:miter lim="800000"/>
            <a:headEnd/>
            <a:tailEnd/>
          </a:ln>
        </p:spPr>
        <p:txBody>
          <a:bodyPr wrap="none" anchor="ctr"/>
          <a:lstStyle/>
          <a:p>
            <a:pPr algn="ctr">
              <a:defRPr/>
            </a:pPr>
            <a:endParaRPr lang="en-US" altLang="zh-CN" sz="2400">
              <a:latin typeface="Times New Roman" pitchFamily="18" charset="0"/>
              <a:ea typeface="SimSun" pitchFamily="2" charset="-122"/>
            </a:endParaRPr>
          </a:p>
        </p:txBody>
      </p:sp>
      <p:sp>
        <p:nvSpPr>
          <p:cNvPr id="5" name="Rectangle 5"/>
          <p:cNvSpPr>
            <a:spLocks noChangeArrowheads="1"/>
          </p:cNvSpPr>
          <p:nvPr userDrawn="1"/>
        </p:nvSpPr>
        <p:spPr bwMode="auto">
          <a:xfrm>
            <a:off x="0" y="0"/>
            <a:ext cx="412750" cy="4448175"/>
          </a:xfrm>
          <a:prstGeom prst="rect">
            <a:avLst/>
          </a:prstGeom>
          <a:gradFill rotWithShape="0">
            <a:gsLst>
              <a:gs pos="0">
                <a:srgbClr val="990000"/>
              </a:gs>
              <a:gs pos="100000">
                <a:srgbClr val="FFFFFF"/>
              </a:gs>
            </a:gsLst>
            <a:lin ang="5400000" scaled="1"/>
          </a:gradFill>
          <a:ln w="9525">
            <a:noFill/>
            <a:miter lim="800000"/>
            <a:headEnd/>
            <a:tailEnd/>
          </a:ln>
        </p:spPr>
        <p:txBody>
          <a:bodyPr wrap="none" anchor="ctr"/>
          <a:lstStyle/>
          <a:p>
            <a:pPr>
              <a:defRPr/>
            </a:pPr>
            <a:endParaRPr lang="en-US" altLang="zh-CN">
              <a:ea typeface="SimSun" pitchFamily="2" charset="-122"/>
            </a:endParaRPr>
          </a:p>
        </p:txBody>
      </p:sp>
      <p:sp>
        <p:nvSpPr>
          <p:cNvPr id="6" name="Text Box 7"/>
          <p:cNvSpPr txBox="1">
            <a:spLocks noChangeArrowheads="1"/>
          </p:cNvSpPr>
          <p:nvPr userDrawn="1"/>
        </p:nvSpPr>
        <p:spPr bwMode="auto">
          <a:xfrm>
            <a:off x="639763" y="6478588"/>
            <a:ext cx="8466137" cy="336550"/>
          </a:xfrm>
          <a:prstGeom prst="rect">
            <a:avLst/>
          </a:prstGeom>
          <a:noFill/>
          <a:ln>
            <a:noFill/>
          </a:ln>
          <a:extLst/>
        </p:spPr>
        <p:txBody>
          <a:bodyPr>
            <a:spAutoFit/>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algn="r" eaLnBrk="0" fontAlgn="base" hangingPunct="0">
              <a:spcBef>
                <a:spcPct val="0"/>
              </a:spcBef>
              <a:spcAft>
                <a:spcPct val="0"/>
              </a:spcAft>
              <a:defRPr>
                <a:solidFill>
                  <a:schemeClr val="tx1"/>
                </a:solidFill>
                <a:latin typeface="Arial Narrow" pitchFamily="34" charset="0"/>
              </a:defRPr>
            </a:lvl6pPr>
            <a:lvl7pPr marL="2971800" indent="-228600" algn="r" eaLnBrk="0" fontAlgn="base" hangingPunct="0">
              <a:spcBef>
                <a:spcPct val="0"/>
              </a:spcBef>
              <a:spcAft>
                <a:spcPct val="0"/>
              </a:spcAft>
              <a:defRPr>
                <a:solidFill>
                  <a:schemeClr val="tx1"/>
                </a:solidFill>
                <a:latin typeface="Arial Narrow" pitchFamily="34" charset="0"/>
              </a:defRPr>
            </a:lvl7pPr>
            <a:lvl8pPr marL="3429000" indent="-228600" algn="r" eaLnBrk="0" fontAlgn="base" hangingPunct="0">
              <a:spcBef>
                <a:spcPct val="0"/>
              </a:spcBef>
              <a:spcAft>
                <a:spcPct val="0"/>
              </a:spcAft>
              <a:defRPr>
                <a:solidFill>
                  <a:schemeClr val="tx1"/>
                </a:solidFill>
                <a:latin typeface="Arial Narrow" pitchFamily="34" charset="0"/>
              </a:defRPr>
            </a:lvl8pPr>
            <a:lvl9pPr marL="3886200" indent="-228600" algn="r" eaLnBrk="0" fontAlgn="base" hangingPunct="0">
              <a:spcBef>
                <a:spcPct val="0"/>
              </a:spcBef>
              <a:spcAft>
                <a:spcPct val="0"/>
              </a:spcAft>
              <a:defRPr>
                <a:solidFill>
                  <a:schemeClr val="tx1"/>
                </a:solidFill>
                <a:latin typeface="Arial Narrow" pitchFamily="34" charset="0"/>
              </a:defRPr>
            </a:lvl9pPr>
          </a:lstStyle>
          <a:p>
            <a:pPr>
              <a:defRPr/>
            </a:pPr>
            <a:r>
              <a:rPr lang="en-US" altLang="zh-CN" sz="1600" b="1" smtClean="0">
                <a:solidFill>
                  <a:schemeClr val="bg2"/>
                </a:solidFill>
                <a:ea typeface="SimSun" pitchFamily="2" charset="-122"/>
              </a:rPr>
              <a:t>Slide </a:t>
            </a:r>
            <a:fld id="{956AA6AD-325B-44E0-AB1F-DDD1885DDEBB}" type="slidenum">
              <a:rPr lang="en-US" altLang="zh-CN" sz="1600" b="1" smtClean="0">
                <a:solidFill>
                  <a:schemeClr val="bg2"/>
                </a:solidFill>
                <a:ea typeface="SimSun" pitchFamily="2" charset="-122"/>
              </a:rPr>
              <a:pPr>
                <a:defRPr/>
              </a:pPr>
              <a:t>‹#›</a:t>
            </a:fld>
            <a:r>
              <a:rPr lang="en-US" altLang="zh-CN" sz="1600" smtClean="0">
                <a:solidFill>
                  <a:schemeClr val="bg2"/>
                </a:solidFill>
                <a:ea typeface="SimSun" pitchFamily="2" charset="-122"/>
              </a:rPr>
              <a:t>  </a:t>
            </a:r>
          </a:p>
        </p:txBody>
      </p:sp>
      <p:sp>
        <p:nvSpPr>
          <p:cNvPr id="2147330" name="Rectangle 2"/>
          <p:cNvSpPr>
            <a:spLocks noGrp="1" noChangeArrowheads="1"/>
          </p:cNvSpPr>
          <p:nvPr>
            <p:ph type="ctrTitle"/>
          </p:nvPr>
        </p:nvSpPr>
        <p:spPr>
          <a:xfrm>
            <a:off x="685800" y="2130425"/>
            <a:ext cx="7772400" cy="1470025"/>
          </a:xfrm>
        </p:spPr>
        <p:txBody>
          <a:bodyPr/>
          <a:lstStyle>
            <a:lvl1pPr algn="ctr">
              <a:defRPr/>
            </a:lvl1pPr>
          </a:lstStyle>
          <a:p>
            <a:r>
              <a:rPr lang="en-US"/>
              <a:t>Click to edit Master title style</a:t>
            </a:r>
          </a:p>
        </p:txBody>
      </p:sp>
      <p:sp>
        <p:nvSpPr>
          <p:cNvPr id="2147331" name="Rectangle 3"/>
          <p:cNvSpPr>
            <a:spLocks noGrp="1" noChangeArrowheads="1"/>
          </p:cNvSpPr>
          <p:nvPr>
            <p:ph type="subTitle" idx="1"/>
          </p:nvPr>
        </p:nvSpPr>
        <p:spPr>
          <a:xfrm>
            <a:off x="1371600" y="3886200"/>
            <a:ext cx="6400800" cy="1752600"/>
          </a:xfrm>
        </p:spPr>
        <p:txBody>
          <a:bodyPr/>
          <a:lstStyle>
            <a:lvl1pPr marL="0" indent="0" algn="ctr">
              <a:buFont typeface="Wingdings 2" pitchFamily="18" charset="2"/>
              <a:buNone/>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169863"/>
            <a:ext cx="2185987" cy="62595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96875" y="169863"/>
            <a:ext cx="6408738" cy="62595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38175" y="900113"/>
            <a:ext cx="3871913" cy="5529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2488" y="900113"/>
            <a:ext cx="3871912" cy="5529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396875" y="169863"/>
            <a:ext cx="8747125" cy="488950"/>
          </a:xfrm>
          <a:prstGeom prst="rect">
            <a:avLst/>
          </a:prstGeom>
          <a:solidFill>
            <a:schemeClr val="tx1"/>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sp>
        <p:nvSpPr>
          <p:cNvPr id="12291" name="Rectangle 3"/>
          <p:cNvSpPr>
            <a:spLocks noGrp="1" noChangeArrowheads="1"/>
          </p:cNvSpPr>
          <p:nvPr>
            <p:ph type="body" idx="1"/>
          </p:nvPr>
        </p:nvSpPr>
        <p:spPr bwMode="auto">
          <a:xfrm>
            <a:off x="638175" y="900113"/>
            <a:ext cx="7896225" cy="55292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8"/>
          <p:cNvSpPr>
            <a:spLocks noChangeArrowheads="1"/>
          </p:cNvSpPr>
          <p:nvPr/>
        </p:nvSpPr>
        <p:spPr bwMode="auto">
          <a:xfrm>
            <a:off x="0" y="0"/>
            <a:ext cx="9144000" cy="228600"/>
          </a:xfrm>
          <a:prstGeom prst="rect">
            <a:avLst/>
          </a:prstGeom>
          <a:solidFill>
            <a:srgbClr val="990000"/>
          </a:solidFill>
          <a:ln w="9525">
            <a:noFill/>
            <a:miter lim="800000"/>
            <a:headEnd/>
            <a:tailEnd/>
          </a:ln>
        </p:spPr>
        <p:txBody>
          <a:bodyPr wrap="none" anchor="ctr"/>
          <a:lstStyle/>
          <a:p>
            <a:pPr algn="ctr">
              <a:defRPr/>
            </a:pPr>
            <a:endParaRPr lang="en-US" altLang="zh-CN" sz="2400">
              <a:latin typeface="Times New Roman" pitchFamily="18" charset="0"/>
              <a:ea typeface="SimSun" pitchFamily="2" charset="-122"/>
            </a:endParaRPr>
          </a:p>
        </p:txBody>
      </p:sp>
      <p:sp>
        <p:nvSpPr>
          <p:cNvPr id="1029" name="Rectangle 20"/>
          <p:cNvSpPr>
            <a:spLocks noChangeArrowheads="1"/>
          </p:cNvSpPr>
          <p:nvPr userDrawn="1"/>
        </p:nvSpPr>
        <p:spPr bwMode="auto">
          <a:xfrm>
            <a:off x="0" y="0"/>
            <a:ext cx="412750" cy="4448175"/>
          </a:xfrm>
          <a:prstGeom prst="rect">
            <a:avLst/>
          </a:prstGeom>
          <a:gradFill rotWithShape="0">
            <a:gsLst>
              <a:gs pos="0">
                <a:srgbClr val="990000"/>
              </a:gs>
              <a:gs pos="100000">
                <a:srgbClr val="FFFFFF"/>
              </a:gs>
            </a:gsLst>
            <a:lin ang="5400000" scaled="1"/>
          </a:gradFill>
          <a:ln w="9525">
            <a:noFill/>
            <a:miter lim="800000"/>
            <a:headEnd/>
            <a:tailEnd/>
          </a:ln>
        </p:spPr>
        <p:txBody>
          <a:bodyPr wrap="none" anchor="ctr"/>
          <a:lstStyle/>
          <a:p>
            <a:pPr>
              <a:defRPr/>
            </a:pPr>
            <a:endParaRPr lang="en-US" altLang="zh-CN">
              <a:ea typeface="SimSun" pitchFamily="2" charset="-122"/>
            </a:endParaRPr>
          </a:p>
        </p:txBody>
      </p:sp>
      <p:sp>
        <p:nvSpPr>
          <p:cNvPr id="1030" name="Text Box 26"/>
          <p:cNvSpPr txBox="1">
            <a:spLocks noChangeArrowheads="1"/>
          </p:cNvSpPr>
          <p:nvPr userDrawn="1"/>
        </p:nvSpPr>
        <p:spPr bwMode="auto">
          <a:xfrm>
            <a:off x="639763" y="6478588"/>
            <a:ext cx="8466137" cy="336550"/>
          </a:xfrm>
          <a:prstGeom prst="rect">
            <a:avLst/>
          </a:prstGeom>
          <a:noFill/>
          <a:ln>
            <a:noFill/>
          </a:ln>
          <a:extLst/>
        </p:spPr>
        <p:txBody>
          <a:bodyPr>
            <a:spAutoFit/>
          </a:bodyPr>
          <a:lstStyle>
            <a:lvl1pPr>
              <a:defRPr>
                <a:solidFill>
                  <a:schemeClr val="tx1"/>
                </a:solidFill>
                <a:latin typeface="Arial Narrow" pitchFamily="34" charset="0"/>
              </a:defRPr>
            </a:lvl1pPr>
            <a:lvl2pPr marL="742950" indent="-285750">
              <a:defRPr>
                <a:solidFill>
                  <a:schemeClr val="tx1"/>
                </a:solidFill>
                <a:latin typeface="Arial Narrow" pitchFamily="34" charset="0"/>
              </a:defRPr>
            </a:lvl2pPr>
            <a:lvl3pPr marL="1143000" indent="-228600">
              <a:defRPr>
                <a:solidFill>
                  <a:schemeClr val="tx1"/>
                </a:solidFill>
                <a:latin typeface="Arial Narrow" pitchFamily="34" charset="0"/>
              </a:defRPr>
            </a:lvl3pPr>
            <a:lvl4pPr marL="1600200" indent="-228600">
              <a:defRPr>
                <a:solidFill>
                  <a:schemeClr val="tx1"/>
                </a:solidFill>
                <a:latin typeface="Arial Narrow" pitchFamily="34" charset="0"/>
              </a:defRPr>
            </a:lvl4pPr>
            <a:lvl5pPr marL="2057400" indent="-228600">
              <a:defRPr>
                <a:solidFill>
                  <a:schemeClr val="tx1"/>
                </a:solidFill>
                <a:latin typeface="Arial Narrow" pitchFamily="34" charset="0"/>
              </a:defRPr>
            </a:lvl5pPr>
            <a:lvl6pPr marL="2514600" indent="-228600" algn="r" eaLnBrk="0" fontAlgn="base" hangingPunct="0">
              <a:spcBef>
                <a:spcPct val="0"/>
              </a:spcBef>
              <a:spcAft>
                <a:spcPct val="0"/>
              </a:spcAft>
              <a:defRPr>
                <a:solidFill>
                  <a:schemeClr val="tx1"/>
                </a:solidFill>
                <a:latin typeface="Arial Narrow" pitchFamily="34" charset="0"/>
              </a:defRPr>
            </a:lvl6pPr>
            <a:lvl7pPr marL="2971800" indent="-228600" algn="r" eaLnBrk="0" fontAlgn="base" hangingPunct="0">
              <a:spcBef>
                <a:spcPct val="0"/>
              </a:spcBef>
              <a:spcAft>
                <a:spcPct val="0"/>
              </a:spcAft>
              <a:defRPr>
                <a:solidFill>
                  <a:schemeClr val="tx1"/>
                </a:solidFill>
                <a:latin typeface="Arial Narrow" pitchFamily="34" charset="0"/>
              </a:defRPr>
            </a:lvl7pPr>
            <a:lvl8pPr marL="3429000" indent="-228600" algn="r" eaLnBrk="0" fontAlgn="base" hangingPunct="0">
              <a:spcBef>
                <a:spcPct val="0"/>
              </a:spcBef>
              <a:spcAft>
                <a:spcPct val="0"/>
              </a:spcAft>
              <a:defRPr>
                <a:solidFill>
                  <a:schemeClr val="tx1"/>
                </a:solidFill>
                <a:latin typeface="Arial Narrow" pitchFamily="34" charset="0"/>
              </a:defRPr>
            </a:lvl8pPr>
            <a:lvl9pPr marL="3886200" indent="-228600" algn="r" eaLnBrk="0" fontAlgn="base" hangingPunct="0">
              <a:spcBef>
                <a:spcPct val="0"/>
              </a:spcBef>
              <a:spcAft>
                <a:spcPct val="0"/>
              </a:spcAft>
              <a:defRPr>
                <a:solidFill>
                  <a:schemeClr val="tx1"/>
                </a:solidFill>
                <a:latin typeface="Arial Narrow" pitchFamily="34" charset="0"/>
              </a:defRPr>
            </a:lvl9pPr>
          </a:lstStyle>
          <a:p>
            <a:pPr>
              <a:defRPr/>
            </a:pPr>
            <a:r>
              <a:rPr lang="en-US" altLang="zh-CN" sz="1600" b="1" smtClean="0">
                <a:solidFill>
                  <a:schemeClr val="bg2"/>
                </a:solidFill>
                <a:ea typeface="SimSun" pitchFamily="2" charset="-122"/>
              </a:rPr>
              <a:t>Slide </a:t>
            </a:r>
            <a:fld id="{6A3FF371-C846-4034-AAC6-92FAB90D0AE5}" type="slidenum">
              <a:rPr lang="en-US" altLang="zh-CN" sz="1600" b="1" smtClean="0">
                <a:solidFill>
                  <a:schemeClr val="bg2"/>
                </a:solidFill>
                <a:ea typeface="SimSun" pitchFamily="2" charset="-122"/>
              </a:rPr>
              <a:pPr>
                <a:defRPr/>
              </a:pPr>
              <a:t>‹#›</a:t>
            </a:fld>
            <a:r>
              <a:rPr lang="en-US" altLang="zh-CN" sz="1600" smtClean="0">
                <a:solidFill>
                  <a:schemeClr val="bg2"/>
                </a:solidFill>
                <a:ea typeface="SimSun" pitchFamily="2" charset="-122"/>
              </a:rPr>
              <a:t>  </a:t>
            </a:r>
          </a:p>
        </p:txBody>
      </p:sp>
    </p:spTree>
  </p:cSld>
  <p:clrMap bg1="lt1" tx1="dk1" bg2="lt2" tx2="dk2" accent1="accent1" accent2="accent2" accent3="accent3" accent4="accent4" accent5="accent5" accent6="accent6" hlink="hlink" folHlink="folHlink"/>
  <p:sldLayoutIdLst>
    <p:sldLayoutId id="2147484235" r:id="rId1"/>
    <p:sldLayoutId id="2147484225" r:id="rId2"/>
    <p:sldLayoutId id="2147484226" r:id="rId3"/>
    <p:sldLayoutId id="2147484227" r:id="rId4"/>
    <p:sldLayoutId id="2147484228" r:id="rId5"/>
    <p:sldLayoutId id="2147484229" r:id="rId6"/>
    <p:sldLayoutId id="2147484230" r:id="rId7"/>
    <p:sldLayoutId id="2147484231" r:id="rId8"/>
    <p:sldLayoutId id="2147484232" r:id="rId9"/>
    <p:sldLayoutId id="2147484233" r:id="rId10"/>
    <p:sldLayoutId id="2147484234" r:id="rId11"/>
  </p:sldLayoutIdLst>
  <p:hf sldNum="0" hdr="0" ftr="0" dt="0"/>
  <p:txStyles>
    <p:titleStyle>
      <a:lvl1pPr marL="119063" indent="-119063" algn="l" rtl="0" eaLnBrk="0" fontAlgn="base" hangingPunct="0">
        <a:spcBef>
          <a:spcPct val="0"/>
        </a:spcBef>
        <a:spcAft>
          <a:spcPct val="0"/>
        </a:spcAft>
        <a:defRPr sz="2800" b="1">
          <a:solidFill>
            <a:schemeClr val="bg1"/>
          </a:solidFill>
          <a:latin typeface="+mj-lt"/>
          <a:ea typeface="+mj-ea"/>
          <a:cs typeface="+mj-cs"/>
        </a:defRPr>
      </a:lvl1pPr>
      <a:lvl2pPr marL="119063" indent="-119063" algn="l" rtl="0" eaLnBrk="0" fontAlgn="base" hangingPunct="0">
        <a:spcBef>
          <a:spcPct val="0"/>
        </a:spcBef>
        <a:spcAft>
          <a:spcPct val="0"/>
        </a:spcAft>
        <a:defRPr sz="2800" b="1">
          <a:solidFill>
            <a:schemeClr val="bg1"/>
          </a:solidFill>
          <a:latin typeface="Arial Narrow" pitchFamily="34" charset="0"/>
        </a:defRPr>
      </a:lvl2pPr>
      <a:lvl3pPr marL="119063" indent="-119063" algn="l" rtl="0" eaLnBrk="0" fontAlgn="base" hangingPunct="0">
        <a:spcBef>
          <a:spcPct val="0"/>
        </a:spcBef>
        <a:spcAft>
          <a:spcPct val="0"/>
        </a:spcAft>
        <a:defRPr sz="2800" b="1">
          <a:solidFill>
            <a:schemeClr val="bg1"/>
          </a:solidFill>
          <a:latin typeface="Arial Narrow" pitchFamily="34" charset="0"/>
        </a:defRPr>
      </a:lvl3pPr>
      <a:lvl4pPr marL="119063" indent="-119063" algn="l" rtl="0" eaLnBrk="0" fontAlgn="base" hangingPunct="0">
        <a:spcBef>
          <a:spcPct val="0"/>
        </a:spcBef>
        <a:spcAft>
          <a:spcPct val="0"/>
        </a:spcAft>
        <a:defRPr sz="2800" b="1">
          <a:solidFill>
            <a:schemeClr val="bg1"/>
          </a:solidFill>
          <a:latin typeface="Arial Narrow" pitchFamily="34" charset="0"/>
        </a:defRPr>
      </a:lvl4pPr>
      <a:lvl5pPr marL="119063" indent="-119063" algn="l" rtl="0" eaLnBrk="0" fontAlgn="base" hangingPunct="0">
        <a:spcBef>
          <a:spcPct val="0"/>
        </a:spcBef>
        <a:spcAft>
          <a:spcPct val="0"/>
        </a:spcAft>
        <a:defRPr sz="2800" b="1">
          <a:solidFill>
            <a:schemeClr val="bg1"/>
          </a:solidFill>
          <a:latin typeface="Arial Narrow" pitchFamily="34" charset="0"/>
        </a:defRPr>
      </a:lvl5pPr>
      <a:lvl6pPr marL="576263" algn="l" rtl="0" eaLnBrk="0" fontAlgn="base" hangingPunct="0">
        <a:spcBef>
          <a:spcPct val="0"/>
        </a:spcBef>
        <a:spcAft>
          <a:spcPct val="0"/>
        </a:spcAft>
        <a:defRPr sz="2800" b="1">
          <a:solidFill>
            <a:schemeClr val="bg1"/>
          </a:solidFill>
          <a:latin typeface="Arial Narrow" pitchFamily="34" charset="0"/>
        </a:defRPr>
      </a:lvl6pPr>
      <a:lvl7pPr marL="1033463" algn="l" rtl="0" eaLnBrk="0" fontAlgn="base" hangingPunct="0">
        <a:spcBef>
          <a:spcPct val="0"/>
        </a:spcBef>
        <a:spcAft>
          <a:spcPct val="0"/>
        </a:spcAft>
        <a:defRPr sz="2800" b="1">
          <a:solidFill>
            <a:schemeClr val="bg1"/>
          </a:solidFill>
          <a:latin typeface="Arial Narrow" pitchFamily="34" charset="0"/>
        </a:defRPr>
      </a:lvl7pPr>
      <a:lvl8pPr marL="1490663" algn="l" rtl="0" eaLnBrk="0" fontAlgn="base" hangingPunct="0">
        <a:spcBef>
          <a:spcPct val="0"/>
        </a:spcBef>
        <a:spcAft>
          <a:spcPct val="0"/>
        </a:spcAft>
        <a:defRPr sz="2800" b="1">
          <a:solidFill>
            <a:schemeClr val="bg1"/>
          </a:solidFill>
          <a:latin typeface="Arial Narrow" pitchFamily="34" charset="0"/>
        </a:defRPr>
      </a:lvl8pPr>
      <a:lvl9pPr marL="1947863" algn="l" rtl="0" eaLnBrk="0" fontAlgn="base" hangingPunct="0">
        <a:spcBef>
          <a:spcPct val="0"/>
        </a:spcBef>
        <a:spcAft>
          <a:spcPct val="0"/>
        </a:spcAft>
        <a:defRPr sz="2800" b="1">
          <a:solidFill>
            <a:schemeClr val="bg1"/>
          </a:solidFill>
          <a:latin typeface="Arial Narrow" pitchFamily="34" charset="0"/>
        </a:defRPr>
      </a:lvl9pPr>
    </p:titleStyle>
    <p:bodyStyle>
      <a:lvl1pPr marL="290513" indent="-290513" algn="l" rtl="0" eaLnBrk="0" fontAlgn="base" hangingPunct="0">
        <a:spcBef>
          <a:spcPct val="20000"/>
        </a:spcBef>
        <a:spcAft>
          <a:spcPct val="0"/>
        </a:spcAft>
        <a:buClr>
          <a:srgbClr val="990000"/>
        </a:buClr>
        <a:buSzPct val="70000"/>
        <a:buFont typeface="Wingdings 2" pitchFamily="18" charset="2"/>
        <a:buChar char="¢"/>
        <a:defRPr sz="2400" b="1">
          <a:solidFill>
            <a:schemeClr val="tx1"/>
          </a:solidFill>
          <a:latin typeface="+mn-lt"/>
          <a:ea typeface="+mn-ea"/>
          <a:cs typeface="+mn-cs"/>
        </a:defRPr>
      </a:lvl1pPr>
      <a:lvl2pPr marL="633413" indent="-228600" algn="l" rtl="0" eaLnBrk="0" fontAlgn="base" hangingPunct="0">
        <a:spcBef>
          <a:spcPct val="20000"/>
        </a:spcBef>
        <a:spcAft>
          <a:spcPct val="0"/>
        </a:spcAft>
        <a:buClr>
          <a:srgbClr val="990000"/>
        </a:buClr>
        <a:buSzPct val="75000"/>
        <a:buFont typeface="Wingdings 3" pitchFamily="18" charset="2"/>
        <a:buChar char="{"/>
        <a:defRPr sz="2000">
          <a:solidFill>
            <a:schemeClr val="tx1"/>
          </a:solidFill>
          <a:latin typeface="Arial" charset="0"/>
        </a:defRPr>
      </a:lvl2pPr>
      <a:lvl3pPr marL="977900" indent="-230188" algn="l" rtl="0" eaLnBrk="0" fontAlgn="base" hangingPunct="0">
        <a:spcBef>
          <a:spcPct val="20000"/>
        </a:spcBef>
        <a:spcAft>
          <a:spcPct val="0"/>
        </a:spcAft>
        <a:buClr>
          <a:srgbClr val="990000"/>
        </a:buClr>
        <a:buSzPct val="75000"/>
        <a:buFont typeface="Wingdings 3" pitchFamily="18" charset="2"/>
        <a:buChar char="{"/>
        <a:defRPr sz="2000">
          <a:solidFill>
            <a:schemeClr val="tx1"/>
          </a:solidFill>
          <a:latin typeface="Arial" charset="0"/>
        </a:defRPr>
      </a:lvl3pPr>
      <a:lvl4pPr marL="1322388" indent="-230188" algn="l" rtl="0" eaLnBrk="0" fontAlgn="base" hangingPunct="0">
        <a:spcBef>
          <a:spcPct val="20000"/>
        </a:spcBef>
        <a:spcAft>
          <a:spcPct val="0"/>
        </a:spcAft>
        <a:buClr>
          <a:srgbClr val="800000"/>
        </a:buClr>
        <a:buSzPct val="75000"/>
        <a:buFont typeface="Wingdings 3" pitchFamily="18" charset="2"/>
        <a:buChar char="{"/>
        <a:defRPr sz="2000">
          <a:solidFill>
            <a:schemeClr val="tx1"/>
          </a:solidFill>
          <a:latin typeface="Arial" charset="0"/>
        </a:defRPr>
      </a:lvl4pPr>
      <a:lvl5pPr marL="1612900" indent="-176213" algn="l" rtl="0" eaLnBrk="0" fontAlgn="base" hangingPunct="0">
        <a:spcBef>
          <a:spcPct val="20000"/>
        </a:spcBef>
        <a:spcAft>
          <a:spcPct val="0"/>
        </a:spcAft>
        <a:buClr>
          <a:srgbClr val="800000"/>
        </a:buClr>
        <a:buSzPct val="75000"/>
        <a:buFont typeface="Wingdings 3" pitchFamily="18" charset="2"/>
        <a:buChar char="{"/>
        <a:defRPr sz="2000">
          <a:solidFill>
            <a:schemeClr val="tx1"/>
          </a:solidFill>
          <a:latin typeface="Arial" charset="0"/>
        </a:defRPr>
      </a:lvl5pPr>
      <a:lvl6pPr marL="2070100" indent="-176213" algn="l" rtl="0" eaLnBrk="0" fontAlgn="base" hangingPunct="0">
        <a:spcBef>
          <a:spcPct val="20000"/>
        </a:spcBef>
        <a:spcAft>
          <a:spcPct val="0"/>
        </a:spcAft>
        <a:buClr>
          <a:srgbClr val="800000"/>
        </a:buClr>
        <a:buSzPct val="75000"/>
        <a:buFont typeface="Wingdings 3" pitchFamily="18" charset="2"/>
        <a:buChar char="{"/>
        <a:defRPr sz="2000">
          <a:solidFill>
            <a:schemeClr val="tx1"/>
          </a:solidFill>
          <a:latin typeface="Arial" charset="0"/>
        </a:defRPr>
      </a:lvl6pPr>
      <a:lvl7pPr marL="2527300" indent="-176213" algn="l" rtl="0" eaLnBrk="0" fontAlgn="base" hangingPunct="0">
        <a:spcBef>
          <a:spcPct val="20000"/>
        </a:spcBef>
        <a:spcAft>
          <a:spcPct val="0"/>
        </a:spcAft>
        <a:buClr>
          <a:srgbClr val="800000"/>
        </a:buClr>
        <a:buSzPct val="75000"/>
        <a:buFont typeface="Wingdings 3" pitchFamily="18" charset="2"/>
        <a:buChar char="{"/>
        <a:defRPr sz="2000">
          <a:solidFill>
            <a:schemeClr val="tx1"/>
          </a:solidFill>
          <a:latin typeface="Arial" charset="0"/>
        </a:defRPr>
      </a:lvl7pPr>
      <a:lvl8pPr marL="2984500" indent="-176213" algn="l" rtl="0" eaLnBrk="0" fontAlgn="base" hangingPunct="0">
        <a:spcBef>
          <a:spcPct val="20000"/>
        </a:spcBef>
        <a:spcAft>
          <a:spcPct val="0"/>
        </a:spcAft>
        <a:buClr>
          <a:srgbClr val="800000"/>
        </a:buClr>
        <a:buSzPct val="75000"/>
        <a:buFont typeface="Wingdings 3" pitchFamily="18" charset="2"/>
        <a:buChar char="{"/>
        <a:defRPr sz="2000">
          <a:solidFill>
            <a:schemeClr val="tx1"/>
          </a:solidFill>
          <a:latin typeface="Arial" charset="0"/>
        </a:defRPr>
      </a:lvl8pPr>
      <a:lvl9pPr marL="3441700" indent="-176213" algn="l" rtl="0" eaLnBrk="0" fontAlgn="base" hangingPunct="0">
        <a:spcBef>
          <a:spcPct val="20000"/>
        </a:spcBef>
        <a:spcAft>
          <a:spcPct val="0"/>
        </a:spcAft>
        <a:buClr>
          <a:srgbClr val="800000"/>
        </a:buClr>
        <a:buSzPct val="75000"/>
        <a:buFont typeface="Wingdings 3" pitchFamily="18" charset="2"/>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7.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3.bin"/><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20.emf"/><Relationship Id="rId4" Type="http://schemas.openxmlformats.org/officeDocument/2006/relationships/image" Target="../media/image19.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577850" y="1581150"/>
            <a:ext cx="8118475" cy="1701800"/>
          </a:xfrm>
        </p:spPr>
        <p:txBody>
          <a:bodyPr/>
          <a:lstStyle/>
          <a:p>
            <a:pPr marL="0" indent="119063"/>
            <a:r>
              <a:rPr lang="en-US" sz="3200" smtClean="0"/>
              <a:t>Bayesian Model Fusion: Large-Scale Performance Modeling of Analog and Mixed-Signal Circuits by Reusing Early-Stage Data</a:t>
            </a:r>
            <a:endParaRPr lang="en-US" altLang="zh-CN" sz="3200" smtClean="0">
              <a:ea typeface="SimSun" pitchFamily="2" charset="-122"/>
            </a:endParaRPr>
          </a:p>
        </p:txBody>
      </p:sp>
      <p:sp>
        <p:nvSpPr>
          <p:cNvPr id="14339" name="Rectangle 3"/>
          <p:cNvSpPr>
            <a:spLocks noGrp="1" noChangeArrowheads="1"/>
          </p:cNvSpPr>
          <p:nvPr>
            <p:ph type="subTitle" idx="1"/>
          </p:nvPr>
        </p:nvSpPr>
        <p:spPr>
          <a:xfrm>
            <a:off x="19050" y="3557588"/>
            <a:ext cx="9224963" cy="1752600"/>
          </a:xfrm>
        </p:spPr>
        <p:txBody>
          <a:bodyPr/>
          <a:lstStyle/>
          <a:p>
            <a:r>
              <a:rPr lang="en-US" altLang="zh-CN" smtClean="0">
                <a:ea typeface="SimSun" pitchFamily="2" charset="-122"/>
              </a:rPr>
              <a:t>Fa Wang*, Wangyang Zhang*, Shupeng Sun*, Xin Li*, Chenjie Gu</a:t>
            </a:r>
            <a:r>
              <a:rPr lang="en-US" baseline="30000" smtClean="0"/>
              <a:t>┼</a:t>
            </a:r>
            <a:endParaRPr lang="en-US" altLang="zh-CN" baseline="30000" smtClean="0">
              <a:ea typeface="SimSun" pitchFamily="2" charset="-122"/>
            </a:endParaRPr>
          </a:p>
          <a:p>
            <a:r>
              <a:rPr lang="en-US" altLang="zh-CN" smtClean="0">
                <a:ea typeface="SimSun" pitchFamily="2" charset="-122"/>
              </a:rPr>
              <a:t>*ECE Dept. Carnegie Mellon University, Pittsburgh, PA 15213 </a:t>
            </a:r>
          </a:p>
          <a:p>
            <a:r>
              <a:rPr lang="en-US" baseline="30000" smtClean="0"/>
              <a:t>┼ </a:t>
            </a:r>
            <a:r>
              <a:rPr lang="en-US" altLang="zh-CN" smtClean="0">
                <a:ea typeface="SimSun" pitchFamily="2" charset="-122"/>
              </a:rPr>
              <a:t>Intel Corp.</a:t>
            </a:r>
            <a:r>
              <a:rPr lang="en-US" smtClean="0"/>
              <a:t> Hillsboro, OR 97124 </a:t>
            </a:r>
            <a:r>
              <a:rPr lang="en-US" altLang="zh-CN" smtClean="0">
                <a:ea typeface="SimSun" pitchFamily="2" charset="-122"/>
              </a:rPr>
              <a:t/>
            </a:r>
            <a:br>
              <a:rPr lang="en-US" altLang="zh-CN" smtClean="0">
                <a:ea typeface="SimSun" pitchFamily="2" charset="-122"/>
              </a:rPr>
            </a:br>
            <a:endParaRPr lang="en-US" altLang="zh-CN" smtClean="0">
              <a:ea typeface="SimSun" pitchFamily="2" charset="-122"/>
            </a:endParaRPr>
          </a:p>
        </p:txBody>
      </p:sp>
    </p:spTree>
  </p:cSld>
  <p:clrMapOvr>
    <a:masterClrMapping/>
  </p:clrMapOvr>
  <p:transition advTm="204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ounded Rectangle 6"/>
          <p:cNvSpPr>
            <a:spLocks noChangeArrowheads="1"/>
          </p:cNvSpPr>
          <p:nvPr/>
        </p:nvSpPr>
        <p:spPr bwMode="auto">
          <a:xfrm>
            <a:off x="836613" y="4108450"/>
            <a:ext cx="7845425" cy="2079625"/>
          </a:xfrm>
          <a:prstGeom prst="roundRect">
            <a:avLst>
              <a:gd name="adj" fmla="val 16667"/>
            </a:avLst>
          </a:prstGeom>
          <a:solidFill>
            <a:srgbClr val="FF0000">
              <a:alpha val="20000"/>
            </a:srgbClr>
          </a:solidFill>
          <a:ln w="9525" algn="ctr">
            <a:solidFill>
              <a:schemeClr val="tx1"/>
            </a:solidFill>
            <a:round/>
            <a:headEnd/>
            <a:tailEnd/>
          </a:ln>
        </p:spPr>
        <p:txBody>
          <a:bodyPr/>
          <a:lstStyle/>
          <a:p>
            <a:endParaRPr lang="zh-CN" altLang="en-US">
              <a:ea typeface="SimSun" pitchFamily="2" charset="-122"/>
            </a:endParaRPr>
          </a:p>
        </p:txBody>
      </p:sp>
      <p:sp>
        <p:nvSpPr>
          <p:cNvPr id="3" name="Content Placeholder 2"/>
          <p:cNvSpPr>
            <a:spLocks noGrp="1"/>
          </p:cNvSpPr>
          <p:nvPr>
            <p:ph idx="1"/>
          </p:nvPr>
        </p:nvSpPr>
        <p:spPr>
          <a:xfrm>
            <a:off x="430213" y="885825"/>
            <a:ext cx="8713787" cy="763588"/>
          </a:xfrm>
        </p:spPr>
        <p:txBody>
          <a:bodyPr/>
          <a:lstStyle/>
          <a:p>
            <a:pPr>
              <a:defRPr/>
            </a:pPr>
            <a:r>
              <a:rPr lang="en-US" dirty="0" smtClean="0"/>
              <a:t>Analog and mixed-signal (AMS) circuit design spans multiple stages</a:t>
            </a:r>
          </a:p>
          <a:p>
            <a:pPr>
              <a:defRPr/>
            </a:pPr>
            <a:endParaRPr lang="en-US" dirty="0"/>
          </a:p>
          <a:p>
            <a:pPr marL="0" indent="0">
              <a:buFont typeface="Wingdings 2" pitchFamily="18" charset="2"/>
              <a:buNone/>
              <a:defRPr/>
            </a:pPr>
            <a:endParaRPr lang="en-US" dirty="0" smtClean="0"/>
          </a:p>
          <a:p>
            <a:pPr>
              <a:defRPr/>
            </a:pPr>
            <a:endParaRPr lang="en-US" dirty="0" smtClean="0"/>
          </a:p>
          <a:p>
            <a:pPr>
              <a:defRPr/>
            </a:pPr>
            <a:endParaRPr lang="en-US" dirty="0"/>
          </a:p>
          <a:p>
            <a:pPr>
              <a:defRPr/>
            </a:pPr>
            <a:endParaRPr lang="en-US" dirty="0" smtClean="0"/>
          </a:p>
          <a:p>
            <a:pPr>
              <a:defRPr/>
            </a:pPr>
            <a:endParaRPr lang="en-US" dirty="0"/>
          </a:p>
          <a:p>
            <a:pPr>
              <a:defRPr/>
            </a:pPr>
            <a:endParaRPr lang="en-US" dirty="0" smtClean="0"/>
          </a:p>
          <a:p>
            <a:pPr>
              <a:defRPr/>
            </a:pPr>
            <a:endParaRPr lang="en-US" dirty="0" smtClean="0"/>
          </a:p>
        </p:txBody>
      </p:sp>
      <p:sp>
        <p:nvSpPr>
          <p:cNvPr id="28" name="Title 1"/>
          <p:cNvSpPr txBox="1">
            <a:spLocks/>
          </p:cNvSpPr>
          <p:nvPr/>
        </p:nvSpPr>
        <p:spPr bwMode="auto">
          <a:xfrm>
            <a:off x="407988" y="180975"/>
            <a:ext cx="8747125" cy="488950"/>
          </a:xfrm>
          <a:prstGeom prst="rect">
            <a:avLst/>
          </a:prstGeom>
          <a:solidFill>
            <a:schemeClr val="tx1"/>
          </a:solidFill>
          <a:ln w="9525">
            <a:noFill/>
            <a:miter lim="800000"/>
            <a:headEnd/>
            <a:tailEnd/>
          </a:ln>
        </p:spPr>
        <p:txBody>
          <a:bodyPr anchor="ctr"/>
          <a:lstStyle/>
          <a:p>
            <a:pPr marL="119063" algn="l">
              <a:defRPr/>
            </a:pPr>
            <a:r>
              <a:rPr lang="en-US" sz="2800" b="1" kern="0" dirty="0">
                <a:solidFill>
                  <a:schemeClr val="bg1"/>
                </a:solidFill>
                <a:latin typeface="+mj-lt"/>
                <a:ea typeface="+mj-ea"/>
                <a:cs typeface="+mj-cs"/>
              </a:rPr>
              <a:t>AMS Circuit Design Flow</a:t>
            </a:r>
          </a:p>
        </p:txBody>
      </p:sp>
      <p:grpSp>
        <p:nvGrpSpPr>
          <p:cNvPr id="20485" name="Group 4"/>
          <p:cNvGrpSpPr>
            <a:grpSpLocks/>
          </p:cNvGrpSpPr>
          <p:nvPr/>
        </p:nvGrpSpPr>
        <p:grpSpPr bwMode="auto">
          <a:xfrm>
            <a:off x="1376363" y="1597025"/>
            <a:ext cx="7040562" cy="2108200"/>
            <a:chOff x="1009931" y="1622603"/>
            <a:chExt cx="7039779" cy="2107170"/>
          </a:xfrm>
        </p:grpSpPr>
        <p:cxnSp>
          <p:nvCxnSpPr>
            <p:cNvPr id="20497" name="Straight Arrow Connector 8"/>
            <p:cNvCxnSpPr>
              <a:cxnSpLocks noChangeShapeType="1"/>
            </p:cNvCxnSpPr>
            <p:nvPr/>
          </p:nvCxnSpPr>
          <p:spPr bwMode="auto">
            <a:xfrm>
              <a:off x="1258466" y="1990118"/>
              <a:ext cx="6791244" cy="1819"/>
            </a:xfrm>
            <a:prstGeom prst="straightConnector1">
              <a:avLst/>
            </a:prstGeom>
            <a:noFill/>
            <a:ln w="28575" algn="ctr">
              <a:solidFill>
                <a:srgbClr val="0000FF"/>
              </a:solidFill>
              <a:round/>
              <a:headEnd/>
              <a:tailEnd type="stealth" w="lg" len="lg"/>
            </a:ln>
          </p:spPr>
        </p:cxnSp>
        <p:sp>
          <p:nvSpPr>
            <p:cNvPr id="20498" name="Text Box 5"/>
            <p:cNvSpPr txBox="1">
              <a:spLocks noChangeArrowheads="1"/>
            </p:cNvSpPr>
            <p:nvPr/>
          </p:nvSpPr>
          <p:spPr bwMode="auto">
            <a:xfrm>
              <a:off x="1566475" y="1622603"/>
              <a:ext cx="6096001" cy="400112"/>
            </a:xfrm>
            <a:prstGeom prst="rect">
              <a:avLst/>
            </a:prstGeom>
            <a:noFill/>
            <a:ln w="9525">
              <a:noFill/>
              <a:miter lim="800000"/>
              <a:headEnd/>
              <a:tailEnd/>
            </a:ln>
          </p:spPr>
          <p:txBody>
            <a:bodyPr>
              <a:spAutoFit/>
            </a:bodyPr>
            <a:lstStyle/>
            <a:p>
              <a:pPr algn="ctr"/>
              <a:r>
                <a:rPr lang="en-US" sz="2000">
                  <a:solidFill>
                    <a:srgbClr val="0000FF"/>
                  </a:solidFill>
                </a:rPr>
                <a:t>Design</a:t>
              </a:r>
              <a:r>
                <a:rPr lang="en-US" sz="2000" b="1">
                  <a:solidFill>
                    <a:srgbClr val="0000FF"/>
                  </a:solidFill>
                </a:rPr>
                <a:t> </a:t>
              </a:r>
              <a:r>
                <a:rPr lang="en-US" sz="2000">
                  <a:solidFill>
                    <a:srgbClr val="0000FF"/>
                  </a:solidFill>
                </a:rPr>
                <a:t>cycle for analog and mixed-signal circuits</a:t>
              </a:r>
              <a:endParaRPr lang="en-US" sz="2000" b="1" baseline="-25000">
                <a:solidFill>
                  <a:srgbClr val="0000FF"/>
                </a:solidFill>
              </a:endParaRPr>
            </a:p>
          </p:txBody>
        </p:sp>
        <p:grpSp>
          <p:nvGrpSpPr>
            <p:cNvPr id="20499" name="Group 17"/>
            <p:cNvGrpSpPr>
              <a:grpSpLocks/>
            </p:cNvGrpSpPr>
            <p:nvPr/>
          </p:nvGrpSpPr>
          <p:grpSpPr bwMode="auto">
            <a:xfrm>
              <a:off x="1009931" y="2979252"/>
              <a:ext cx="3974658" cy="750521"/>
              <a:chOff x="1266940" y="1419802"/>
              <a:chExt cx="3974658" cy="750521"/>
            </a:xfrm>
          </p:grpSpPr>
          <p:sp>
            <p:nvSpPr>
              <p:cNvPr id="17" name="Rounded Rectangle 16"/>
              <p:cNvSpPr/>
              <p:nvPr/>
            </p:nvSpPr>
            <p:spPr bwMode="auto">
              <a:xfrm>
                <a:off x="1266940" y="1421389"/>
                <a:ext cx="1752405" cy="748934"/>
              </a:xfrm>
              <a:prstGeom prst="round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2000" dirty="0"/>
                  <a:t>Schematic design stage</a:t>
                </a:r>
              </a:p>
            </p:txBody>
          </p:sp>
          <p:sp>
            <p:nvSpPr>
              <p:cNvPr id="18" name="Rounded Rectangle 17"/>
              <p:cNvSpPr/>
              <p:nvPr/>
            </p:nvSpPr>
            <p:spPr bwMode="auto">
              <a:xfrm>
                <a:off x="3490780" y="1419802"/>
                <a:ext cx="1750818" cy="748934"/>
              </a:xfrm>
              <a:prstGeom prst="round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2000" dirty="0"/>
                  <a:t>Layout</a:t>
                </a:r>
              </a:p>
              <a:p>
                <a:pPr algn="ctr">
                  <a:defRPr/>
                </a:pPr>
                <a:r>
                  <a:rPr lang="en-US" sz="2000" dirty="0"/>
                  <a:t> design stage</a:t>
                </a:r>
              </a:p>
            </p:txBody>
          </p:sp>
          <p:sp>
            <p:nvSpPr>
              <p:cNvPr id="20503" name="Right Arrow 19"/>
              <p:cNvSpPr>
                <a:spLocks noChangeArrowheads="1"/>
              </p:cNvSpPr>
              <p:nvPr/>
            </p:nvSpPr>
            <p:spPr bwMode="auto">
              <a:xfrm>
                <a:off x="3084723" y="1718631"/>
                <a:ext cx="374573" cy="187287"/>
              </a:xfrm>
              <a:prstGeom prst="rightArrow">
                <a:avLst>
                  <a:gd name="adj1" fmla="val 50000"/>
                  <a:gd name="adj2" fmla="val 50000"/>
                </a:avLst>
              </a:prstGeom>
              <a:solidFill>
                <a:srgbClr val="FF0000"/>
              </a:solidFill>
              <a:ln w="9525" algn="ctr">
                <a:solidFill>
                  <a:schemeClr val="tx1"/>
                </a:solidFill>
                <a:round/>
                <a:headEnd/>
                <a:tailEnd/>
              </a:ln>
            </p:spPr>
            <p:txBody>
              <a:bodyPr/>
              <a:lstStyle/>
              <a:p>
                <a:endParaRPr lang="en-US" sz="2000"/>
              </a:p>
            </p:txBody>
          </p:sp>
        </p:grpSp>
      </p:grpSp>
      <p:sp>
        <p:nvSpPr>
          <p:cNvPr id="20486" name="TextBox 7"/>
          <p:cNvSpPr txBox="1">
            <a:spLocks noChangeArrowheads="1"/>
          </p:cNvSpPr>
          <p:nvPr/>
        </p:nvSpPr>
        <p:spPr bwMode="auto">
          <a:xfrm>
            <a:off x="3841750" y="5734050"/>
            <a:ext cx="4054475" cy="461963"/>
          </a:xfrm>
          <a:prstGeom prst="rect">
            <a:avLst/>
          </a:prstGeom>
          <a:noFill/>
          <a:ln w="9525">
            <a:noFill/>
            <a:miter lim="800000"/>
            <a:headEnd/>
            <a:tailEnd/>
          </a:ln>
        </p:spPr>
        <p:txBody>
          <a:bodyPr>
            <a:spAutoFit/>
          </a:bodyPr>
          <a:lstStyle/>
          <a:p>
            <a:r>
              <a:rPr lang="en-US" altLang="zh-CN" sz="2400" b="1" dirty="0">
                <a:ea typeface="SimSun" pitchFamily="2" charset="-122"/>
              </a:rPr>
              <a:t>Circuit </a:t>
            </a:r>
            <a:r>
              <a:rPr lang="en-US" altLang="zh-CN" sz="2400" b="1" dirty="0" smtClean="0">
                <a:ea typeface="SimSun" pitchFamily="2" charset="-122"/>
              </a:rPr>
              <a:t>modeling</a:t>
            </a:r>
            <a:endParaRPr lang="zh-CN" altLang="en-US" sz="2400" b="1" dirty="0">
              <a:ea typeface="SimSun" pitchFamily="2" charset="-122"/>
            </a:endParaRPr>
          </a:p>
        </p:txBody>
      </p:sp>
      <p:sp>
        <p:nvSpPr>
          <p:cNvPr id="53" name="Rounded Rectangle 52"/>
          <p:cNvSpPr/>
          <p:nvPr/>
        </p:nvSpPr>
        <p:spPr bwMode="auto">
          <a:xfrm>
            <a:off x="3535363" y="4625975"/>
            <a:ext cx="1998662" cy="1127125"/>
          </a:xfrm>
          <a:prstGeom prst="round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2000" dirty="0"/>
              <a:t>Performance modeling</a:t>
            </a:r>
          </a:p>
          <a:p>
            <a:pPr algn="ctr">
              <a:defRPr/>
            </a:pPr>
            <a:r>
              <a:rPr lang="en-US" sz="2000" dirty="0"/>
              <a:t>…</a:t>
            </a:r>
          </a:p>
        </p:txBody>
      </p:sp>
      <p:cxnSp>
        <p:nvCxnSpPr>
          <p:cNvPr id="20488" name="Straight Arrow Connector 6"/>
          <p:cNvCxnSpPr>
            <a:cxnSpLocks noChangeShapeType="1"/>
          </p:cNvCxnSpPr>
          <p:nvPr/>
        </p:nvCxnSpPr>
        <p:spPr bwMode="auto">
          <a:xfrm flipV="1">
            <a:off x="4524375" y="3708400"/>
            <a:ext cx="4763" cy="915988"/>
          </a:xfrm>
          <a:prstGeom prst="straightConnector1">
            <a:avLst/>
          </a:prstGeom>
          <a:noFill/>
          <a:ln w="50800" algn="ctr">
            <a:solidFill>
              <a:srgbClr val="0000FF"/>
            </a:solidFill>
            <a:round/>
            <a:headEnd type="arrow" w="med" len="med"/>
            <a:tailEnd/>
          </a:ln>
        </p:spPr>
      </p:cxnSp>
      <p:sp>
        <p:nvSpPr>
          <p:cNvPr id="20489" name="TextBox 73"/>
          <p:cNvSpPr txBox="1">
            <a:spLocks noChangeArrowheads="1"/>
          </p:cNvSpPr>
          <p:nvPr/>
        </p:nvSpPr>
        <p:spPr bwMode="auto">
          <a:xfrm>
            <a:off x="5448300" y="2133599"/>
            <a:ext cx="1516063" cy="1569660"/>
          </a:xfrm>
          <a:prstGeom prst="rect">
            <a:avLst/>
          </a:prstGeom>
          <a:noFill/>
          <a:ln w="9525">
            <a:noFill/>
            <a:miter lim="800000"/>
            <a:headEnd/>
            <a:tailEnd/>
          </a:ln>
        </p:spPr>
        <p:txBody>
          <a:bodyPr wrap="square">
            <a:spAutoFit/>
          </a:bodyPr>
          <a:lstStyle/>
          <a:p>
            <a:r>
              <a:rPr lang="en-US" sz="9600" b="1" dirty="0"/>
              <a:t>…</a:t>
            </a:r>
          </a:p>
        </p:txBody>
      </p:sp>
      <p:cxnSp>
        <p:nvCxnSpPr>
          <p:cNvPr id="20490" name="Straight Arrow Connector 6"/>
          <p:cNvCxnSpPr>
            <a:cxnSpLocks noChangeShapeType="1"/>
          </p:cNvCxnSpPr>
          <p:nvPr/>
        </p:nvCxnSpPr>
        <p:spPr bwMode="auto">
          <a:xfrm flipV="1">
            <a:off x="2327275" y="3719513"/>
            <a:ext cx="4763" cy="915987"/>
          </a:xfrm>
          <a:prstGeom prst="straightConnector1">
            <a:avLst/>
          </a:prstGeom>
          <a:noFill/>
          <a:ln w="50800" algn="ctr">
            <a:solidFill>
              <a:srgbClr val="0000FF"/>
            </a:solidFill>
            <a:round/>
            <a:headEnd type="arrow" w="med" len="med"/>
            <a:tailEnd/>
          </a:ln>
        </p:spPr>
      </p:cxnSp>
      <p:sp>
        <p:nvSpPr>
          <p:cNvPr id="29" name="Rounded Rectangle 28"/>
          <p:cNvSpPr/>
          <p:nvPr/>
        </p:nvSpPr>
        <p:spPr bwMode="auto">
          <a:xfrm>
            <a:off x="1352550" y="4622800"/>
            <a:ext cx="1998663" cy="1144588"/>
          </a:xfrm>
          <a:prstGeom prst="round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2000" dirty="0"/>
              <a:t>Performance modeling</a:t>
            </a:r>
          </a:p>
          <a:p>
            <a:pPr algn="ctr">
              <a:defRPr/>
            </a:pPr>
            <a:r>
              <a:rPr lang="en-US" sz="2000" dirty="0"/>
              <a:t>…</a:t>
            </a:r>
          </a:p>
        </p:txBody>
      </p:sp>
      <p:grpSp>
        <p:nvGrpSpPr>
          <p:cNvPr id="20492" name="Group 30"/>
          <p:cNvGrpSpPr>
            <a:grpSpLocks/>
          </p:cNvGrpSpPr>
          <p:nvPr/>
        </p:nvGrpSpPr>
        <p:grpSpPr bwMode="auto">
          <a:xfrm>
            <a:off x="1003300" y="2320925"/>
            <a:ext cx="4775200" cy="430213"/>
            <a:chOff x="1498629" y="2320925"/>
            <a:chExt cx="3835371" cy="429895"/>
          </a:xfrm>
        </p:grpSpPr>
        <p:grpSp>
          <p:nvGrpSpPr>
            <p:cNvPr id="20493" name="Group 26"/>
            <p:cNvGrpSpPr>
              <a:grpSpLocks/>
            </p:cNvGrpSpPr>
            <p:nvPr/>
          </p:nvGrpSpPr>
          <p:grpSpPr bwMode="auto">
            <a:xfrm>
              <a:off x="1836420" y="2750820"/>
              <a:ext cx="3162300" cy="0"/>
              <a:chOff x="2026920" y="2590800"/>
              <a:chExt cx="3162300" cy="0"/>
            </a:xfrm>
          </p:grpSpPr>
          <p:cxnSp>
            <p:nvCxnSpPr>
              <p:cNvPr id="20495" name="Straight Arrow Connector 8"/>
              <p:cNvCxnSpPr>
                <a:cxnSpLocks noChangeShapeType="1"/>
              </p:cNvCxnSpPr>
              <p:nvPr/>
            </p:nvCxnSpPr>
            <p:spPr bwMode="auto">
              <a:xfrm>
                <a:off x="3589020" y="2590800"/>
                <a:ext cx="1600200" cy="0"/>
              </a:xfrm>
              <a:prstGeom prst="straightConnector1">
                <a:avLst/>
              </a:prstGeom>
              <a:noFill/>
              <a:ln w="28575" algn="ctr">
                <a:solidFill>
                  <a:srgbClr val="FF0000"/>
                </a:solidFill>
                <a:round/>
                <a:headEnd/>
                <a:tailEnd type="stealth" w="lg" len="lg"/>
              </a:ln>
            </p:spPr>
          </p:cxnSp>
          <p:cxnSp>
            <p:nvCxnSpPr>
              <p:cNvPr id="20496" name="Straight Arrow Connector 8"/>
              <p:cNvCxnSpPr>
                <a:cxnSpLocks noChangeShapeType="1"/>
              </p:cNvCxnSpPr>
              <p:nvPr/>
            </p:nvCxnSpPr>
            <p:spPr bwMode="auto">
              <a:xfrm>
                <a:off x="2026920" y="2590800"/>
                <a:ext cx="1600200" cy="0"/>
              </a:xfrm>
              <a:prstGeom prst="straightConnector1">
                <a:avLst/>
              </a:prstGeom>
              <a:noFill/>
              <a:ln w="28575" algn="ctr">
                <a:solidFill>
                  <a:srgbClr val="00B050"/>
                </a:solidFill>
                <a:round/>
                <a:headEnd/>
                <a:tailEnd type="none" w="lg" len="lg"/>
              </a:ln>
            </p:spPr>
          </p:cxnSp>
        </p:grpSp>
        <p:sp>
          <p:nvSpPr>
            <p:cNvPr id="20494" name="Text Box 5"/>
            <p:cNvSpPr txBox="1">
              <a:spLocks noChangeArrowheads="1"/>
            </p:cNvSpPr>
            <p:nvPr/>
          </p:nvSpPr>
          <p:spPr bwMode="auto">
            <a:xfrm>
              <a:off x="1498629" y="2320925"/>
              <a:ext cx="3835371" cy="400110"/>
            </a:xfrm>
            <a:prstGeom prst="rect">
              <a:avLst/>
            </a:prstGeom>
            <a:noFill/>
            <a:ln w="9525">
              <a:noFill/>
              <a:miter lim="800000"/>
              <a:headEnd/>
              <a:tailEnd/>
            </a:ln>
          </p:spPr>
          <p:txBody>
            <a:bodyPr>
              <a:spAutoFit/>
            </a:bodyPr>
            <a:lstStyle/>
            <a:p>
              <a:pPr algn="ctr"/>
              <a:r>
                <a:rPr lang="en-US" sz="2000">
                  <a:solidFill>
                    <a:srgbClr val="00B050"/>
                  </a:solidFill>
                </a:rPr>
                <a:t>Early stage</a:t>
              </a:r>
              <a:r>
                <a:rPr lang="en-US" sz="2000">
                  <a:solidFill>
                    <a:srgbClr val="0000FF"/>
                  </a:solidFill>
                </a:rPr>
                <a:t>         </a:t>
              </a:r>
              <a:r>
                <a:rPr lang="en-US" sz="2000">
                  <a:solidFill>
                    <a:srgbClr val="FF0000"/>
                  </a:solidFill>
                </a:rPr>
                <a:t>Late stage</a:t>
              </a:r>
              <a:endParaRPr lang="en-US" sz="2000" b="1" baseline="-25000">
                <a:solidFill>
                  <a:srgbClr val="FF0000"/>
                </a:solidFill>
              </a:endParaRP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503"/>
          <p:cNvGrpSpPr>
            <a:grpSpLocks/>
          </p:cNvGrpSpPr>
          <p:nvPr/>
        </p:nvGrpSpPr>
        <p:grpSpPr bwMode="auto">
          <a:xfrm>
            <a:off x="2857500" y="4362450"/>
            <a:ext cx="423863" cy="361950"/>
            <a:chOff x="948149" y="5104242"/>
            <a:chExt cx="765989" cy="662762"/>
          </a:xfrm>
        </p:grpSpPr>
        <p:sp>
          <p:nvSpPr>
            <p:cNvPr id="21787" name="Rectangle 93"/>
            <p:cNvSpPr>
              <a:spLocks noChangeArrowheads="1"/>
            </p:cNvSpPr>
            <p:nvPr/>
          </p:nvSpPr>
          <p:spPr bwMode="auto">
            <a:xfrm>
              <a:off x="948149" y="5104242"/>
              <a:ext cx="765989" cy="662762"/>
            </a:xfrm>
            <a:prstGeom prst="rect">
              <a:avLst/>
            </a:prstGeom>
            <a:solidFill>
              <a:srgbClr val="00B050">
                <a:alpha val="39999"/>
              </a:srgbClr>
            </a:solidFill>
            <a:ln w="9525" algn="ctr">
              <a:noFill/>
              <a:round/>
              <a:headEnd/>
              <a:tailEnd/>
            </a:ln>
          </p:spPr>
          <p:txBody>
            <a:bodyPr/>
            <a:lstStyle/>
            <a:p>
              <a:endParaRPr lang="en-US"/>
            </a:p>
          </p:txBody>
        </p:sp>
        <p:grpSp>
          <p:nvGrpSpPr>
            <p:cNvPr id="21788" name="Group 140"/>
            <p:cNvGrpSpPr>
              <a:grpSpLocks/>
            </p:cNvGrpSpPr>
            <p:nvPr/>
          </p:nvGrpSpPr>
          <p:grpSpPr bwMode="auto">
            <a:xfrm>
              <a:off x="1052603" y="5128982"/>
              <a:ext cx="547682" cy="165100"/>
              <a:chOff x="3421341" y="2937640"/>
              <a:chExt cx="653795" cy="196940"/>
            </a:xfrm>
          </p:grpSpPr>
          <p:cxnSp>
            <p:nvCxnSpPr>
              <p:cNvPr id="508" name="Straight Connector 507"/>
              <p:cNvCxnSpPr/>
              <p:nvPr/>
            </p:nvCxnSpPr>
            <p:spPr>
              <a:xfrm>
                <a:off x="3693916" y="2939337"/>
                <a:ext cx="3426" cy="19417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09" name="Straight Connector 508"/>
              <p:cNvCxnSpPr/>
              <p:nvPr/>
            </p:nvCxnSpPr>
            <p:spPr>
              <a:xfrm>
                <a:off x="3608299" y="2939337"/>
                <a:ext cx="3424" cy="19417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10" name="Straight Connector 509"/>
              <p:cNvCxnSpPr/>
              <p:nvPr/>
            </p:nvCxnSpPr>
            <p:spPr>
              <a:xfrm>
                <a:off x="3707614" y="3029491"/>
                <a:ext cx="366445" cy="3466"/>
              </a:xfrm>
              <a:prstGeom prst="line">
                <a:avLst/>
              </a:prstGeom>
              <a:ln>
                <a:solidFill>
                  <a:schemeClr val="tx1"/>
                </a:solidFill>
                <a:tailEnd type="none"/>
              </a:ln>
            </p:spPr>
            <p:style>
              <a:lnRef idx="2">
                <a:schemeClr val="accent1"/>
              </a:lnRef>
              <a:fillRef idx="0">
                <a:schemeClr val="accent1"/>
              </a:fillRef>
              <a:effectRef idx="1">
                <a:schemeClr val="accent1"/>
              </a:effectRef>
              <a:fontRef idx="minor">
                <a:schemeClr val="tx1"/>
              </a:fontRef>
            </p:style>
          </p:cxnSp>
          <p:cxnSp>
            <p:nvCxnSpPr>
              <p:cNvPr id="511" name="Straight Connector 510"/>
              <p:cNvCxnSpPr/>
              <p:nvPr/>
            </p:nvCxnSpPr>
            <p:spPr>
              <a:xfrm>
                <a:off x="3419939" y="3029491"/>
                <a:ext cx="202059" cy="3466"/>
              </a:xfrm>
              <a:prstGeom prst="line">
                <a:avLst/>
              </a:prstGeom>
              <a:ln>
                <a:solidFill>
                  <a:schemeClr val="tx1"/>
                </a:solidFill>
                <a:tailEnd type="none"/>
              </a:ln>
            </p:spPr>
            <p:style>
              <a:lnRef idx="2">
                <a:schemeClr val="accent1"/>
              </a:lnRef>
              <a:fillRef idx="0">
                <a:schemeClr val="accent1"/>
              </a:fillRef>
              <a:effectRef idx="1">
                <a:schemeClr val="accent1"/>
              </a:effectRef>
              <a:fontRef idx="minor">
                <a:schemeClr val="tx1"/>
              </a:fontRef>
            </p:style>
          </p:cxnSp>
        </p:grpSp>
        <p:cxnSp>
          <p:nvCxnSpPr>
            <p:cNvPr id="507" name="Straight Connector 506"/>
            <p:cNvCxnSpPr/>
            <p:nvPr/>
          </p:nvCxnSpPr>
          <p:spPr bwMode="auto">
            <a:xfrm>
              <a:off x="1062904" y="5194355"/>
              <a:ext cx="0" cy="37789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1507" name="Title 1"/>
          <p:cNvSpPr>
            <a:spLocks noGrp="1"/>
          </p:cNvSpPr>
          <p:nvPr>
            <p:ph type="title"/>
          </p:nvPr>
        </p:nvSpPr>
        <p:spPr/>
        <p:txBody>
          <a:bodyPr/>
          <a:lstStyle/>
          <a:p>
            <a:r>
              <a:rPr lang="en-US" smtClean="0"/>
              <a:t>Correlation in AMS Design Flow</a:t>
            </a:r>
          </a:p>
        </p:txBody>
      </p:sp>
      <p:sp>
        <p:nvSpPr>
          <p:cNvPr id="4" name="Content Placeholder 2"/>
          <p:cNvSpPr txBox="1">
            <a:spLocks/>
          </p:cNvSpPr>
          <p:nvPr/>
        </p:nvSpPr>
        <p:spPr bwMode="auto">
          <a:xfrm>
            <a:off x="598488" y="6067425"/>
            <a:ext cx="8259762" cy="909638"/>
          </a:xfrm>
          <a:prstGeom prst="rect">
            <a:avLst/>
          </a:prstGeom>
          <a:noFill/>
          <a:ln w="9525">
            <a:noFill/>
            <a:miter lim="800000"/>
            <a:headEnd/>
            <a:tailEnd/>
          </a:ln>
        </p:spPr>
        <p:txBody>
          <a:bodyPr/>
          <a:lstStyle/>
          <a:p>
            <a:pPr marL="290513" indent="-290513" algn="l">
              <a:spcBef>
                <a:spcPct val="20000"/>
              </a:spcBef>
              <a:buClr>
                <a:srgbClr val="990000"/>
              </a:buClr>
              <a:buSzPct val="70000"/>
              <a:buFont typeface="Wingdings 2" pitchFamily="18" charset="2"/>
              <a:buChar char="¢"/>
              <a:defRPr/>
            </a:pPr>
            <a:r>
              <a:rPr lang="en-US" sz="2400" b="1" kern="0" dirty="0">
                <a:latin typeface="+mn-lt"/>
              </a:rPr>
              <a:t>Leads to correlation among different stages  </a:t>
            </a:r>
          </a:p>
        </p:txBody>
      </p:sp>
      <p:sp>
        <p:nvSpPr>
          <p:cNvPr id="21509" name="TextBox 99"/>
          <p:cNvSpPr txBox="1">
            <a:spLocks noChangeArrowheads="1"/>
          </p:cNvSpPr>
          <p:nvPr/>
        </p:nvSpPr>
        <p:spPr bwMode="auto">
          <a:xfrm>
            <a:off x="403225" y="2979738"/>
            <a:ext cx="1238250" cy="369887"/>
          </a:xfrm>
          <a:prstGeom prst="rect">
            <a:avLst/>
          </a:prstGeom>
          <a:noFill/>
          <a:ln w="9525">
            <a:noFill/>
            <a:miter lim="800000"/>
            <a:headEnd/>
            <a:tailEnd/>
          </a:ln>
        </p:spPr>
        <p:txBody>
          <a:bodyPr wrap="none">
            <a:spAutoFit/>
          </a:bodyPr>
          <a:lstStyle/>
          <a:p>
            <a:r>
              <a:rPr lang="en-US"/>
              <a:t>Comparator:</a:t>
            </a:r>
          </a:p>
        </p:txBody>
      </p:sp>
      <p:sp>
        <p:nvSpPr>
          <p:cNvPr id="21510" name="TextBox 2"/>
          <p:cNvSpPr txBox="1">
            <a:spLocks noChangeArrowheads="1"/>
          </p:cNvSpPr>
          <p:nvPr/>
        </p:nvSpPr>
        <p:spPr bwMode="auto">
          <a:xfrm>
            <a:off x="2346325" y="5381625"/>
            <a:ext cx="1587500" cy="369888"/>
          </a:xfrm>
          <a:prstGeom prst="rect">
            <a:avLst/>
          </a:prstGeom>
          <a:noFill/>
          <a:ln w="9525">
            <a:noFill/>
            <a:miter lim="800000"/>
            <a:headEnd/>
            <a:tailEnd/>
          </a:ln>
        </p:spPr>
        <p:txBody>
          <a:bodyPr wrap="none">
            <a:spAutoFit/>
          </a:bodyPr>
          <a:lstStyle/>
          <a:p>
            <a:r>
              <a:rPr lang="en-US" altLang="zh-CN">
                <a:ea typeface="SimSun" pitchFamily="2" charset="-122"/>
              </a:rPr>
              <a:t>Schematic stage</a:t>
            </a:r>
            <a:endParaRPr lang="zh-CN" altLang="en-US">
              <a:ea typeface="SimSun" pitchFamily="2" charset="-122"/>
            </a:endParaRPr>
          </a:p>
        </p:txBody>
      </p:sp>
      <p:sp>
        <p:nvSpPr>
          <p:cNvPr id="21511" name="TextBox 72"/>
          <p:cNvSpPr txBox="1">
            <a:spLocks noChangeArrowheads="1"/>
          </p:cNvSpPr>
          <p:nvPr/>
        </p:nvSpPr>
        <p:spPr bwMode="auto">
          <a:xfrm>
            <a:off x="6281738" y="5349875"/>
            <a:ext cx="1273175" cy="369888"/>
          </a:xfrm>
          <a:prstGeom prst="rect">
            <a:avLst/>
          </a:prstGeom>
          <a:noFill/>
          <a:ln w="9525">
            <a:noFill/>
            <a:miter lim="800000"/>
            <a:headEnd/>
            <a:tailEnd/>
          </a:ln>
        </p:spPr>
        <p:txBody>
          <a:bodyPr wrap="none">
            <a:spAutoFit/>
          </a:bodyPr>
          <a:lstStyle/>
          <a:p>
            <a:r>
              <a:rPr lang="en-US" altLang="zh-CN" dirty="0">
                <a:ea typeface="SimSun" pitchFamily="2" charset="-122"/>
              </a:rPr>
              <a:t>Layout stage</a:t>
            </a:r>
            <a:endParaRPr lang="zh-CN" altLang="en-US" dirty="0">
              <a:ea typeface="SimSun" pitchFamily="2" charset="-122"/>
            </a:endParaRPr>
          </a:p>
        </p:txBody>
      </p:sp>
      <p:sp>
        <p:nvSpPr>
          <p:cNvPr id="69" name="Content Placeholder 2"/>
          <p:cNvSpPr txBox="1">
            <a:spLocks/>
          </p:cNvSpPr>
          <p:nvPr/>
        </p:nvSpPr>
        <p:spPr bwMode="auto">
          <a:xfrm>
            <a:off x="668338" y="754063"/>
            <a:ext cx="8258175" cy="909637"/>
          </a:xfrm>
          <a:prstGeom prst="rect">
            <a:avLst/>
          </a:prstGeom>
          <a:noFill/>
          <a:ln w="9525">
            <a:noFill/>
            <a:miter lim="800000"/>
            <a:headEnd/>
            <a:tailEnd/>
          </a:ln>
        </p:spPr>
        <p:txBody>
          <a:bodyPr/>
          <a:lstStyle/>
          <a:p>
            <a:pPr marL="290513" indent="-290513" algn="l">
              <a:spcBef>
                <a:spcPct val="20000"/>
              </a:spcBef>
              <a:buClr>
                <a:srgbClr val="990000"/>
              </a:buClr>
              <a:buSzPct val="70000"/>
              <a:buFont typeface="Wingdings 2" pitchFamily="18" charset="2"/>
              <a:buChar char="¢"/>
              <a:defRPr/>
            </a:pPr>
            <a:r>
              <a:rPr lang="en-US" sz="2400" b="1" kern="0" dirty="0">
                <a:latin typeface="+mn-lt"/>
              </a:rPr>
              <a:t>One important fact in AMS design flow is that different stages share the same circuit topology and functionality </a:t>
            </a:r>
          </a:p>
        </p:txBody>
      </p:sp>
      <p:grpSp>
        <p:nvGrpSpPr>
          <p:cNvPr id="21513" name="Group 370"/>
          <p:cNvGrpSpPr>
            <a:grpSpLocks/>
          </p:cNvGrpSpPr>
          <p:nvPr/>
        </p:nvGrpSpPr>
        <p:grpSpPr bwMode="auto">
          <a:xfrm>
            <a:off x="1590675" y="2052638"/>
            <a:ext cx="3216275" cy="2989262"/>
            <a:chOff x="1590673" y="2053296"/>
            <a:chExt cx="3216653" cy="2989353"/>
          </a:xfrm>
        </p:grpSpPr>
        <p:grpSp>
          <p:nvGrpSpPr>
            <p:cNvPr id="21656" name="Group 672"/>
            <p:cNvGrpSpPr>
              <a:grpSpLocks/>
            </p:cNvGrpSpPr>
            <p:nvPr/>
          </p:nvGrpSpPr>
          <p:grpSpPr bwMode="auto">
            <a:xfrm>
              <a:off x="3330929" y="2457927"/>
              <a:ext cx="414828" cy="1456756"/>
              <a:chOff x="3263324" y="2729789"/>
              <a:chExt cx="229863" cy="595737"/>
            </a:xfrm>
          </p:grpSpPr>
          <p:grpSp>
            <p:nvGrpSpPr>
              <p:cNvPr id="21779" name="Group 907"/>
              <p:cNvGrpSpPr>
                <a:grpSpLocks/>
              </p:cNvGrpSpPr>
              <p:nvPr/>
            </p:nvGrpSpPr>
            <p:grpSpPr bwMode="auto">
              <a:xfrm flipH="1">
                <a:off x="3397920" y="2729789"/>
                <a:ext cx="95267" cy="595737"/>
                <a:chOff x="4591034" y="2351066"/>
                <a:chExt cx="95267" cy="595737"/>
              </a:xfrm>
            </p:grpSpPr>
            <p:cxnSp>
              <p:nvCxnSpPr>
                <p:cNvPr id="21781" name="Straight Connector 233"/>
                <p:cNvCxnSpPr>
                  <a:cxnSpLocks noChangeShapeType="1"/>
                </p:cNvCxnSpPr>
                <p:nvPr/>
              </p:nvCxnSpPr>
              <p:spPr bwMode="auto">
                <a:xfrm>
                  <a:off x="4652963" y="2579612"/>
                  <a:ext cx="0" cy="143119"/>
                </a:xfrm>
                <a:prstGeom prst="line">
                  <a:avLst/>
                </a:prstGeom>
                <a:noFill/>
                <a:ln w="6350" algn="ctr">
                  <a:solidFill>
                    <a:schemeClr val="tx1"/>
                  </a:solidFill>
                  <a:round/>
                  <a:headEnd/>
                  <a:tailEnd/>
                </a:ln>
              </p:spPr>
            </p:cxnSp>
            <p:cxnSp>
              <p:nvCxnSpPr>
                <p:cNvPr id="21782" name="Straight Connector 234"/>
                <p:cNvCxnSpPr>
                  <a:cxnSpLocks noChangeShapeType="1"/>
                </p:cNvCxnSpPr>
                <p:nvPr/>
              </p:nvCxnSpPr>
              <p:spPr bwMode="auto">
                <a:xfrm flipV="1">
                  <a:off x="4686301" y="2597830"/>
                  <a:ext cx="0" cy="106681"/>
                </a:xfrm>
                <a:prstGeom prst="line">
                  <a:avLst/>
                </a:prstGeom>
                <a:noFill/>
                <a:ln w="6350" algn="ctr">
                  <a:solidFill>
                    <a:schemeClr val="tx1"/>
                  </a:solidFill>
                  <a:round/>
                  <a:headEnd/>
                  <a:tailEnd/>
                </a:ln>
              </p:spPr>
            </p:cxnSp>
            <p:cxnSp>
              <p:nvCxnSpPr>
                <p:cNvPr id="21783" name="Straight Connector 235"/>
                <p:cNvCxnSpPr>
                  <a:cxnSpLocks noChangeShapeType="1"/>
                </p:cNvCxnSpPr>
                <p:nvPr/>
              </p:nvCxnSpPr>
              <p:spPr bwMode="auto">
                <a:xfrm>
                  <a:off x="4591050" y="2626408"/>
                  <a:ext cx="61913" cy="0"/>
                </a:xfrm>
                <a:prstGeom prst="line">
                  <a:avLst/>
                </a:prstGeom>
                <a:noFill/>
                <a:ln w="6350" algn="ctr">
                  <a:solidFill>
                    <a:schemeClr val="tx1"/>
                  </a:solidFill>
                  <a:round/>
                  <a:headEnd/>
                  <a:tailEnd/>
                </a:ln>
              </p:spPr>
            </p:cxnSp>
            <p:cxnSp>
              <p:nvCxnSpPr>
                <p:cNvPr id="21784" name="Straight Connector 236"/>
                <p:cNvCxnSpPr>
                  <a:cxnSpLocks noChangeShapeType="1"/>
                </p:cNvCxnSpPr>
                <p:nvPr/>
              </p:nvCxnSpPr>
              <p:spPr bwMode="auto">
                <a:xfrm>
                  <a:off x="4591034" y="2678785"/>
                  <a:ext cx="61913" cy="0"/>
                </a:xfrm>
                <a:prstGeom prst="line">
                  <a:avLst/>
                </a:prstGeom>
                <a:noFill/>
                <a:ln w="6350" algn="ctr">
                  <a:solidFill>
                    <a:schemeClr val="tx1"/>
                  </a:solidFill>
                  <a:round/>
                  <a:headEnd/>
                  <a:tailEnd/>
                </a:ln>
              </p:spPr>
            </p:cxnSp>
            <p:cxnSp>
              <p:nvCxnSpPr>
                <p:cNvPr id="21785" name="Straight Connector 237"/>
                <p:cNvCxnSpPr>
                  <a:cxnSpLocks noChangeShapeType="1"/>
                </p:cNvCxnSpPr>
                <p:nvPr/>
              </p:nvCxnSpPr>
              <p:spPr bwMode="auto">
                <a:xfrm flipH="1" flipV="1">
                  <a:off x="4595797" y="2351066"/>
                  <a:ext cx="0" cy="271182"/>
                </a:xfrm>
                <a:prstGeom prst="line">
                  <a:avLst/>
                </a:prstGeom>
                <a:noFill/>
                <a:ln w="6350" algn="ctr">
                  <a:solidFill>
                    <a:schemeClr val="tx1"/>
                  </a:solidFill>
                  <a:round/>
                  <a:headEnd/>
                  <a:tailEnd/>
                </a:ln>
              </p:spPr>
            </p:cxnSp>
            <p:cxnSp>
              <p:nvCxnSpPr>
                <p:cNvPr id="21786" name="Straight Connector 238"/>
                <p:cNvCxnSpPr>
                  <a:cxnSpLocks noChangeShapeType="1"/>
                </p:cNvCxnSpPr>
                <p:nvPr/>
              </p:nvCxnSpPr>
              <p:spPr bwMode="auto">
                <a:xfrm flipH="1" flipV="1">
                  <a:off x="4595191" y="2674155"/>
                  <a:ext cx="0" cy="272648"/>
                </a:xfrm>
                <a:prstGeom prst="line">
                  <a:avLst/>
                </a:prstGeom>
                <a:noFill/>
                <a:ln w="6350" algn="ctr">
                  <a:solidFill>
                    <a:schemeClr val="tx1"/>
                  </a:solidFill>
                  <a:round/>
                  <a:headEnd/>
                  <a:tailEnd/>
                </a:ln>
              </p:spPr>
            </p:cxnSp>
          </p:grpSp>
          <p:cxnSp>
            <p:nvCxnSpPr>
              <p:cNvPr id="21780" name="Straight Connector 232"/>
              <p:cNvCxnSpPr>
                <a:cxnSpLocks noChangeShapeType="1"/>
              </p:cNvCxnSpPr>
              <p:nvPr/>
            </p:nvCxnSpPr>
            <p:spPr bwMode="auto">
              <a:xfrm>
                <a:off x="3263324" y="3028715"/>
                <a:ext cx="134637" cy="0"/>
              </a:xfrm>
              <a:prstGeom prst="line">
                <a:avLst/>
              </a:prstGeom>
              <a:noFill/>
              <a:ln w="6350" algn="ctr">
                <a:solidFill>
                  <a:schemeClr val="tx1"/>
                </a:solidFill>
                <a:round/>
                <a:headEnd/>
                <a:tailEnd/>
              </a:ln>
            </p:spPr>
          </p:cxnSp>
        </p:grpSp>
        <p:cxnSp>
          <p:nvCxnSpPr>
            <p:cNvPr id="21657" name="Straight Connector 76"/>
            <p:cNvCxnSpPr>
              <a:cxnSpLocks noChangeShapeType="1"/>
            </p:cNvCxnSpPr>
            <p:nvPr/>
          </p:nvCxnSpPr>
          <p:spPr bwMode="auto">
            <a:xfrm>
              <a:off x="3070119" y="2888121"/>
              <a:ext cx="1695952" cy="0"/>
            </a:xfrm>
            <a:prstGeom prst="line">
              <a:avLst/>
            </a:prstGeom>
            <a:noFill/>
            <a:ln w="6350" algn="ctr">
              <a:solidFill>
                <a:schemeClr val="tx1"/>
              </a:solidFill>
              <a:round/>
              <a:headEnd/>
              <a:tailEnd/>
            </a:ln>
          </p:spPr>
        </p:cxnSp>
        <p:cxnSp>
          <p:nvCxnSpPr>
            <p:cNvPr id="21658" name="Straight Connector 77"/>
            <p:cNvCxnSpPr>
              <a:cxnSpLocks noChangeShapeType="1"/>
            </p:cNvCxnSpPr>
            <p:nvPr/>
          </p:nvCxnSpPr>
          <p:spPr bwMode="auto">
            <a:xfrm>
              <a:off x="2637317" y="2629487"/>
              <a:ext cx="693082" cy="0"/>
            </a:xfrm>
            <a:prstGeom prst="line">
              <a:avLst/>
            </a:prstGeom>
            <a:noFill/>
            <a:ln w="6350" algn="ctr">
              <a:solidFill>
                <a:schemeClr val="tx1"/>
              </a:solidFill>
              <a:round/>
              <a:headEnd/>
              <a:tailEnd/>
            </a:ln>
          </p:spPr>
        </p:cxnSp>
        <p:grpSp>
          <p:nvGrpSpPr>
            <p:cNvPr id="21659" name="Group 675"/>
            <p:cNvGrpSpPr>
              <a:grpSpLocks/>
            </p:cNvGrpSpPr>
            <p:nvPr/>
          </p:nvGrpSpPr>
          <p:grpSpPr bwMode="auto">
            <a:xfrm flipH="1">
              <a:off x="2636122" y="2446600"/>
              <a:ext cx="429845" cy="1468083"/>
              <a:chOff x="3255003" y="2725157"/>
              <a:chExt cx="238184" cy="600369"/>
            </a:xfrm>
          </p:grpSpPr>
          <p:grpSp>
            <p:nvGrpSpPr>
              <p:cNvPr id="21771" name="Group 899"/>
              <p:cNvGrpSpPr>
                <a:grpSpLocks/>
              </p:cNvGrpSpPr>
              <p:nvPr/>
            </p:nvGrpSpPr>
            <p:grpSpPr bwMode="auto">
              <a:xfrm flipH="1">
                <a:off x="3397920" y="2725157"/>
                <a:ext cx="95267" cy="600369"/>
                <a:chOff x="4591034" y="2346434"/>
                <a:chExt cx="95267" cy="600369"/>
              </a:xfrm>
            </p:grpSpPr>
            <p:cxnSp>
              <p:nvCxnSpPr>
                <p:cNvPr id="21773" name="Straight Connector 225"/>
                <p:cNvCxnSpPr>
                  <a:cxnSpLocks noChangeShapeType="1"/>
                </p:cNvCxnSpPr>
                <p:nvPr/>
              </p:nvCxnSpPr>
              <p:spPr bwMode="auto">
                <a:xfrm>
                  <a:off x="4652963" y="2579612"/>
                  <a:ext cx="0" cy="143119"/>
                </a:xfrm>
                <a:prstGeom prst="line">
                  <a:avLst/>
                </a:prstGeom>
                <a:noFill/>
                <a:ln w="6350" algn="ctr">
                  <a:solidFill>
                    <a:schemeClr val="tx1"/>
                  </a:solidFill>
                  <a:round/>
                  <a:headEnd/>
                  <a:tailEnd/>
                </a:ln>
              </p:spPr>
            </p:cxnSp>
            <p:cxnSp>
              <p:nvCxnSpPr>
                <p:cNvPr id="21774" name="Straight Connector 226"/>
                <p:cNvCxnSpPr>
                  <a:cxnSpLocks noChangeShapeType="1"/>
                </p:cNvCxnSpPr>
                <p:nvPr/>
              </p:nvCxnSpPr>
              <p:spPr bwMode="auto">
                <a:xfrm flipV="1">
                  <a:off x="4686301" y="2597830"/>
                  <a:ext cx="0" cy="106681"/>
                </a:xfrm>
                <a:prstGeom prst="line">
                  <a:avLst/>
                </a:prstGeom>
                <a:noFill/>
                <a:ln w="6350" algn="ctr">
                  <a:solidFill>
                    <a:schemeClr val="tx1"/>
                  </a:solidFill>
                  <a:round/>
                  <a:headEnd/>
                  <a:tailEnd/>
                </a:ln>
              </p:spPr>
            </p:cxnSp>
            <p:cxnSp>
              <p:nvCxnSpPr>
                <p:cNvPr id="21775" name="Straight Connector 227"/>
                <p:cNvCxnSpPr>
                  <a:cxnSpLocks noChangeShapeType="1"/>
                </p:cNvCxnSpPr>
                <p:nvPr/>
              </p:nvCxnSpPr>
              <p:spPr bwMode="auto">
                <a:xfrm>
                  <a:off x="4591050" y="2626408"/>
                  <a:ext cx="61913" cy="0"/>
                </a:xfrm>
                <a:prstGeom prst="line">
                  <a:avLst/>
                </a:prstGeom>
                <a:noFill/>
                <a:ln w="6350" algn="ctr">
                  <a:solidFill>
                    <a:schemeClr val="tx1"/>
                  </a:solidFill>
                  <a:round/>
                  <a:headEnd/>
                  <a:tailEnd/>
                </a:ln>
              </p:spPr>
            </p:cxnSp>
            <p:cxnSp>
              <p:nvCxnSpPr>
                <p:cNvPr id="21776" name="Straight Connector 228"/>
                <p:cNvCxnSpPr>
                  <a:cxnSpLocks noChangeShapeType="1"/>
                </p:cNvCxnSpPr>
                <p:nvPr/>
              </p:nvCxnSpPr>
              <p:spPr bwMode="auto">
                <a:xfrm>
                  <a:off x="4591034" y="2678785"/>
                  <a:ext cx="61913" cy="0"/>
                </a:xfrm>
                <a:prstGeom prst="line">
                  <a:avLst/>
                </a:prstGeom>
                <a:noFill/>
                <a:ln w="6350" algn="ctr">
                  <a:solidFill>
                    <a:schemeClr val="tx1"/>
                  </a:solidFill>
                  <a:round/>
                  <a:headEnd/>
                  <a:tailEnd/>
                </a:ln>
              </p:spPr>
            </p:cxnSp>
            <p:cxnSp>
              <p:nvCxnSpPr>
                <p:cNvPr id="21777" name="Straight Connector 229"/>
                <p:cNvCxnSpPr>
                  <a:cxnSpLocks noChangeShapeType="1"/>
                </p:cNvCxnSpPr>
                <p:nvPr/>
              </p:nvCxnSpPr>
              <p:spPr bwMode="auto">
                <a:xfrm flipV="1">
                  <a:off x="4595797" y="2346434"/>
                  <a:ext cx="0" cy="275814"/>
                </a:xfrm>
                <a:prstGeom prst="line">
                  <a:avLst/>
                </a:prstGeom>
                <a:noFill/>
                <a:ln w="6350" algn="ctr">
                  <a:solidFill>
                    <a:schemeClr val="tx1"/>
                  </a:solidFill>
                  <a:round/>
                  <a:headEnd/>
                  <a:tailEnd/>
                </a:ln>
              </p:spPr>
            </p:cxnSp>
            <p:cxnSp>
              <p:nvCxnSpPr>
                <p:cNvPr id="21778" name="Straight Connector 230"/>
                <p:cNvCxnSpPr>
                  <a:cxnSpLocks noChangeShapeType="1"/>
                </p:cNvCxnSpPr>
                <p:nvPr/>
              </p:nvCxnSpPr>
              <p:spPr bwMode="auto">
                <a:xfrm flipV="1">
                  <a:off x="4595191" y="2674155"/>
                  <a:ext cx="0" cy="272648"/>
                </a:xfrm>
                <a:prstGeom prst="line">
                  <a:avLst/>
                </a:prstGeom>
                <a:noFill/>
                <a:ln w="6350" algn="ctr">
                  <a:solidFill>
                    <a:schemeClr val="tx1"/>
                  </a:solidFill>
                  <a:round/>
                  <a:headEnd/>
                  <a:tailEnd/>
                </a:ln>
              </p:spPr>
            </p:cxnSp>
          </p:grpSp>
          <p:cxnSp>
            <p:nvCxnSpPr>
              <p:cNvPr id="21772" name="Straight Connector 224"/>
              <p:cNvCxnSpPr>
                <a:cxnSpLocks noChangeShapeType="1"/>
              </p:cNvCxnSpPr>
              <p:nvPr/>
            </p:nvCxnSpPr>
            <p:spPr bwMode="auto">
              <a:xfrm>
                <a:off x="3255003" y="3028715"/>
                <a:ext cx="142958" cy="0"/>
              </a:xfrm>
              <a:prstGeom prst="line">
                <a:avLst/>
              </a:prstGeom>
              <a:noFill/>
              <a:ln w="6350" algn="ctr">
                <a:solidFill>
                  <a:schemeClr val="tx1"/>
                </a:solidFill>
                <a:round/>
                <a:headEnd/>
                <a:tailEnd/>
              </a:ln>
            </p:spPr>
          </p:cxnSp>
        </p:grpSp>
        <p:grpSp>
          <p:nvGrpSpPr>
            <p:cNvPr id="21660" name="Group 676"/>
            <p:cNvGrpSpPr>
              <a:grpSpLocks/>
            </p:cNvGrpSpPr>
            <p:nvPr/>
          </p:nvGrpSpPr>
          <p:grpSpPr bwMode="auto">
            <a:xfrm flipH="1">
              <a:off x="2642000" y="2055125"/>
              <a:ext cx="425896" cy="506581"/>
              <a:chOff x="3790015" y="2932405"/>
              <a:chExt cx="235996" cy="207165"/>
            </a:xfrm>
          </p:grpSpPr>
          <p:grpSp>
            <p:nvGrpSpPr>
              <p:cNvPr id="21763" name="Group 891"/>
              <p:cNvGrpSpPr>
                <a:grpSpLocks/>
              </p:cNvGrpSpPr>
              <p:nvPr/>
            </p:nvGrpSpPr>
            <p:grpSpPr bwMode="auto">
              <a:xfrm flipH="1">
                <a:off x="3930744" y="2932405"/>
                <a:ext cx="95267" cy="207165"/>
                <a:chOff x="4591034" y="2515566"/>
                <a:chExt cx="95267" cy="207165"/>
              </a:xfrm>
            </p:grpSpPr>
            <p:cxnSp>
              <p:nvCxnSpPr>
                <p:cNvPr id="21766" name="Straight Connector 218"/>
                <p:cNvCxnSpPr>
                  <a:cxnSpLocks noChangeShapeType="1"/>
                </p:cNvCxnSpPr>
                <p:nvPr/>
              </p:nvCxnSpPr>
              <p:spPr bwMode="auto">
                <a:xfrm>
                  <a:off x="4652963" y="2579612"/>
                  <a:ext cx="0" cy="143119"/>
                </a:xfrm>
                <a:prstGeom prst="line">
                  <a:avLst/>
                </a:prstGeom>
                <a:noFill/>
                <a:ln w="6350" algn="ctr">
                  <a:solidFill>
                    <a:schemeClr val="tx1"/>
                  </a:solidFill>
                  <a:round/>
                  <a:headEnd/>
                  <a:tailEnd/>
                </a:ln>
              </p:spPr>
            </p:cxnSp>
            <p:cxnSp>
              <p:nvCxnSpPr>
                <p:cNvPr id="21767" name="Straight Connector 219"/>
                <p:cNvCxnSpPr>
                  <a:cxnSpLocks noChangeShapeType="1"/>
                </p:cNvCxnSpPr>
                <p:nvPr/>
              </p:nvCxnSpPr>
              <p:spPr bwMode="auto">
                <a:xfrm flipV="1">
                  <a:off x="4686301" y="2597830"/>
                  <a:ext cx="0" cy="106681"/>
                </a:xfrm>
                <a:prstGeom prst="line">
                  <a:avLst/>
                </a:prstGeom>
                <a:noFill/>
                <a:ln w="6350" algn="ctr">
                  <a:solidFill>
                    <a:schemeClr val="tx1"/>
                  </a:solidFill>
                  <a:round/>
                  <a:headEnd/>
                  <a:tailEnd/>
                </a:ln>
              </p:spPr>
            </p:cxnSp>
            <p:cxnSp>
              <p:nvCxnSpPr>
                <p:cNvPr id="21768" name="Straight Connector 220"/>
                <p:cNvCxnSpPr>
                  <a:cxnSpLocks noChangeShapeType="1"/>
                </p:cNvCxnSpPr>
                <p:nvPr/>
              </p:nvCxnSpPr>
              <p:spPr bwMode="auto">
                <a:xfrm>
                  <a:off x="4591050" y="2626408"/>
                  <a:ext cx="61913" cy="0"/>
                </a:xfrm>
                <a:prstGeom prst="line">
                  <a:avLst/>
                </a:prstGeom>
                <a:noFill/>
                <a:ln w="6350" algn="ctr">
                  <a:solidFill>
                    <a:schemeClr val="tx1"/>
                  </a:solidFill>
                  <a:round/>
                  <a:headEnd/>
                  <a:tailEnd/>
                </a:ln>
              </p:spPr>
            </p:cxnSp>
            <p:cxnSp>
              <p:nvCxnSpPr>
                <p:cNvPr id="21769" name="Straight Connector 221"/>
                <p:cNvCxnSpPr>
                  <a:cxnSpLocks noChangeShapeType="1"/>
                </p:cNvCxnSpPr>
                <p:nvPr/>
              </p:nvCxnSpPr>
              <p:spPr bwMode="auto">
                <a:xfrm>
                  <a:off x="4591034" y="2678785"/>
                  <a:ext cx="61913" cy="0"/>
                </a:xfrm>
                <a:prstGeom prst="line">
                  <a:avLst/>
                </a:prstGeom>
                <a:noFill/>
                <a:ln w="6350" algn="ctr">
                  <a:solidFill>
                    <a:schemeClr val="tx1"/>
                  </a:solidFill>
                  <a:round/>
                  <a:headEnd/>
                  <a:tailEnd/>
                </a:ln>
              </p:spPr>
            </p:cxnSp>
            <p:cxnSp>
              <p:nvCxnSpPr>
                <p:cNvPr id="21770" name="Straight Connector 222"/>
                <p:cNvCxnSpPr>
                  <a:cxnSpLocks noChangeShapeType="1"/>
                </p:cNvCxnSpPr>
                <p:nvPr/>
              </p:nvCxnSpPr>
              <p:spPr bwMode="auto">
                <a:xfrm flipV="1">
                  <a:off x="4595797" y="2515566"/>
                  <a:ext cx="0" cy="106681"/>
                </a:xfrm>
                <a:prstGeom prst="line">
                  <a:avLst/>
                </a:prstGeom>
                <a:noFill/>
                <a:ln w="6350" algn="ctr">
                  <a:solidFill>
                    <a:schemeClr val="tx1"/>
                  </a:solidFill>
                  <a:round/>
                  <a:headEnd/>
                  <a:tailEnd/>
                </a:ln>
              </p:spPr>
            </p:cxnSp>
          </p:grpSp>
          <p:sp>
            <p:nvSpPr>
              <p:cNvPr id="21764" name="Oval 216"/>
              <p:cNvSpPr>
                <a:spLocks noChangeArrowheads="1"/>
              </p:cNvSpPr>
              <p:nvPr/>
            </p:nvSpPr>
            <p:spPr bwMode="auto">
              <a:xfrm>
                <a:off x="3881455" y="3045987"/>
                <a:ext cx="48822" cy="48822"/>
              </a:xfrm>
              <a:prstGeom prst="ellipse">
                <a:avLst/>
              </a:prstGeom>
              <a:noFill/>
              <a:ln w="6350" algn="ctr">
                <a:solidFill>
                  <a:schemeClr val="tx1"/>
                </a:solidFill>
                <a:round/>
                <a:headEnd/>
                <a:tailEnd/>
              </a:ln>
            </p:spPr>
            <p:txBody>
              <a:bodyPr/>
              <a:lstStyle/>
              <a:p>
                <a:endParaRPr lang="en-US"/>
              </a:p>
            </p:txBody>
          </p:sp>
          <p:cxnSp>
            <p:nvCxnSpPr>
              <p:cNvPr id="21765" name="Straight Connector 217"/>
              <p:cNvCxnSpPr>
                <a:cxnSpLocks noChangeShapeType="1"/>
              </p:cNvCxnSpPr>
              <p:nvPr/>
            </p:nvCxnSpPr>
            <p:spPr bwMode="auto">
              <a:xfrm>
                <a:off x="3790015" y="3072565"/>
                <a:ext cx="91440" cy="0"/>
              </a:xfrm>
              <a:prstGeom prst="line">
                <a:avLst/>
              </a:prstGeom>
              <a:noFill/>
              <a:ln w="6350" algn="ctr">
                <a:solidFill>
                  <a:schemeClr val="tx1"/>
                </a:solidFill>
                <a:round/>
                <a:headEnd/>
                <a:tailEnd/>
              </a:ln>
            </p:spPr>
          </p:cxnSp>
        </p:grpSp>
        <p:sp>
          <p:nvSpPr>
            <p:cNvPr id="81" name="Oval 80"/>
            <p:cNvSpPr>
              <a:spLocks noChangeAspect="1"/>
            </p:cNvSpPr>
            <p:nvPr/>
          </p:nvSpPr>
          <p:spPr>
            <a:xfrm>
              <a:off x="2619494" y="2596238"/>
              <a:ext cx="49219" cy="68264"/>
            </a:xfrm>
            <a:prstGeom prst="ellips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2" name="Oval 81"/>
            <p:cNvSpPr>
              <a:spLocks noChangeAspect="1"/>
            </p:cNvSpPr>
            <p:nvPr/>
          </p:nvSpPr>
          <p:spPr>
            <a:xfrm>
              <a:off x="3716586" y="2847070"/>
              <a:ext cx="49218" cy="68264"/>
            </a:xfrm>
            <a:prstGeom prst="ellips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3" name="Pentagon 82"/>
            <p:cNvSpPr/>
            <p:nvPr/>
          </p:nvSpPr>
          <p:spPr>
            <a:xfrm>
              <a:off x="4724766" y="2813731"/>
              <a:ext cx="82560" cy="111128"/>
            </a:xfrm>
            <a:prstGeom prst="homePlat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4" name="Pentagon 83"/>
            <p:cNvSpPr>
              <a:spLocks/>
            </p:cNvSpPr>
            <p:nvPr/>
          </p:nvSpPr>
          <p:spPr>
            <a:xfrm rot="10800000">
              <a:off x="1590673" y="2813731"/>
              <a:ext cx="82560" cy="111128"/>
            </a:xfrm>
            <a:prstGeom prst="homePlat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5" name="Oval 84"/>
            <p:cNvSpPr>
              <a:spLocks noChangeAspect="1"/>
            </p:cNvSpPr>
            <p:nvPr/>
          </p:nvSpPr>
          <p:spPr>
            <a:xfrm>
              <a:off x="3191061" y="4259988"/>
              <a:ext cx="49219" cy="66677"/>
            </a:xfrm>
            <a:prstGeom prst="ellips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86" name="Straight Connector 85"/>
            <p:cNvCxnSpPr/>
            <p:nvPr/>
          </p:nvCxnSpPr>
          <p:spPr>
            <a:xfrm>
              <a:off x="2481366" y="2061233"/>
              <a:ext cx="330239"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3570519" y="2061233"/>
              <a:ext cx="330239"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668" name="Group 684"/>
            <p:cNvGrpSpPr>
              <a:grpSpLocks/>
            </p:cNvGrpSpPr>
            <p:nvPr/>
          </p:nvGrpSpPr>
          <p:grpSpPr bwMode="auto">
            <a:xfrm>
              <a:off x="3316425" y="2058807"/>
              <a:ext cx="425896" cy="506581"/>
              <a:chOff x="3790015" y="2932405"/>
              <a:chExt cx="235996" cy="207165"/>
            </a:xfrm>
          </p:grpSpPr>
          <p:grpSp>
            <p:nvGrpSpPr>
              <p:cNvPr id="21755" name="Group 883"/>
              <p:cNvGrpSpPr>
                <a:grpSpLocks/>
              </p:cNvGrpSpPr>
              <p:nvPr/>
            </p:nvGrpSpPr>
            <p:grpSpPr bwMode="auto">
              <a:xfrm flipH="1">
                <a:off x="3930744" y="2932405"/>
                <a:ext cx="95267" cy="207165"/>
                <a:chOff x="4591034" y="2515566"/>
                <a:chExt cx="95267" cy="207165"/>
              </a:xfrm>
            </p:grpSpPr>
            <p:cxnSp>
              <p:nvCxnSpPr>
                <p:cNvPr id="21758" name="Straight Connector 210"/>
                <p:cNvCxnSpPr>
                  <a:cxnSpLocks noChangeShapeType="1"/>
                </p:cNvCxnSpPr>
                <p:nvPr/>
              </p:nvCxnSpPr>
              <p:spPr bwMode="auto">
                <a:xfrm>
                  <a:off x="4652963" y="2579612"/>
                  <a:ext cx="0" cy="143119"/>
                </a:xfrm>
                <a:prstGeom prst="line">
                  <a:avLst/>
                </a:prstGeom>
                <a:noFill/>
                <a:ln w="6350" algn="ctr">
                  <a:solidFill>
                    <a:schemeClr val="tx1"/>
                  </a:solidFill>
                  <a:round/>
                  <a:headEnd/>
                  <a:tailEnd/>
                </a:ln>
              </p:spPr>
            </p:cxnSp>
            <p:cxnSp>
              <p:nvCxnSpPr>
                <p:cNvPr id="21759" name="Straight Connector 211"/>
                <p:cNvCxnSpPr>
                  <a:cxnSpLocks noChangeShapeType="1"/>
                </p:cNvCxnSpPr>
                <p:nvPr/>
              </p:nvCxnSpPr>
              <p:spPr bwMode="auto">
                <a:xfrm flipV="1">
                  <a:off x="4686301" y="2597830"/>
                  <a:ext cx="0" cy="106681"/>
                </a:xfrm>
                <a:prstGeom prst="line">
                  <a:avLst/>
                </a:prstGeom>
                <a:noFill/>
                <a:ln w="6350" algn="ctr">
                  <a:solidFill>
                    <a:schemeClr val="tx1"/>
                  </a:solidFill>
                  <a:round/>
                  <a:headEnd/>
                  <a:tailEnd/>
                </a:ln>
              </p:spPr>
            </p:cxnSp>
            <p:cxnSp>
              <p:nvCxnSpPr>
                <p:cNvPr id="21760" name="Straight Connector 212"/>
                <p:cNvCxnSpPr>
                  <a:cxnSpLocks noChangeShapeType="1"/>
                </p:cNvCxnSpPr>
                <p:nvPr/>
              </p:nvCxnSpPr>
              <p:spPr bwMode="auto">
                <a:xfrm>
                  <a:off x="4591050" y="2626408"/>
                  <a:ext cx="61913" cy="0"/>
                </a:xfrm>
                <a:prstGeom prst="line">
                  <a:avLst/>
                </a:prstGeom>
                <a:noFill/>
                <a:ln w="6350" algn="ctr">
                  <a:solidFill>
                    <a:schemeClr val="tx1"/>
                  </a:solidFill>
                  <a:round/>
                  <a:headEnd/>
                  <a:tailEnd/>
                </a:ln>
              </p:spPr>
            </p:cxnSp>
            <p:cxnSp>
              <p:nvCxnSpPr>
                <p:cNvPr id="21761" name="Straight Connector 213"/>
                <p:cNvCxnSpPr>
                  <a:cxnSpLocks noChangeShapeType="1"/>
                </p:cNvCxnSpPr>
                <p:nvPr/>
              </p:nvCxnSpPr>
              <p:spPr bwMode="auto">
                <a:xfrm>
                  <a:off x="4591034" y="2678785"/>
                  <a:ext cx="61913" cy="0"/>
                </a:xfrm>
                <a:prstGeom prst="line">
                  <a:avLst/>
                </a:prstGeom>
                <a:noFill/>
                <a:ln w="6350" algn="ctr">
                  <a:solidFill>
                    <a:schemeClr val="tx1"/>
                  </a:solidFill>
                  <a:round/>
                  <a:headEnd/>
                  <a:tailEnd/>
                </a:ln>
              </p:spPr>
            </p:cxnSp>
            <p:cxnSp>
              <p:nvCxnSpPr>
                <p:cNvPr id="21762" name="Straight Connector 214"/>
                <p:cNvCxnSpPr>
                  <a:cxnSpLocks noChangeShapeType="1"/>
                </p:cNvCxnSpPr>
                <p:nvPr/>
              </p:nvCxnSpPr>
              <p:spPr bwMode="auto">
                <a:xfrm flipV="1">
                  <a:off x="4595797" y="2515566"/>
                  <a:ext cx="0" cy="106681"/>
                </a:xfrm>
                <a:prstGeom prst="line">
                  <a:avLst/>
                </a:prstGeom>
                <a:noFill/>
                <a:ln w="6350" algn="ctr">
                  <a:solidFill>
                    <a:schemeClr val="tx1"/>
                  </a:solidFill>
                  <a:round/>
                  <a:headEnd/>
                  <a:tailEnd/>
                </a:ln>
              </p:spPr>
            </p:cxnSp>
          </p:grpSp>
          <p:sp>
            <p:nvSpPr>
              <p:cNvPr id="21756" name="Oval 208"/>
              <p:cNvSpPr>
                <a:spLocks noChangeArrowheads="1"/>
              </p:cNvSpPr>
              <p:nvPr/>
            </p:nvSpPr>
            <p:spPr bwMode="auto">
              <a:xfrm>
                <a:off x="3881455" y="3045987"/>
                <a:ext cx="48822" cy="48822"/>
              </a:xfrm>
              <a:prstGeom prst="ellipse">
                <a:avLst/>
              </a:prstGeom>
              <a:noFill/>
              <a:ln w="6350" algn="ctr">
                <a:solidFill>
                  <a:schemeClr val="tx1"/>
                </a:solidFill>
                <a:round/>
                <a:headEnd/>
                <a:tailEnd/>
              </a:ln>
            </p:spPr>
            <p:txBody>
              <a:bodyPr/>
              <a:lstStyle/>
              <a:p>
                <a:endParaRPr lang="en-US"/>
              </a:p>
            </p:txBody>
          </p:sp>
          <p:cxnSp>
            <p:nvCxnSpPr>
              <p:cNvPr id="21757" name="Straight Connector 209"/>
              <p:cNvCxnSpPr>
                <a:cxnSpLocks noChangeShapeType="1"/>
              </p:cNvCxnSpPr>
              <p:nvPr/>
            </p:nvCxnSpPr>
            <p:spPr bwMode="auto">
              <a:xfrm>
                <a:off x="3790015" y="3072565"/>
                <a:ext cx="91440" cy="0"/>
              </a:xfrm>
              <a:prstGeom prst="line">
                <a:avLst/>
              </a:prstGeom>
              <a:noFill/>
              <a:ln w="6350" algn="ctr">
                <a:solidFill>
                  <a:schemeClr val="tx1"/>
                </a:solidFill>
                <a:round/>
                <a:headEnd/>
                <a:tailEnd/>
              </a:ln>
            </p:spPr>
          </p:cxnSp>
        </p:grpSp>
        <p:grpSp>
          <p:nvGrpSpPr>
            <p:cNvPr id="21669" name="Group 685"/>
            <p:cNvGrpSpPr>
              <a:grpSpLocks/>
            </p:cNvGrpSpPr>
            <p:nvPr/>
          </p:nvGrpSpPr>
          <p:grpSpPr bwMode="auto">
            <a:xfrm>
              <a:off x="2315666" y="3800253"/>
              <a:ext cx="336872" cy="492048"/>
              <a:chOff x="3306521" y="2958335"/>
              <a:chExt cx="186666" cy="201222"/>
            </a:xfrm>
          </p:grpSpPr>
          <p:grpSp>
            <p:nvGrpSpPr>
              <p:cNvPr id="21748" name="Group 876"/>
              <p:cNvGrpSpPr>
                <a:grpSpLocks/>
              </p:cNvGrpSpPr>
              <p:nvPr/>
            </p:nvGrpSpPr>
            <p:grpSpPr bwMode="auto">
              <a:xfrm flipH="1">
                <a:off x="3397920" y="2958335"/>
                <a:ext cx="95267" cy="201222"/>
                <a:chOff x="4591034" y="2579612"/>
                <a:chExt cx="95267" cy="201222"/>
              </a:xfrm>
            </p:grpSpPr>
            <p:cxnSp>
              <p:nvCxnSpPr>
                <p:cNvPr id="21750" name="Straight Connector 202"/>
                <p:cNvCxnSpPr>
                  <a:cxnSpLocks noChangeShapeType="1"/>
                </p:cNvCxnSpPr>
                <p:nvPr/>
              </p:nvCxnSpPr>
              <p:spPr bwMode="auto">
                <a:xfrm>
                  <a:off x="4652963" y="2579612"/>
                  <a:ext cx="0" cy="143119"/>
                </a:xfrm>
                <a:prstGeom prst="line">
                  <a:avLst/>
                </a:prstGeom>
                <a:noFill/>
                <a:ln w="6350" algn="ctr">
                  <a:solidFill>
                    <a:schemeClr val="tx1"/>
                  </a:solidFill>
                  <a:round/>
                  <a:headEnd/>
                  <a:tailEnd/>
                </a:ln>
              </p:spPr>
            </p:cxnSp>
            <p:cxnSp>
              <p:nvCxnSpPr>
                <p:cNvPr id="21751" name="Straight Connector 203"/>
                <p:cNvCxnSpPr>
                  <a:cxnSpLocks noChangeShapeType="1"/>
                </p:cNvCxnSpPr>
                <p:nvPr/>
              </p:nvCxnSpPr>
              <p:spPr bwMode="auto">
                <a:xfrm flipV="1">
                  <a:off x="4686301" y="2597830"/>
                  <a:ext cx="0" cy="106681"/>
                </a:xfrm>
                <a:prstGeom prst="line">
                  <a:avLst/>
                </a:prstGeom>
                <a:noFill/>
                <a:ln w="6350" algn="ctr">
                  <a:solidFill>
                    <a:schemeClr val="tx1"/>
                  </a:solidFill>
                  <a:round/>
                  <a:headEnd/>
                  <a:tailEnd/>
                </a:ln>
              </p:spPr>
            </p:cxnSp>
            <p:cxnSp>
              <p:nvCxnSpPr>
                <p:cNvPr id="21752" name="Straight Connector 204"/>
                <p:cNvCxnSpPr>
                  <a:cxnSpLocks noChangeShapeType="1"/>
                </p:cNvCxnSpPr>
                <p:nvPr/>
              </p:nvCxnSpPr>
              <p:spPr bwMode="auto">
                <a:xfrm>
                  <a:off x="4591050" y="2626408"/>
                  <a:ext cx="61913" cy="0"/>
                </a:xfrm>
                <a:prstGeom prst="line">
                  <a:avLst/>
                </a:prstGeom>
                <a:noFill/>
                <a:ln w="6350" algn="ctr">
                  <a:solidFill>
                    <a:schemeClr val="tx1"/>
                  </a:solidFill>
                  <a:round/>
                  <a:headEnd/>
                  <a:tailEnd/>
                </a:ln>
              </p:spPr>
            </p:cxnSp>
            <p:cxnSp>
              <p:nvCxnSpPr>
                <p:cNvPr id="21753" name="Straight Connector 205"/>
                <p:cNvCxnSpPr>
                  <a:cxnSpLocks noChangeShapeType="1"/>
                </p:cNvCxnSpPr>
                <p:nvPr/>
              </p:nvCxnSpPr>
              <p:spPr bwMode="auto">
                <a:xfrm>
                  <a:off x="4591034" y="2678785"/>
                  <a:ext cx="61913" cy="0"/>
                </a:xfrm>
                <a:prstGeom prst="line">
                  <a:avLst/>
                </a:prstGeom>
                <a:noFill/>
                <a:ln w="6350" algn="ctr">
                  <a:solidFill>
                    <a:schemeClr val="tx1"/>
                  </a:solidFill>
                  <a:round/>
                  <a:headEnd/>
                  <a:tailEnd/>
                </a:ln>
              </p:spPr>
            </p:cxnSp>
            <p:cxnSp>
              <p:nvCxnSpPr>
                <p:cNvPr id="21754" name="Straight Connector 206"/>
                <p:cNvCxnSpPr>
                  <a:cxnSpLocks noChangeShapeType="1"/>
                </p:cNvCxnSpPr>
                <p:nvPr/>
              </p:nvCxnSpPr>
              <p:spPr bwMode="auto">
                <a:xfrm flipV="1">
                  <a:off x="4595191" y="2674153"/>
                  <a:ext cx="0" cy="106681"/>
                </a:xfrm>
                <a:prstGeom prst="line">
                  <a:avLst/>
                </a:prstGeom>
                <a:noFill/>
                <a:ln w="6350" algn="ctr">
                  <a:solidFill>
                    <a:schemeClr val="tx1"/>
                  </a:solidFill>
                  <a:round/>
                  <a:headEnd/>
                  <a:tailEnd/>
                </a:ln>
              </p:spPr>
            </p:cxnSp>
          </p:grpSp>
          <p:cxnSp>
            <p:nvCxnSpPr>
              <p:cNvPr id="21749" name="Straight Connector 201"/>
              <p:cNvCxnSpPr>
                <a:cxnSpLocks noChangeShapeType="1"/>
              </p:cNvCxnSpPr>
              <p:nvPr/>
            </p:nvCxnSpPr>
            <p:spPr bwMode="auto">
              <a:xfrm>
                <a:off x="3306521" y="3028715"/>
                <a:ext cx="91440" cy="0"/>
              </a:xfrm>
              <a:prstGeom prst="line">
                <a:avLst/>
              </a:prstGeom>
              <a:noFill/>
              <a:ln w="6350" algn="ctr">
                <a:solidFill>
                  <a:schemeClr val="tx1"/>
                </a:solidFill>
                <a:round/>
                <a:headEnd/>
                <a:tailEnd/>
              </a:ln>
            </p:spPr>
          </p:cxnSp>
        </p:grpSp>
        <p:grpSp>
          <p:nvGrpSpPr>
            <p:cNvPr id="21670" name="Group 686"/>
            <p:cNvGrpSpPr>
              <a:grpSpLocks/>
            </p:cNvGrpSpPr>
            <p:nvPr/>
          </p:nvGrpSpPr>
          <p:grpSpPr bwMode="auto">
            <a:xfrm flipH="1">
              <a:off x="3729488" y="3800253"/>
              <a:ext cx="336872" cy="492048"/>
              <a:chOff x="3306521" y="2958335"/>
              <a:chExt cx="186666" cy="201222"/>
            </a:xfrm>
          </p:grpSpPr>
          <p:grpSp>
            <p:nvGrpSpPr>
              <p:cNvPr id="21741" name="Group 869"/>
              <p:cNvGrpSpPr>
                <a:grpSpLocks/>
              </p:cNvGrpSpPr>
              <p:nvPr/>
            </p:nvGrpSpPr>
            <p:grpSpPr bwMode="auto">
              <a:xfrm flipH="1">
                <a:off x="3397920" y="2958335"/>
                <a:ext cx="95267" cy="201222"/>
                <a:chOff x="4591034" y="2579612"/>
                <a:chExt cx="95267" cy="201222"/>
              </a:xfrm>
            </p:grpSpPr>
            <p:cxnSp>
              <p:nvCxnSpPr>
                <p:cNvPr id="21743" name="Straight Connector 195"/>
                <p:cNvCxnSpPr>
                  <a:cxnSpLocks noChangeShapeType="1"/>
                </p:cNvCxnSpPr>
                <p:nvPr/>
              </p:nvCxnSpPr>
              <p:spPr bwMode="auto">
                <a:xfrm>
                  <a:off x="4652963" y="2579612"/>
                  <a:ext cx="0" cy="143119"/>
                </a:xfrm>
                <a:prstGeom prst="line">
                  <a:avLst/>
                </a:prstGeom>
                <a:noFill/>
                <a:ln w="6350" algn="ctr">
                  <a:solidFill>
                    <a:schemeClr val="tx1"/>
                  </a:solidFill>
                  <a:round/>
                  <a:headEnd/>
                  <a:tailEnd/>
                </a:ln>
              </p:spPr>
            </p:cxnSp>
            <p:cxnSp>
              <p:nvCxnSpPr>
                <p:cNvPr id="21744" name="Straight Connector 196"/>
                <p:cNvCxnSpPr>
                  <a:cxnSpLocks noChangeShapeType="1"/>
                </p:cNvCxnSpPr>
                <p:nvPr/>
              </p:nvCxnSpPr>
              <p:spPr bwMode="auto">
                <a:xfrm flipV="1">
                  <a:off x="4686301" y="2597830"/>
                  <a:ext cx="0" cy="106681"/>
                </a:xfrm>
                <a:prstGeom prst="line">
                  <a:avLst/>
                </a:prstGeom>
                <a:noFill/>
                <a:ln w="6350" algn="ctr">
                  <a:solidFill>
                    <a:schemeClr val="tx1"/>
                  </a:solidFill>
                  <a:round/>
                  <a:headEnd/>
                  <a:tailEnd/>
                </a:ln>
              </p:spPr>
            </p:cxnSp>
            <p:cxnSp>
              <p:nvCxnSpPr>
                <p:cNvPr id="21745" name="Straight Connector 197"/>
                <p:cNvCxnSpPr>
                  <a:cxnSpLocks noChangeShapeType="1"/>
                </p:cNvCxnSpPr>
                <p:nvPr/>
              </p:nvCxnSpPr>
              <p:spPr bwMode="auto">
                <a:xfrm>
                  <a:off x="4591050" y="2626408"/>
                  <a:ext cx="61913" cy="0"/>
                </a:xfrm>
                <a:prstGeom prst="line">
                  <a:avLst/>
                </a:prstGeom>
                <a:noFill/>
                <a:ln w="6350" algn="ctr">
                  <a:solidFill>
                    <a:schemeClr val="tx1"/>
                  </a:solidFill>
                  <a:round/>
                  <a:headEnd/>
                  <a:tailEnd/>
                </a:ln>
              </p:spPr>
            </p:cxnSp>
            <p:cxnSp>
              <p:nvCxnSpPr>
                <p:cNvPr id="21746" name="Straight Connector 198"/>
                <p:cNvCxnSpPr>
                  <a:cxnSpLocks noChangeShapeType="1"/>
                </p:cNvCxnSpPr>
                <p:nvPr/>
              </p:nvCxnSpPr>
              <p:spPr bwMode="auto">
                <a:xfrm>
                  <a:off x="4591034" y="2678785"/>
                  <a:ext cx="61913" cy="0"/>
                </a:xfrm>
                <a:prstGeom prst="line">
                  <a:avLst/>
                </a:prstGeom>
                <a:noFill/>
                <a:ln w="6350" algn="ctr">
                  <a:solidFill>
                    <a:schemeClr val="tx1"/>
                  </a:solidFill>
                  <a:round/>
                  <a:headEnd/>
                  <a:tailEnd/>
                </a:ln>
              </p:spPr>
            </p:cxnSp>
            <p:cxnSp>
              <p:nvCxnSpPr>
                <p:cNvPr id="21747" name="Straight Connector 199"/>
                <p:cNvCxnSpPr>
                  <a:cxnSpLocks noChangeShapeType="1"/>
                </p:cNvCxnSpPr>
                <p:nvPr/>
              </p:nvCxnSpPr>
              <p:spPr bwMode="auto">
                <a:xfrm flipV="1">
                  <a:off x="4595191" y="2674153"/>
                  <a:ext cx="0" cy="106681"/>
                </a:xfrm>
                <a:prstGeom prst="line">
                  <a:avLst/>
                </a:prstGeom>
                <a:noFill/>
                <a:ln w="6350" algn="ctr">
                  <a:solidFill>
                    <a:schemeClr val="tx1"/>
                  </a:solidFill>
                  <a:round/>
                  <a:headEnd/>
                  <a:tailEnd/>
                </a:ln>
              </p:spPr>
            </p:cxnSp>
          </p:grpSp>
          <p:cxnSp>
            <p:nvCxnSpPr>
              <p:cNvPr id="21742" name="Straight Connector 194"/>
              <p:cNvCxnSpPr>
                <a:cxnSpLocks noChangeShapeType="1"/>
              </p:cNvCxnSpPr>
              <p:nvPr/>
            </p:nvCxnSpPr>
            <p:spPr bwMode="auto">
              <a:xfrm>
                <a:off x="3306521" y="3028715"/>
                <a:ext cx="91440" cy="0"/>
              </a:xfrm>
              <a:prstGeom prst="line">
                <a:avLst/>
              </a:prstGeom>
              <a:noFill/>
              <a:ln w="6350" algn="ctr">
                <a:solidFill>
                  <a:schemeClr val="tx1"/>
                </a:solidFill>
                <a:round/>
                <a:headEnd/>
                <a:tailEnd/>
              </a:ln>
            </p:spPr>
          </p:cxnSp>
        </p:grpSp>
        <p:grpSp>
          <p:nvGrpSpPr>
            <p:cNvPr id="21671" name="Group 687"/>
            <p:cNvGrpSpPr>
              <a:grpSpLocks/>
            </p:cNvGrpSpPr>
            <p:nvPr/>
          </p:nvGrpSpPr>
          <p:grpSpPr bwMode="auto">
            <a:xfrm>
              <a:off x="2888203" y="4292387"/>
              <a:ext cx="336872" cy="648660"/>
              <a:chOff x="3306521" y="2894289"/>
              <a:chExt cx="186666" cy="265268"/>
            </a:xfrm>
          </p:grpSpPr>
          <p:grpSp>
            <p:nvGrpSpPr>
              <p:cNvPr id="21733" name="Group 861"/>
              <p:cNvGrpSpPr>
                <a:grpSpLocks/>
              </p:cNvGrpSpPr>
              <p:nvPr/>
            </p:nvGrpSpPr>
            <p:grpSpPr bwMode="auto">
              <a:xfrm flipH="1">
                <a:off x="3397920" y="2894289"/>
                <a:ext cx="95267" cy="265268"/>
                <a:chOff x="4591034" y="2515566"/>
                <a:chExt cx="95267" cy="265268"/>
              </a:xfrm>
            </p:grpSpPr>
            <p:cxnSp>
              <p:nvCxnSpPr>
                <p:cNvPr id="21735" name="Straight Connector 187"/>
                <p:cNvCxnSpPr>
                  <a:cxnSpLocks noChangeShapeType="1"/>
                </p:cNvCxnSpPr>
                <p:nvPr/>
              </p:nvCxnSpPr>
              <p:spPr bwMode="auto">
                <a:xfrm>
                  <a:off x="4652963" y="2579612"/>
                  <a:ext cx="0" cy="143119"/>
                </a:xfrm>
                <a:prstGeom prst="line">
                  <a:avLst/>
                </a:prstGeom>
                <a:noFill/>
                <a:ln w="6350" algn="ctr">
                  <a:solidFill>
                    <a:schemeClr val="tx1"/>
                  </a:solidFill>
                  <a:round/>
                  <a:headEnd/>
                  <a:tailEnd/>
                </a:ln>
              </p:spPr>
            </p:cxnSp>
            <p:cxnSp>
              <p:nvCxnSpPr>
                <p:cNvPr id="21736" name="Straight Connector 188"/>
                <p:cNvCxnSpPr>
                  <a:cxnSpLocks noChangeShapeType="1"/>
                </p:cNvCxnSpPr>
                <p:nvPr/>
              </p:nvCxnSpPr>
              <p:spPr bwMode="auto">
                <a:xfrm flipV="1">
                  <a:off x="4686301" y="2597830"/>
                  <a:ext cx="0" cy="106681"/>
                </a:xfrm>
                <a:prstGeom prst="line">
                  <a:avLst/>
                </a:prstGeom>
                <a:noFill/>
                <a:ln w="6350" algn="ctr">
                  <a:solidFill>
                    <a:schemeClr val="tx1"/>
                  </a:solidFill>
                  <a:round/>
                  <a:headEnd/>
                  <a:tailEnd/>
                </a:ln>
              </p:spPr>
            </p:cxnSp>
            <p:cxnSp>
              <p:nvCxnSpPr>
                <p:cNvPr id="21737" name="Straight Connector 189"/>
                <p:cNvCxnSpPr>
                  <a:cxnSpLocks noChangeShapeType="1"/>
                </p:cNvCxnSpPr>
                <p:nvPr/>
              </p:nvCxnSpPr>
              <p:spPr bwMode="auto">
                <a:xfrm>
                  <a:off x="4591050" y="2626408"/>
                  <a:ext cx="61913" cy="0"/>
                </a:xfrm>
                <a:prstGeom prst="line">
                  <a:avLst/>
                </a:prstGeom>
                <a:noFill/>
                <a:ln w="6350" algn="ctr">
                  <a:solidFill>
                    <a:schemeClr val="tx1"/>
                  </a:solidFill>
                  <a:round/>
                  <a:headEnd/>
                  <a:tailEnd/>
                </a:ln>
              </p:spPr>
            </p:cxnSp>
            <p:cxnSp>
              <p:nvCxnSpPr>
                <p:cNvPr id="21738" name="Straight Connector 190"/>
                <p:cNvCxnSpPr>
                  <a:cxnSpLocks noChangeShapeType="1"/>
                </p:cNvCxnSpPr>
                <p:nvPr/>
              </p:nvCxnSpPr>
              <p:spPr bwMode="auto">
                <a:xfrm>
                  <a:off x="4591034" y="2678785"/>
                  <a:ext cx="61913" cy="0"/>
                </a:xfrm>
                <a:prstGeom prst="line">
                  <a:avLst/>
                </a:prstGeom>
                <a:noFill/>
                <a:ln w="6350" algn="ctr">
                  <a:solidFill>
                    <a:schemeClr val="tx1"/>
                  </a:solidFill>
                  <a:round/>
                  <a:headEnd/>
                  <a:tailEnd/>
                </a:ln>
              </p:spPr>
            </p:cxnSp>
            <p:cxnSp>
              <p:nvCxnSpPr>
                <p:cNvPr id="21739" name="Straight Connector 191"/>
                <p:cNvCxnSpPr>
                  <a:cxnSpLocks noChangeShapeType="1"/>
                </p:cNvCxnSpPr>
                <p:nvPr/>
              </p:nvCxnSpPr>
              <p:spPr bwMode="auto">
                <a:xfrm flipV="1">
                  <a:off x="4595797" y="2515566"/>
                  <a:ext cx="0" cy="106681"/>
                </a:xfrm>
                <a:prstGeom prst="line">
                  <a:avLst/>
                </a:prstGeom>
                <a:noFill/>
                <a:ln w="6350" algn="ctr">
                  <a:solidFill>
                    <a:schemeClr val="tx1"/>
                  </a:solidFill>
                  <a:round/>
                  <a:headEnd/>
                  <a:tailEnd/>
                </a:ln>
              </p:spPr>
            </p:cxnSp>
            <p:cxnSp>
              <p:nvCxnSpPr>
                <p:cNvPr id="21740" name="Straight Connector 192"/>
                <p:cNvCxnSpPr>
                  <a:cxnSpLocks noChangeShapeType="1"/>
                </p:cNvCxnSpPr>
                <p:nvPr/>
              </p:nvCxnSpPr>
              <p:spPr bwMode="auto">
                <a:xfrm flipV="1">
                  <a:off x="4595191" y="2674153"/>
                  <a:ext cx="0" cy="106681"/>
                </a:xfrm>
                <a:prstGeom prst="line">
                  <a:avLst/>
                </a:prstGeom>
                <a:noFill/>
                <a:ln w="6350" algn="ctr">
                  <a:solidFill>
                    <a:schemeClr val="tx1"/>
                  </a:solidFill>
                  <a:round/>
                  <a:headEnd/>
                  <a:tailEnd/>
                </a:ln>
              </p:spPr>
            </p:cxnSp>
          </p:grpSp>
          <p:cxnSp>
            <p:nvCxnSpPr>
              <p:cNvPr id="21734" name="Straight Connector 186"/>
              <p:cNvCxnSpPr>
                <a:cxnSpLocks noChangeShapeType="1"/>
              </p:cNvCxnSpPr>
              <p:nvPr/>
            </p:nvCxnSpPr>
            <p:spPr bwMode="auto">
              <a:xfrm>
                <a:off x="3306521" y="3028715"/>
                <a:ext cx="91440" cy="0"/>
              </a:xfrm>
              <a:prstGeom prst="line">
                <a:avLst/>
              </a:prstGeom>
              <a:noFill/>
              <a:ln w="6350" algn="ctr">
                <a:solidFill>
                  <a:schemeClr val="tx1"/>
                </a:solidFill>
                <a:round/>
                <a:headEnd/>
                <a:tailEnd/>
              </a:ln>
            </p:spPr>
          </p:cxnSp>
        </p:grpSp>
        <p:cxnSp>
          <p:nvCxnSpPr>
            <p:cNvPr id="21672" name="Straight Connector 96"/>
            <p:cNvCxnSpPr>
              <a:cxnSpLocks noChangeShapeType="1"/>
            </p:cNvCxnSpPr>
            <p:nvPr/>
          </p:nvCxnSpPr>
          <p:spPr bwMode="auto">
            <a:xfrm>
              <a:off x="3065967" y="2386720"/>
              <a:ext cx="0" cy="805054"/>
            </a:xfrm>
            <a:prstGeom prst="line">
              <a:avLst/>
            </a:prstGeom>
            <a:noFill/>
            <a:ln w="6350" algn="ctr">
              <a:solidFill>
                <a:schemeClr val="tx1"/>
              </a:solidFill>
              <a:round/>
              <a:headEnd/>
              <a:tailEnd/>
            </a:ln>
          </p:spPr>
        </p:cxnSp>
        <p:cxnSp>
          <p:nvCxnSpPr>
            <p:cNvPr id="21673" name="Straight Connector 97"/>
            <p:cNvCxnSpPr>
              <a:cxnSpLocks noChangeShapeType="1"/>
            </p:cNvCxnSpPr>
            <p:nvPr/>
          </p:nvCxnSpPr>
          <p:spPr bwMode="auto">
            <a:xfrm>
              <a:off x="3322400" y="2396643"/>
              <a:ext cx="0" cy="795131"/>
            </a:xfrm>
            <a:prstGeom prst="line">
              <a:avLst/>
            </a:prstGeom>
            <a:noFill/>
            <a:ln w="6350" algn="ctr">
              <a:solidFill>
                <a:schemeClr val="tx1"/>
              </a:solidFill>
              <a:round/>
              <a:headEnd/>
              <a:tailEnd/>
            </a:ln>
          </p:spPr>
        </p:cxnSp>
        <p:sp>
          <p:nvSpPr>
            <p:cNvPr id="99" name="Oval 98"/>
            <p:cNvSpPr>
              <a:spLocks noChangeAspect="1"/>
            </p:cNvSpPr>
            <p:nvPr/>
          </p:nvSpPr>
          <p:spPr>
            <a:xfrm>
              <a:off x="3297437" y="2594649"/>
              <a:ext cx="49218" cy="66677"/>
            </a:xfrm>
            <a:prstGeom prst="ellips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0" name="Oval 99"/>
            <p:cNvSpPr>
              <a:spLocks noChangeAspect="1"/>
            </p:cNvSpPr>
            <p:nvPr/>
          </p:nvSpPr>
          <p:spPr>
            <a:xfrm>
              <a:off x="3043407" y="2847070"/>
              <a:ext cx="50806" cy="68264"/>
            </a:xfrm>
            <a:prstGeom prst="ellips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21676" name="Group 692"/>
            <p:cNvGrpSpPr>
              <a:grpSpLocks/>
            </p:cNvGrpSpPr>
            <p:nvPr/>
          </p:nvGrpSpPr>
          <p:grpSpPr bwMode="auto">
            <a:xfrm flipH="1">
              <a:off x="4251316" y="2053296"/>
              <a:ext cx="425896" cy="834826"/>
              <a:chOff x="3790015" y="2932405"/>
              <a:chExt cx="235996" cy="341400"/>
            </a:xfrm>
          </p:grpSpPr>
          <p:grpSp>
            <p:nvGrpSpPr>
              <p:cNvPr id="21724" name="Group 852"/>
              <p:cNvGrpSpPr>
                <a:grpSpLocks/>
              </p:cNvGrpSpPr>
              <p:nvPr/>
            </p:nvGrpSpPr>
            <p:grpSpPr bwMode="auto">
              <a:xfrm flipH="1">
                <a:off x="3930744" y="2932405"/>
                <a:ext cx="95267" cy="341400"/>
                <a:chOff x="4591034" y="2515566"/>
                <a:chExt cx="95267" cy="341400"/>
              </a:xfrm>
            </p:grpSpPr>
            <p:cxnSp>
              <p:nvCxnSpPr>
                <p:cNvPr id="21727" name="Straight Connector 179"/>
                <p:cNvCxnSpPr>
                  <a:cxnSpLocks noChangeShapeType="1"/>
                </p:cNvCxnSpPr>
                <p:nvPr/>
              </p:nvCxnSpPr>
              <p:spPr bwMode="auto">
                <a:xfrm>
                  <a:off x="4652963" y="2579612"/>
                  <a:ext cx="0" cy="143119"/>
                </a:xfrm>
                <a:prstGeom prst="line">
                  <a:avLst/>
                </a:prstGeom>
                <a:noFill/>
                <a:ln w="6350" algn="ctr">
                  <a:solidFill>
                    <a:schemeClr val="tx1"/>
                  </a:solidFill>
                  <a:round/>
                  <a:headEnd/>
                  <a:tailEnd/>
                </a:ln>
              </p:spPr>
            </p:cxnSp>
            <p:cxnSp>
              <p:nvCxnSpPr>
                <p:cNvPr id="21728" name="Straight Connector 180"/>
                <p:cNvCxnSpPr>
                  <a:cxnSpLocks noChangeShapeType="1"/>
                </p:cNvCxnSpPr>
                <p:nvPr/>
              </p:nvCxnSpPr>
              <p:spPr bwMode="auto">
                <a:xfrm flipV="1">
                  <a:off x="4686301" y="2597830"/>
                  <a:ext cx="0" cy="106681"/>
                </a:xfrm>
                <a:prstGeom prst="line">
                  <a:avLst/>
                </a:prstGeom>
                <a:noFill/>
                <a:ln w="6350" algn="ctr">
                  <a:solidFill>
                    <a:schemeClr val="tx1"/>
                  </a:solidFill>
                  <a:round/>
                  <a:headEnd/>
                  <a:tailEnd/>
                </a:ln>
              </p:spPr>
            </p:cxnSp>
            <p:cxnSp>
              <p:nvCxnSpPr>
                <p:cNvPr id="21729" name="Straight Connector 181"/>
                <p:cNvCxnSpPr>
                  <a:cxnSpLocks noChangeShapeType="1"/>
                </p:cNvCxnSpPr>
                <p:nvPr/>
              </p:nvCxnSpPr>
              <p:spPr bwMode="auto">
                <a:xfrm>
                  <a:off x="4591050" y="2626408"/>
                  <a:ext cx="61913" cy="0"/>
                </a:xfrm>
                <a:prstGeom prst="line">
                  <a:avLst/>
                </a:prstGeom>
                <a:noFill/>
                <a:ln w="6350" algn="ctr">
                  <a:solidFill>
                    <a:schemeClr val="tx1"/>
                  </a:solidFill>
                  <a:round/>
                  <a:headEnd/>
                  <a:tailEnd/>
                </a:ln>
              </p:spPr>
            </p:cxnSp>
            <p:cxnSp>
              <p:nvCxnSpPr>
                <p:cNvPr id="21730" name="Straight Connector 182"/>
                <p:cNvCxnSpPr>
                  <a:cxnSpLocks noChangeShapeType="1"/>
                </p:cNvCxnSpPr>
                <p:nvPr/>
              </p:nvCxnSpPr>
              <p:spPr bwMode="auto">
                <a:xfrm>
                  <a:off x="4591034" y="2678785"/>
                  <a:ext cx="61913" cy="0"/>
                </a:xfrm>
                <a:prstGeom prst="line">
                  <a:avLst/>
                </a:prstGeom>
                <a:noFill/>
                <a:ln w="6350" algn="ctr">
                  <a:solidFill>
                    <a:schemeClr val="tx1"/>
                  </a:solidFill>
                  <a:round/>
                  <a:headEnd/>
                  <a:tailEnd/>
                </a:ln>
              </p:spPr>
            </p:cxnSp>
            <p:cxnSp>
              <p:nvCxnSpPr>
                <p:cNvPr id="21731" name="Straight Connector 183"/>
                <p:cNvCxnSpPr>
                  <a:cxnSpLocks noChangeShapeType="1"/>
                </p:cNvCxnSpPr>
                <p:nvPr/>
              </p:nvCxnSpPr>
              <p:spPr bwMode="auto">
                <a:xfrm flipV="1">
                  <a:off x="4595797" y="2515566"/>
                  <a:ext cx="0" cy="106681"/>
                </a:xfrm>
                <a:prstGeom prst="line">
                  <a:avLst/>
                </a:prstGeom>
                <a:noFill/>
                <a:ln w="6350" algn="ctr">
                  <a:solidFill>
                    <a:schemeClr val="tx1"/>
                  </a:solidFill>
                  <a:round/>
                  <a:headEnd/>
                  <a:tailEnd/>
                </a:ln>
              </p:spPr>
            </p:cxnSp>
            <p:cxnSp>
              <p:nvCxnSpPr>
                <p:cNvPr id="21732" name="Straight Connector 184"/>
                <p:cNvCxnSpPr>
                  <a:cxnSpLocks noChangeShapeType="1"/>
                </p:cNvCxnSpPr>
                <p:nvPr/>
              </p:nvCxnSpPr>
              <p:spPr bwMode="auto">
                <a:xfrm flipV="1">
                  <a:off x="4595191" y="2674154"/>
                  <a:ext cx="0" cy="182812"/>
                </a:xfrm>
                <a:prstGeom prst="line">
                  <a:avLst/>
                </a:prstGeom>
                <a:noFill/>
                <a:ln w="6350" algn="ctr">
                  <a:solidFill>
                    <a:schemeClr val="tx1"/>
                  </a:solidFill>
                  <a:round/>
                  <a:headEnd/>
                  <a:tailEnd/>
                </a:ln>
              </p:spPr>
            </p:cxnSp>
          </p:grpSp>
          <p:sp>
            <p:nvSpPr>
              <p:cNvPr id="21725" name="Oval 177"/>
              <p:cNvSpPr>
                <a:spLocks noChangeArrowheads="1"/>
              </p:cNvSpPr>
              <p:nvPr/>
            </p:nvSpPr>
            <p:spPr bwMode="auto">
              <a:xfrm>
                <a:off x="3881455" y="3045987"/>
                <a:ext cx="48822" cy="48822"/>
              </a:xfrm>
              <a:prstGeom prst="ellipse">
                <a:avLst/>
              </a:prstGeom>
              <a:noFill/>
              <a:ln w="6350" algn="ctr">
                <a:solidFill>
                  <a:schemeClr val="tx1"/>
                </a:solidFill>
                <a:round/>
                <a:headEnd/>
                <a:tailEnd/>
              </a:ln>
            </p:spPr>
            <p:txBody>
              <a:bodyPr/>
              <a:lstStyle/>
              <a:p>
                <a:endParaRPr lang="en-US"/>
              </a:p>
            </p:txBody>
          </p:sp>
          <p:cxnSp>
            <p:nvCxnSpPr>
              <p:cNvPr id="21726" name="Straight Connector 178"/>
              <p:cNvCxnSpPr>
                <a:cxnSpLocks noChangeShapeType="1"/>
              </p:cNvCxnSpPr>
              <p:nvPr/>
            </p:nvCxnSpPr>
            <p:spPr bwMode="auto">
              <a:xfrm>
                <a:off x="3790015" y="3072565"/>
                <a:ext cx="91440" cy="0"/>
              </a:xfrm>
              <a:prstGeom prst="line">
                <a:avLst/>
              </a:prstGeom>
              <a:noFill/>
              <a:ln w="6350" algn="ctr">
                <a:solidFill>
                  <a:schemeClr val="tx1"/>
                </a:solidFill>
                <a:round/>
                <a:headEnd/>
                <a:tailEnd/>
              </a:ln>
            </p:spPr>
          </p:cxnSp>
        </p:grpSp>
        <p:grpSp>
          <p:nvGrpSpPr>
            <p:cNvPr id="21677" name="Group 693"/>
            <p:cNvGrpSpPr>
              <a:grpSpLocks/>
            </p:cNvGrpSpPr>
            <p:nvPr/>
          </p:nvGrpSpPr>
          <p:grpSpPr bwMode="auto">
            <a:xfrm>
              <a:off x="1695561" y="2053296"/>
              <a:ext cx="425896" cy="834826"/>
              <a:chOff x="3790015" y="2932405"/>
              <a:chExt cx="235996" cy="341400"/>
            </a:xfrm>
          </p:grpSpPr>
          <p:grpSp>
            <p:nvGrpSpPr>
              <p:cNvPr id="21715" name="Group 843"/>
              <p:cNvGrpSpPr>
                <a:grpSpLocks/>
              </p:cNvGrpSpPr>
              <p:nvPr/>
            </p:nvGrpSpPr>
            <p:grpSpPr bwMode="auto">
              <a:xfrm flipH="1">
                <a:off x="3930744" y="2932405"/>
                <a:ext cx="95267" cy="341400"/>
                <a:chOff x="4591034" y="2515566"/>
                <a:chExt cx="95267" cy="341400"/>
              </a:xfrm>
            </p:grpSpPr>
            <p:cxnSp>
              <p:nvCxnSpPr>
                <p:cNvPr id="21718" name="Straight Connector 146"/>
                <p:cNvCxnSpPr>
                  <a:cxnSpLocks noChangeShapeType="1"/>
                </p:cNvCxnSpPr>
                <p:nvPr/>
              </p:nvCxnSpPr>
              <p:spPr bwMode="auto">
                <a:xfrm>
                  <a:off x="4652963" y="2579612"/>
                  <a:ext cx="0" cy="143119"/>
                </a:xfrm>
                <a:prstGeom prst="line">
                  <a:avLst/>
                </a:prstGeom>
                <a:noFill/>
                <a:ln w="6350" algn="ctr">
                  <a:solidFill>
                    <a:schemeClr val="tx1"/>
                  </a:solidFill>
                  <a:round/>
                  <a:headEnd/>
                  <a:tailEnd/>
                </a:ln>
              </p:spPr>
            </p:cxnSp>
            <p:cxnSp>
              <p:nvCxnSpPr>
                <p:cNvPr id="21719" name="Straight Connector 166"/>
                <p:cNvCxnSpPr>
                  <a:cxnSpLocks noChangeShapeType="1"/>
                </p:cNvCxnSpPr>
                <p:nvPr/>
              </p:nvCxnSpPr>
              <p:spPr bwMode="auto">
                <a:xfrm flipV="1">
                  <a:off x="4686301" y="2597830"/>
                  <a:ext cx="0" cy="106681"/>
                </a:xfrm>
                <a:prstGeom prst="line">
                  <a:avLst/>
                </a:prstGeom>
                <a:noFill/>
                <a:ln w="6350" algn="ctr">
                  <a:solidFill>
                    <a:schemeClr val="tx1"/>
                  </a:solidFill>
                  <a:round/>
                  <a:headEnd/>
                  <a:tailEnd/>
                </a:ln>
              </p:spPr>
            </p:cxnSp>
            <p:cxnSp>
              <p:nvCxnSpPr>
                <p:cNvPr id="21720" name="Straight Connector 172"/>
                <p:cNvCxnSpPr>
                  <a:cxnSpLocks noChangeShapeType="1"/>
                </p:cNvCxnSpPr>
                <p:nvPr/>
              </p:nvCxnSpPr>
              <p:spPr bwMode="auto">
                <a:xfrm>
                  <a:off x="4591050" y="2626408"/>
                  <a:ext cx="61913" cy="0"/>
                </a:xfrm>
                <a:prstGeom prst="line">
                  <a:avLst/>
                </a:prstGeom>
                <a:noFill/>
                <a:ln w="6350" algn="ctr">
                  <a:solidFill>
                    <a:schemeClr val="tx1"/>
                  </a:solidFill>
                  <a:round/>
                  <a:headEnd/>
                  <a:tailEnd/>
                </a:ln>
              </p:spPr>
            </p:cxnSp>
            <p:cxnSp>
              <p:nvCxnSpPr>
                <p:cNvPr id="21721" name="Straight Connector 173"/>
                <p:cNvCxnSpPr>
                  <a:cxnSpLocks noChangeShapeType="1"/>
                </p:cNvCxnSpPr>
                <p:nvPr/>
              </p:nvCxnSpPr>
              <p:spPr bwMode="auto">
                <a:xfrm>
                  <a:off x="4591034" y="2678785"/>
                  <a:ext cx="61913" cy="0"/>
                </a:xfrm>
                <a:prstGeom prst="line">
                  <a:avLst/>
                </a:prstGeom>
                <a:noFill/>
                <a:ln w="6350" algn="ctr">
                  <a:solidFill>
                    <a:schemeClr val="tx1"/>
                  </a:solidFill>
                  <a:round/>
                  <a:headEnd/>
                  <a:tailEnd/>
                </a:ln>
              </p:spPr>
            </p:cxnSp>
            <p:cxnSp>
              <p:nvCxnSpPr>
                <p:cNvPr id="21722" name="Straight Connector 174"/>
                <p:cNvCxnSpPr>
                  <a:cxnSpLocks noChangeShapeType="1"/>
                </p:cNvCxnSpPr>
                <p:nvPr/>
              </p:nvCxnSpPr>
              <p:spPr bwMode="auto">
                <a:xfrm flipV="1">
                  <a:off x="4595797" y="2515566"/>
                  <a:ext cx="0" cy="106681"/>
                </a:xfrm>
                <a:prstGeom prst="line">
                  <a:avLst/>
                </a:prstGeom>
                <a:noFill/>
                <a:ln w="6350" algn="ctr">
                  <a:solidFill>
                    <a:schemeClr val="tx1"/>
                  </a:solidFill>
                  <a:round/>
                  <a:headEnd/>
                  <a:tailEnd/>
                </a:ln>
              </p:spPr>
            </p:cxnSp>
            <p:cxnSp>
              <p:nvCxnSpPr>
                <p:cNvPr id="21723" name="Straight Connector 175"/>
                <p:cNvCxnSpPr>
                  <a:cxnSpLocks noChangeShapeType="1"/>
                </p:cNvCxnSpPr>
                <p:nvPr/>
              </p:nvCxnSpPr>
              <p:spPr bwMode="auto">
                <a:xfrm flipH="1" flipV="1">
                  <a:off x="4595191" y="2674155"/>
                  <a:ext cx="0" cy="182811"/>
                </a:xfrm>
                <a:prstGeom prst="line">
                  <a:avLst/>
                </a:prstGeom>
                <a:noFill/>
                <a:ln w="6350" algn="ctr">
                  <a:solidFill>
                    <a:schemeClr val="tx1"/>
                  </a:solidFill>
                  <a:round/>
                  <a:headEnd/>
                  <a:tailEnd/>
                </a:ln>
              </p:spPr>
            </p:cxnSp>
          </p:grpSp>
          <p:sp>
            <p:nvSpPr>
              <p:cNvPr id="21716" name="Oval 144"/>
              <p:cNvSpPr>
                <a:spLocks noChangeArrowheads="1"/>
              </p:cNvSpPr>
              <p:nvPr/>
            </p:nvSpPr>
            <p:spPr bwMode="auto">
              <a:xfrm>
                <a:off x="3881455" y="3045987"/>
                <a:ext cx="48822" cy="48822"/>
              </a:xfrm>
              <a:prstGeom prst="ellipse">
                <a:avLst/>
              </a:prstGeom>
              <a:noFill/>
              <a:ln w="6350" algn="ctr">
                <a:solidFill>
                  <a:schemeClr val="tx1"/>
                </a:solidFill>
                <a:round/>
                <a:headEnd/>
                <a:tailEnd/>
              </a:ln>
            </p:spPr>
            <p:txBody>
              <a:bodyPr/>
              <a:lstStyle/>
              <a:p>
                <a:endParaRPr lang="en-US"/>
              </a:p>
            </p:txBody>
          </p:sp>
          <p:cxnSp>
            <p:nvCxnSpPr>
              <p:cNvPr id="21717" name="Straight Connector 145"/>
              <p:cNvCxnSpPr>
                <a:cxnSpLocks noChangeShapeType="1"/>
              </p:cNvCxnSpPr>
              <p:nvPr/>
            </p:nvCxnSpPr>
            <p:spPr bwMode="auto">
              <a:xfrm>
                <a:off x="3790015" y="3072565"/>
                <a:ext cx="91440" cy="0"/>
              </a:xfrm>
              <a:prstGeom prst="line">
                <a:avLst/>
              </a:prstGeom>
              <a:noFill/>
              <a:ln w="6350" algn="ctr">
                <a:solidFill>
                  <a:schemeClr val="tx1"/>
                </a:solidFill>
                <a:round/>
                <a:headEnd/>
                <a:tailEnd/>
              </a:ln>
            </p:spPr>
          </p:cxnSp>
        </p:grpSp>
        <p:grpSp>
          <p:nvGrpSpPr>
            <p:cNvPr id="21678" name="Group 694"/>
            <p:cNvGrpSpPr>
              <a:grpSpLocks/>
            </p:cNvGrpSpPr>
            <p:nvPr/>
          </p:nvGrpSpPr>
          <p:grpSpPr bwMode="auto">
            <a:xfrm>
              <a:off x="1695561" y="3037128"/>
              <a:ext cx="425896" cy="648660"/>
              <a:chOff x="3790015" y="2932405"/>
              <a:chExt cx="235996" cy="265268"/>
            </a:xfrm>
          </p:grpSpPr>
          <p:grpSp>
            <p:nvGrpSpPr>
              <p:cNvPr id="21706" name="Group 834"/>
              <p:cNvGrpSpPr>
                <a:grpSpLocks/>
              </p:cNvGrpSpPr>
              <p:nvPr/>
            </p:nvGrpSpPr>
            <p:grpSpPr bwMode="auto">
              <a:xfrm flipH="1">
                <a:off x="3930744" y="2932405"/>
                <a:ext cx="95267" cy="265268"/>
                <a:chOff x="4591034" y="2515566"/>
                <a:chExt cx="95267" cy="265268"/>
              </a:xfrm>
            </p:grpSpPr>
            <p:cxnSp>
              <p:nvCxnSpPr>
                <p:cNvPr id="21709" name="Straight Connector 137"/>
                <p:cNvCxnSpPr>
                  <a:cxnSpLocks noChangeShapeType="1"/>
                </p:cNvCxnSpPr>
                <p:nvPr/>
              </p:nvCxnSpPr>
              <p:spPr bwMode="auto">
                <a:xfrm>
                  <a:off x="4652963" y="2579612"/>
                  <a:ext cx="0" cy="143119"/>
                </a:xfrm>
                <a:prstGeom prst="line">
                  <a:avLst/>
                </a:prstGeom>
                <a:noFill/>
                <a:ln w="6350" algn="ctr">
                  <a:solidFill>
                    <a:schemeClr val="tx1"/>
                  </a:solidFill>
                  <a:round/>
                  <a:headEnd/>
                  <a:tailEnd/>
                </a:ln>
              </p:spPr>
            </p:cxnSp>
            <p:cxnSp>
              <p:nvCxnSpPr>
                <p:cNvPr id="21710" name="Straight Connector 138"/>
                <p:cNvCxnSpPr>
                  <a:cxnSpLocks noChangeShapeType="1"/>
                </p:cNvCxnSpPr>
                <p:nvPr/>
              </p:nvCxnSpPr>
              <p:spPr bwMode="auto">
                <a:xfrm flipV="1">
                  <a:off x="4686301" y="2597830"/>
                  <a:ext cx="0" cy="106681"/>
                </a:xfrm>
                <a:prstGeom prst="line">
                  <a:avLst/>
                </a:prstGeom>
                <a:noFill/>
                <a:ln w="6350" algn="ctr">
                  <a:solidFill>
                    <a:schemeClr val="tx1"/>
                  </a:solidFill>
                  <a:round/>
                  <a:headEnd/>
                  <a:tailEnd/>
                </a:ln>
              </p:spPr>
            </p:cxnSp>
            <p:cxnSp>
              <p:nvCxnSpPr>
                <p:cNvPr id="21711" name="Straight Connector 139"/>
                <p:cNvCxnSpPr>
                  <a:cxnSpLocks noChangeShapeType="1"/>
                </p:cNvCxnSpPr>
                <p:nvPr/>
              </p:nvCxnSpPr>
              <p:spPr bwMode="auto">
                <a:xfrm>
                  <a:off x="4591050" y="2626408"/>
                  <a:ext cx="61913" cy="0"/>
                </a:xfrm>
                <a:prstGeom prst="line">
                  <a:avLst/>
                </a:prstGeom>
                <a:noFill/>
                <a:ln w="6350" algn="ctr">
                  <a:solidFill>
                    <a:schemeClr val="tx1"/>
                  </a:solidFill>
                  <a:round/>
                  <a:headEnd/>
                  <a:tailEnd/>
                </a:ln>
              </p:spPr>
            </p:cxnSp>
            <p:cxnSp>
              <p:nvCxnSpPr>
                <p:cNvPr id="21712" name="Straight Connector 140"/>
                <p:cNvCxnSpPr>
                  <a:cxnSpLocks noChangeShapeType="1"/>
                </p:cNvCxnSpPr>
                <p:nvPr/>
              </p:nvCxnSpPr>
              <p:spPr bwMode="auto">
                <a:xfrm>
                  <a:off x="4591034" y="2678785"/>
                  <a:ext cx="61913" cy="0"/>
                </a:xfrm>
                <a:prstGeom prst="line">
                  <a:avLst/>
                </a:prstGeom>
                <a:noFill/>
                <a:ln w="6350" algn="ctr">
                  <a:solidFill>
                    <a:schemeClr val="tx1"/>
                  </a:solidFill>
                  <a:round/>
                  <a:headEnd/>
                  <a:tailEnd/>
                </a:ln>
              </p:spPr>
            </p:cxnSp>
            <p:cxnSp>
              <p:nvCxnSpPr>
                <p:cNvPr id="21713" name="Straight Connector 141"/>
                <p:cNvCxnSpPr>
                  <a:cxnSpLocks noChangeShapeType="1"/>
                </p:cNvCxnSpPr>
                <p:nvPr/>
              </p:nvCxnSpPr>
              <p:spPr bwMode="auto">
                <a:xfrm flipV="1">
                  <a:off x="4595797" y="2515566"/>
                  <a:ext cx="0" cy="106681"/>
                </a:xfrm>
                <a:prstGeom prst="line">
                  <a:avLst/>
                </a:prstGeom>
                <a:noFill/>
                <a:ln w="6350" algn="ctr">
                  <a:solidFill>
                    <a:schemeClr val="tx1"/>
                  </a:solidFill>
                  <a:round/>
                  <a:headEnd/>
                  <a:tailEnd/>
                </a:ln>
              </p:spPr>
            </p:cxnSp>
            <p:cxnSp>
              <p:nvCxnSpPr>
                <p:cNvPr id="21714" name="Straight Connector 142"/>
                <p:cNvCxnSpPr>
                  <a:cxnSpLocks noChangeShapeType="1"/>
                </p:cNvCxnSpPr>
                <p:nvPr/>
              </p:nvCxnSpPr>
              <p:spPr bwMode="auto">
                <a:xfrm flipV="1">
                  <a:off x="4595191" y="2674153"/>
                  <a:ext cx="0" cy="106681"/>
                </a:xfrm>
                <a:prstGeom prst="line">
                  <a:avLst/>
                </a:prstGeom>
                <a:noFill/>
                <a:ln w="6350" algn="ctr">
                  <a:solidFill>
                    <a:schemeClr val="tx1"/>
                  </a:solidFill>
                  <a:round/>
                  <a:headEnd/>
                  <a:tailEnd/>
                </a:ln>
              </p:spPr>
            </p:cxnSp>
          </p:grpSp>
          <p:sp>
            <p:nvSpPr>
              <p:cNvPr id="21707" name="Oval 135"/>
              <p:cNvSpPr>
                <a:spLocks noChangeArrowheads="1"/>
              </p:cNvSpPr>
              <p:nvPr/>
            </p:nvSpPr>
            <p:spPr bwMode="auto">
              <a:xfrm>
                <a:off x="3881455" y="3045987"/>
                <a:ext cx="48822" cy="48822"/>
              </a:xfrm>
              <a:prstGeom prst="ellipse">
                <a:avLst/>
              </a:prstGeom>
              <a:noFill/>
              <a:ln w="6350" algn="ctr">
                <a:solidFill>
                  <a:schemeClr val="tx1"/>
                </a:solidFill>
                <a:round/>
                <a:headEnd/>
                <a:tailEnd/>
              </a:ln>
            </p:spPr>
            <p:txBody>
              <a:bodyPr/>
              <a:lstStyle/>
              <a:p>
                <a:endParaRPr lang="en-US"/>
              </a:p>
            </p:txBody>
          </p:sp>
          <p:cxnSp>
            <p:nvCxnSpPr>
              <p:cNvPr id="21708" name="Straight Connector 136"/>
              <p:cNvCxnSpPr>
                <a:cxnSpLocks noChangeShapeType="1"/>
              </p:cNvCxnSpPr>
              <p:nvPr/>
            </p:nvCxnSpPr>
            <p:spPr bwMode="auto">
              <a:xfrm>
                <a:off x="3790015" y="3072565"/>
                <a:ext cx="91440" cy="0"/>
              </a:xfrm>
              <a:prstGeom prst="line">
                <a:avLst/>
              </a:prstGeom>
              <a:noFill/>
              <a:ln w="6350" algn="ctr">
                <a:solidFill>
                  <a:schemeClr val="tx1"/>
                </a:solidFill>
                <a:round/>
                <a:headEnd/>
                <a:tailEnd/>
              </a:ln>
            </p:spPr>
          </p:cxnSp>
        </p:grpSp>
        <p:cxnSp>
          <p:nvCxnSpPr>
            <p:cNvPr id="104" name="Straight Connector 103"/>
            <p:cNvCxnSpPr/>
            <p:nvPr/>
          </p:nvCxnSpPr>
          <p:spPr>
            <a:xfrm>
              <a:off x="1943139" y="2053296"/>
              <a:ext cx="330239"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4105569" y="2053296"/>
              <a:ext cx="328652"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681" name="Group 697"/>
            <p:cNvGrpSpPr>
              <a:grpSpLocks/>
            </p:cNvGrpSpPr>
            <p:nvPr/>
          </p:nvGrpSpPr>
          <p:grpSpPr bwMode="auto">
            <a:xfrm flipH="1">
              <a:off x="4252857" y="3038652"/>
              <a:ext cx="425896" cy="611311"/>
              <a:chOff x="3790015" y="2932405"/>
              <a:chExt cx="235996" cy="249994"/>
            </a:xfrm>
          </p:grpSpPr>
          <p:grpSp>
            <p:nvGrpSpPr>
              <p:cNvPr id="21697" name="Group 825"/>
              <p:cNvGrpSpPr>
                <a:grpSpLocks/>
              </p:cNvGrpSpPr>
              <p:nvPr/>
            </p:nvGrpSpPr>
            <p:grpSpPr bwMode="auto">
              <a:xfrm flipH="1">
                <a:off x="3930744" y="2932405"/>
                <a:ext cx="95267" cy="249994"/>
                <a:chOff x="4591034" y="2515566"/>
                <a:chExt cx="95267" cy="249994"/>
              </a:xfrm>
            </p:grpSpPr>
            <p:cxnSp>
              <p:nvCxnSpPr>
                <p:cNvPr id="21700" name="Straight Connector 128"/>
                <p:cNvCxnSpPr>
                  <a:cxnSpLocks noChangeShapeType="1"/>
                </p:cNvCxnSpPr>
                <p:nvPr/>
              </p:nvCxnSpPr>
              <p:spPr bwMode="auto">
                <a:xfrm>
                  <a:off x="4652963" y="2579612"/>
                  <a:ext cx="0" cy="143119"/>
                </a:xfrm>
                <a:prstGeom prst="line">
                  <a:avLst/>
                </a:prstGeom>
                <a:noFill/>
                <a:ln w="6350" algn="ctr">
                  <a:solidFill>
                    <a:schemeClr val="tx1"/>
                  </a:solidFill>
                  <a:round/>
                  <a:headEnd/>
                  <a:tailEnd/>
                </a:ln>
              </p:spPr>
            </p:cxnSp>
            <p:cxnSp>
              <p:nvCxnSpPr>
                <p:cNvPr id="21701" name="Straight Connector 129"/>
                <p:cNvCxnSpPr>
                  <a:cxnSpLocks noChangeShapeType="1"/>
                </p:cNvCxnSpPr>
                <p:nvPr/>
              </p:nvCxnSpPr>
              <p:spPr bwMode="auto">
                <a:xfrm flipV="1">
                  <a:off x="4686301" y="2597830"/>
                  <a:ext cx="0" cy="106681"/>
                </a:xfrm>
                <a:prstGeom prst="line">
                  <a:avLst/>
                </a:prstGeom>
                <a:noFill/>
                <a:ln w="6350" algn="ctr">
                  <a:solidFill>
                    <a:schemeClr val="tx1"/>
                  </a:solidFill>
                  <a:round/>
                  <a:headEnd/>
                  <a:tailEnd/>
                </a:ln>
              </p:spPr>
            </p:cxnSp>
            <p:cxnSp>
              <p:nvCxnSpPr>
                <p:cNvPr id="21702" name="Straight Connector 130"/>
                <p:cNvCxnSpPr>
                  <a:cxnSpLocks noChangeShapeType="1"/>
                </p:cNvCxnSpPr>
                <p:nvPr/>
              </p:nvCxnSpPr>
              <p:spPr bwMode="auto">
                <a:xfrm>
                  <a:off x="4591050" y="2626408"/>
                  <a:ext cx="61913" cy="0"/>
                </a:xfrm>
                <a:prstGeom prst="line">
                  <a:avLst/>
                </a:prstGeom>
                <a:noFill/>
                <a:ln w="6350" algn="ctr">
                  <a:solidFill>
                    <a:schemeClr val="tx1"/>
                  </a:solidFill>
                  <a:round/>
                  <a:headEnd/>
                  <a:tailEnd/>
                </a:ln>
              </p:spPr>
            </p:cxnSp>
            <p:cxnSp>
              <p:nvCxnSpPr>
                <p:cNvPr id="21703" name="Straight Connector 131"/>
                <p:cNvCxnSpPr>
                  <a:cxnSpLocks noChangeShapeType="1"/>
                </p:cNvCxnSpPr>
                <p:nvPr/>
              </p:nvCxnSpPr>
              <p:spPr bwMode="auto">
                <a:xfrm>
                  <a:off x="4591034" y="2678785"/>
                  <a:ext cx="61913" cy="0"/>
                </a:xfrm>
                <a:prstGeom prst="line">
                  <a:avLst/>
                </a:prstGeom>
                <a:noFill/>
                <a:ln w="6350" algn="ctr">
                  <a:solidFill>
                    <a:schemeClr val="tx1"/>
                  </a:solidFill>
                  <a:round/>
                  <a:headEnd/>
                  <a:tailEnd/>
                </a:ln>
              </p:spPr>
            </p:cxnSp>
            <p:cxnSp>
              <p:nvCxnSpPr>
                <p:cNvPr id="21704" name="Straight Connector 132"/>
                <p:cNvCxnSpPr>
                  <a:cxnSpLocks noChangeShapeType="1"/>
                </p:cNvCxnSpPr>
                <p:nvPr/>
              </p:nvCxnSpPr>
              <p:spPr bwMode="auto">
                <a:xfrm flipV="1">
                  <a:off x="4595797" y="2515566"/>
                  <a:ext cx="0" cy="106681"/>
                </a:xfrm>
                <a:prstGeom prst="line">
                  <a:avLst/>
                </a:prstGeom>
                <a:noFill/>
                <a:ln w="6350" algn="ctr">
                  <a:solidFill>
                    <a:schemeClr val="tx1"/>
                  </a:solidFill>
                  <a:round/>
                  <a:headEnd/>
                  <a:tailEnd/>
                </a:ln>
              </p:spPr>
            </p:cxnSp>
            <p:cxnSp>
              <p:nvCxnSpPr>
                <p:cNvPr id="21705" name="Straight Connector 133"/>
                <p:cNvCxnSpPr>
                  <a:cxnSpLocks noChangeShapeType="1"/>
                </p:cNvCxnSpPr>
                <p:nvPr/>
              </p:nvCxnSpPr>
              <p:spPr bwMode="auto">
                <a:xfrm flipV="1">
                  <a:off x="4595191" y="2674154"/>
                  <a:ext cx="0" cy="91406"/>
                </a:xfrm>
                <a:prstGeom prst="line">
                  <a:avLst/>
                </a:prstGeom>
                <a:noFill/>
                <a:ln w="6350" algn="ctr">
                  <a:solidFill>
                    <a:schemeClr val="tx1"/>
                  </a:solidFill>
                  <a:round/>
                  <a:headEnd/>
                  <a:tailEnd/>
                </a:ln>
              </p:spPr>
            </p:cxnSp>
          </p:grpSp>
          <p:sp>
            <p:nvSpPr>
              <p:cNvPr id="21698" name="Oval 126"/>
              <p:cNvSpPr>
                <a:spLocks noChangeArrowheads="1"/>
              </p:cNvSpPr>
              <p:nvPr/>
            </p:nvSpPr>
            <p:spPr bwMode="auto">
              <a:xfrm>
                <a:off x="3881455" y="3045987"/>
                <a:ext cx="48822" cy="48822"/>
              </a:xfrm>
              <a:prstGeom prst="ellipse">
                <a:avLst/>
              </a:prstGeom>
              <a:noFill/>
              <a:ln w="6350" algn="ctr">
                <a:solidFill>
                  <a:schemeClr val="tx1"/>
                </a:solidFill>
                <a:round/>
                <a:headEnd/>
                <a:tailEnd/>
              </a:ln>
            </p:spPr>
            <p:txBody>
              <a:bodyPr/>
              <a:lstStyle/>
              <a:p>
                <a:endParaRPr lang="en-US"/>
              </a:p>
            </p:txBody>
          </p:sp>
          <p:cxnSp>
            <p:nvCxnSpPr>
              <p:cNvPr id="21699" name="Straight Connector 127"/>
              <p:cNvCxnSpPr>
                <a:cxnSpLocks noChangeShapeType="1"/>
              </p:cNvCxnSpPr>
              <p:nvPr/>
            </p:nvCxnSpPr>
            <p:spPr bwMode="auto">
              <a:xfrm>
                <a:off x="3790015" y="3072565"/>
                <a:ext cx="91440" cy="0"/>
              </a:xfrm>
              <a:prstGeom prst="line">
                <a:avLst/>
              </a:prstGeom>
              <a:noFill/>
              <a:ln w="6350" algn="ctr">
                <a:solidFill>
                  <a:schemeClr val="tx1"/>
                </a:solidFill>
                <a:round/>
                <a:headEnd/>
                <a:tailEnd/>
              </a:ln>
            </p:spPr>
          </p:cxnSp>
        </p:grpSp>
        <p:cxnSp>
          <p:nvCxnSpPr>
            <p:cNvPr id="107" name="Straight Connector 106"/>
            <p:cNvCxnSpPr/>
            <p:nvPr/>
          </p:nvCxnSpPr>
          <p:spPr>
            <a:xfrm>
              <a:off x="4105569" y="3037576"/>
              <a:ext cx="328652"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1943139" y="3037576"/>
              <a:ext cx="330239"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09" name="Oval 108"/>
            <p:cNvSpPr>
              <a:spLocks noChangeAspect="1"/>
            </p:cNvSpPr>
            <p:nvPr/>
          </p:nvSpPr>
          <p:spPr>
            <a:xfrm>
              <a:off x="3716586" y="3617031"/>
              <a:ext cx="49218" cy="66677"/>
            </a:xfrm>
            <a:prstGeom prst="ellips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0" name="Oval 109"/>
            <p:cNvSpPr>
              <a:spLocks noChangeAspect="1"/>
            </p:cNvSpPr>
            <p:nvPr/>
          </p:nvSpPr>
          <p:spPr>
            <a:xfrm>
              <a:off x="2616319" y="3640844"/>
              <a:ext cx="49219" cy="66677"/>
            </a:xfrm>
            <a:prstGeom prst="ellips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21686" name="Straight Connector 110"/>
            <p:cNvCxnSpPr>
              <a:cxnSpLocks noChangeShapeType="1"/>
            </p:cNvCxnSpPr>
            <p:nvPr/>
          </p:nvCxnSpPr>
          <p:spPr bwMode="auto">
            <a:xfrm>
              <a:off x="3729609" y="3649962"/>
              <a:ext cx="528063" cy="0"/>
            </a:xfrm>
            <a:prstGeom prst="line">
              <a:avLst/>
            </a:prstGeom>
            <a:noFill/>
            <a:ln w="6350" algn="ctr">
              <a:solidFill>
                <a:schemeClr val="tx1"/>
              </a:solidFill>
              <a:round/>
              <a:headEnd/>
              <a:tailEnd/>
            </a:ln>
          </p:spPr>
        </p:cxnSp>
        <p:cxnSp>
          <p:nvCxnSpPr>
            <p:cNvPr id="21687" name="Straight Connector 111"/>
            <p:cNvCxnSpPr>
              <a:cxnSpLocks noChangeShapeType="1"/>
            </p:cNvCxnSpPr>
            <p:nvPr/>
          </p:nvCxnSpPr>
          <p:spPr bwMode="auto">
            <a:xfrm>
              <a:off x="2112861" y="3677154"/>
              <a:ext cx="528063" cy="0"/>
            </a:xfrm>
            <a:prstGeom prst="line">
              <a:avLst/>
            </a:prstGeom>
            <a:noFill/>
            <a:ln w="6350" algn="ctr">
              <a:solidFill>
                <a:schemeClr val="tx1"/>
              </a:solidFill>
              <a:round/>
              <a:headEnd/>
              <a:tailEnd/>
            </a:ln>
          </p:spPr>
        </p:cxnSp>
        <p:cxnSp>
          <p:nvCxnSpPr>
            <p:cNvPr id="21688" name="Straight Connector 112"/>
            <p:cNvCxnSpPr>
              <a:cxnSpLocks noChangeShapeType="1"/>
            </p:cNvCxnSpPr>
            <p:nvPr/>
          </p:nvCxnSpPr>
          <p:spPr bwMode="auto">
            <a:xfrm>
              <a:off x="2640924" y="4292301"/>
              <a:ext cx="1089129" cy="0"/>
            </a:xfrm>
            <a:prstGeom prst="line">
              <a:avLst/>
            </a:prstGeom>
            <a:noFill/>
            <a:ln w="6350" algn="ctr">
              <a:solidFill>
                <a:schemeClr val="tx1"/>
              </a:solidFill>
              <a:round/>
              <a:headEnd/>
              <a:tailEnd/>
            </a:ln>
          </p:spPr>
        </p:cxnSp>
        <p:grpSp>
          <p:nvGrpSpPr>
            <p:cNvPr id="21689" name="Group 705"/>
            <p:cNvGrpSpPr>
              <a:grpSpLocks/>
            </p:cNvGrpSpPr>
            <p:nvPr/>
          </p:nvGrpSpPr>
          <p:grpSpPr bwMode="auto">
            <a:xfrm>
              <a:off x="3133969" y="4941504"/>
              <a:ext cx="165020" cy="101145"/>
              <a:chOff x="4331482" y="3168181"/>
              <a:chExt cx="91440" cy="41363"/>
            </a:xfrm>
          </p:grpSpPr>
          <p:cxnSp>
            <p:nvCxnSpPr>
              <p:cNvPr id="21694" name="Straight Connector 122"/>
              <p:cNvCxnSpPr>
                <a:cxnSpLocks noChangeShapeType="1"/>
              </p:cNvCxnSpPr>
              <p:nvPr/>
            </p:nvCxnSpPr>
            <p:spPr bwMode="auto">
              <a:xfrm>
                <a:off x="4331482" y="3168181"/>
                <a:ext cx="91440" cy="0"/>
              </a:xfrm>
              <a:prstGeom prst="line">
                <a:avLst/>
              </a:prstGeom>
              <a:noFill/>
              <a:ln w="6350" algn="ctr">
                <a:solidFill>
                  <a:schemeClr val="tx1"/>
                </a:solidFill>
                <a:round/>
                <a:headEnd/>
                <a:tailEnd/>
              </a:ln>
            </p:spPr>
          </p:cxnSp>
          <p:cxnSp>
            <p:nvCxnSpPr>
              <p:cNvPr id="21695" name="Straight Connector 123"/>
              <p:cNvCxnSpPr>
                <a:cxnSpLocks noChangeShapeType="1"/>
              </p:cNvCxnSpPr>
              <p:nvPr/>
            </p:nvCxnSpPr>
            <p:spPr bwMode="auto">
              <a:xfrm>
                <a:off x="4350532" y="3187231"/>
                <a:ext cx="54864" cy="0"/>
              </a:xfrm>
              <a:prstGeom prst="line">
                <a:avLst/>
              </a:prstGeom>
              <a:noFill/>
              <a:ln w="6350" algn="ctr">
                <a:solidFill>
                  <a:schemeClr val="tx1"/>
                </a:solidFill>
                <a:round/>
                <a:headEnd/>
                <a:tailEnd/>
              </a:ln>
            </p:spPr>
          </p:cxnSp>
          <p:cxnSp>
            <p:nvCxnSpPr>
              <p:cNvPr id="21696" name="Straight Connector 124"/>
              <p:cNvCxnSpPr>
                <a:cxnSpLocks noChangeShapeType="1"/>
              </p:cNvCxnSpPr>
              <p:nvPr/>
            </p:nvCxnSpPr>
            <p:spPr bwMode="auto">
              <a:xfrm>
                <a:off x="4365974" y="3209544"/>
                <a:ext cx="27432" cy="0"/>
              </a:xfrm>
              <a:prstGeom prst="line">
                <a:avLst/>
              </a:prstGeom>
              <a:noFill/>
              <a:ln w="6350" algn="ctr">
                <a:solidFill>
                  <a:schemeClr val="tx1"/>
                </a:solidFill>
                <a:round/>
                <a:headEnd/>
                <a:tailEnd/>
              </a:ln>
            </p:spPr>
          </p:cxnSp>
        </p:grpSp>
        <p:sp>
          <p:nvSpPr>
            <p:cNvPr id="115" name="Oval 114"/>
            <p:cNvSpPr>
              <a:spLocks noChangeAspect="1"/>
            </p:cNvSpPr>
            <p:nvPr/>
          </p:nvSpPr>
          <p:spPr>
            <a:xfrm>
              <a:off x="4237347" y="2853420"/>
              <a:ext cx="49218" cy="66677"/>
            </a:xfrm>
            <a:prstGeom prst="ellips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21691" name="Straight Connector 115"/>
            <p:cNvCxnSpPr>
              <a:cxnSpLocks noChangeShapeType="1"/>
            </p:cNvCxnSpPr>
            <p:nvPr/>
          </p:nvCxnSpPr>
          <p:spPr bwMode="auto">
            <a:xfrm>
              <a:off x="1626198" y="2880609"/>
              <a:ext cx="1014726" cy="0"/>
            </a:xfrm>
            <a:prstGeom prst="line">
              <a:avLst/>
            </a:prstGeom>
            <a:noFill/>
            <a:ln w="6350" algn="ctr">
              <a:solidFill>
                <a:schemeClr val="tx1"/>
              </a:solidFill>
              <a:round/>
              <a:headEnd/>
              <a:tailEnd/>
            </a:ln>
          </p:spPr>
        </p:cxnSp>
        <p:sp>
          <p:nvSpPr>
            <p:cNvPr id="117" name="Oval 116"/>
            <p:cNvSpPr>
              <a:spLocks noChangeAspect="1"/>
            </p:cNvSpPr>
            <p:nvPr/>
          </p:nvSpPr>
          <p:spPr>
            <a:xfrm>
              <a:off x="2617907" y="2847070"/>
              <a:ext cx="49218" cy="68264"/>
            </a:xfrm>
            <a:prstGeom prst="ellips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8" name="Oval 117"/>
            <p:cNvSpPr>
              <a:spLocks noChangeAspect="1"/>
            </p:cNvSpPr>
            <p:nvPr/>
          </p:nvSpPr>
          <p:spPr>
            <a:xfrm>
              <a:off x="2089207" y="2847070"/>
              <a:ext cx="50806" cy="68264"/>
            </a:xfrm>
            <a:prstGeom prst="ellips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21514" name="Group 371"/>
          <p:cNvGrpSpPr>
            <a:grpSpLocks/>
          </p:cNvGrpSpPr>
          <p:nvPr/>
        </p:nvGrpSpPr>
        <p:grpSpPr bwMode="auto">
          <a:xfrm>
            <a:off x="5387975" y="2052638"/>
            <a:ext cx="3216275" cy="2989262"/>
            <a:chOff x="1590673" y="2053296"/>
            <a:chExt cx="3216653" cy="2989353"/>
          </a:xfrm>
        </p:grpSpPr>
        <p:grpSp>
          <p:nvGrpSpPr>
            <p:cNvPr id="21525" name="Group 672"/>
            <p:cNvGrpSpPr>
              <a:grpSpLocks/>
            </p:cNvGrpSpPr>
            <p:nvPr/>
          </p:nvGrpSpPr>
          <p:grpSpPr bwMode="auto">
            <a:xfrm>
              <a:off x="3330929" y="2457927"/>
              <a:ext cx="414828" cy="1456756"/>
              <a:chOff x="3263324" y="2729789"/>
              <a:chExt cx="229863" cy="595737"/>
            </a:xfrm>
          </p:grpSpPr>
          <p:grpSp>
            <p:nvGrpSpPr>
              <p:cNvPr id="21648" name="Group 907"/>
              <p:cNvGrpSpPr>
                <a:grpSpLocks/>
              </p:cNvGrpSpPr>
              <p:nvPr/>
            </p:nvGrpSpPr>
            <p:grpSpPr bwMode="auto">
              <a:xfrm flipH="1">
                <a:off x="3397920" y="2729789"/>
                <a:ext cx="95267" cy="595737"/>
                <a:chOff x="4591034" y="2351066"/>
                <a:chExt cx="95267" cy="595737"/>
              </a:xfrm>
            </p:grpSpPr>
            <p:cxnSp>
              <p:nvCxnSpPr>
                <p:cNvPr id="21650" name="Straight Connector 497"/>
                <p:cNvCxnSpPr>
                  <a:cxnSpLocks noChangeShapeType="1"/>
                </p:cNvCxnSpPr>
                <p:nvPr/>
              </p:nvCxnSpPr>
              <p:spPr bwMode="auto">
                <a:xfrm>
                  <a:off x="4652963" y="2579612"/>
                  <a:ext cx="0" cy="143119"/>
                </a:xfrm>
                <a:prstGeom prst="line">
                  <a:avLst/>
                </a:prstGeom>
                <a:noFill/>
                <a:ln w="6350" algn="ctr">
                  <a:solidFill>
                    <a:schemeClr val="tx1"/>
                  </a:solidFill>
                  <a:round/>
                  <a:headEnd/>
                  <a:tailEnd/>
                </a:ln>
              </p:spPr>
            </p:cxnSp>
            <p:cxnSp>
              <p:nvCxnSpPr>
                <p:cNvPr id="21651" name="Straight Connector 498"/>
                <p:cNvCxnSpPr>
                  <a:cxnSpLocks noChangeShapeType="1"/>
                </p:cNvCxnSpPr>
                <p:nvPr/>
              </p:nvCxnSpPr>
              <p:spPr bwMode="auto">
                <a:xfrm flipV="1">
                  <a:off x="4686301" y="2597830"/>
                  <a:ext cx="0" cy="106681"/>
                </a:xfrm>
                <a:prstGeom prst="line">
                  <a:avLst/>
                </a:prstGeom>
                <a:noFill/>
                <a:ln w="6350" algn="ctr">
                  <a:solidFill>
                    <a:schemeClr val="tx1"/>
                  </a:solidFill>
                  <a:round/>
                  <a:headEnd/>
                  <a:tailEnd/>
                </a:ln>
              </p:spPr>
            </p:cxnSp>
            <p:cxnSp>
              <p:nvCxnSpPr>
                <p:cNvPr id="21652" name="Straight Connector 499"/>
                <p:cNvCxnSpPr>
                  <a:cxnSpLocks noChangeShapeType="1"/>
                </p:cNvCxnSpPr>
                <p:nvPr/>
              </p:nvCxnSpPr>
              <p:spPr bwMode="auto">
                <a:xfrm>
                  <a:off x="4591050" y="2626408"/>
                  <a:ext cx="61913" cy="0"/>
                </a:xfrm>
                <a:prstGeom prst="line">
                  <a:avLst/>
                </a:prstGeom>
                <a:noFill/>
                <a:ln w="6350" algn="ctr">
                  <a:solidFill>
                    <a:schemeClr val="tx1"/>
                  </a:solidFill>
                  <a:round/>
                  <a:headEnd/>
                  <a:tailEnd/>
                </a:ln>
              </p:spPr>
            </p:cxnSp>
            <p:cxnSp>
              <p:nvCxnSpPr>
                <p:cNvPr id="21653" name="Straight Connector 500"/>
                <p:cNvCxnSpPr>
                  <a:cxnSpLocks noChangeShapeType="1"/>
                </p:cNvCxnSpPr>
                <p:nvPr/>
              </p:nvCxnSpPr>
              <p:spPr bwMode="auto">
                <a:xfrm>
                  <a:off x="4591034" y="2678785"/>
                  <a:ext cx="61913" cy="0"/>
                </a:xfrm>
                <a:prstGeom prst="line">
                  <a:avLst/>
                </a:prstGeom>
                <a:noFill/>
                <a:ln w="6350" algn="ctr">
                  <a:solidFill>
                    <a:schemeClr val="tx1"/>
                  </a:solidFill>
                  <a:round/>
                  <a:headEnd/>
                  <a:tailEnd/>
                </a:ln>
              </p:spPr>
            </p:cxnSp>
            <p:cxnSp>
              <p:nvCxnSpPr>
                <p:cNvPr id="21654" name="Straight Connector 501"/>
                <p:cNvCxnSpPr>
                  <a:cxnSpLocks noChangeShapeType="1"/>
                </p:cNvCxnSpPr>
                <p:nvPr/>
              </p:nvCxnSpPr>
              <p:spPr bwMode="auto">
                <a:xfrm flipH="1" flipV="1">
                  <a:off x="4595797" y="2351066"/>
                  <a:ext cx="0" cy="271182"/>
                </a:xfrm>
                <a:prstGeom prst="line">
                  <a:avLst/>
                </a:prstGeom>
                <a:noFill/>
                <a:ln w="6350" algn="ctr">
                  <a:solidFill>
                    <a:schemeClr val="tx1"/>
                  </a:solidFill>
                  <a:round/>
                  <a:headEnd/>
                  <a:tailEnd/>
                </a:ln>
              </p:spPr>
            </p:cxnSp>
            <p:cxnSp>
              <p:nvCxnSpPr>
                <p:cNvPr id="21655" name="Straight Connector 502"/>
                <p:cNvCxnSpPr>
                  <a:cxnSpLocks noChangeShapeType="1"/>
                </p:cNvCxnSpPr>
                <p:nvPr/>
              </p:nvCxnSpPr>
              <p:spPr bwMode="auto">
                <a:xfrm flipH="1" flipV="1">
                  <a:off x="4595191" y="2674155"/>
                  <a:ext cx="0" cy="272648"/>
                </a:xfrm>
                <a:prstGeom prst="line">
                  <a:avLst/>
                </a:prstGeom>
                <a:noFill/>
                <a:ln w="6350" algn="ctr">
                  <a:solidFill>
                    <a:schemeClr val="tx1"/>
                  </a:solidFill>
                  <a:round/>
                  <a:headEnd/>
                  <a:tailEnd/>
                </a:ln>
              </p:spPr>
            </p:cxnSp>
          </p:grpSp>
          <p:cxnSp>
            <p:nvCxnSpPr>
              <p:cNvPr id="21649" name="Straight Connector 496"/>
              <p:cNvCxnSpPr>
                <a:cxnSpLocks noChangeShapeType="1"/>
              </p:cNvCxnSpPr>
              <p:nvPr/>
            </p:nvCxnSpPr>
            <p:spPr bwMode="auto">
              <a:xfrm>
                <a:off x="3263324" y="3028715"/>
                <a:ext cx="134637" cy="0"/>
              </a:xfrm>
              <a:prstGeom prst="line">
                <a:avLst/>
              </a:prstGeom>
              <a:noFill/>
              <a:ln w="6350" algn="ctr">
                <a:solidFill>
                  <a:schemeClr val="tx1"/>
                </a:solidFill>
                <a:round/>
                <a:headEnd/>
                <a:tailEnd/>
              </a:ln>
            </p:spPr>
          </p:cxnSp>
        </p:grpSp>
        <p:cxnSp>
          <p:nvCxnSpPr>
            <p:cNvPr id="21526" name="Straight Connector 373"/>
            <p:cNvCxnSpPr>
              <a:cxnSpLocks noChangeShapeType="1"/>
            </p:cNvCxnSpPr>
            <p:nvPr/>
          </p:nvCxnSpPr>
          <p:spPr bwMode="auto">
            <a:xfrm>
              <a:off x="3070119" y="2888121"/>
              <a:ext cx="1695952" cy="0"/>
            </a:xfrm>
            <a:prstGeom prst="line">
              <a:avLst/>
            </a:prstGeom>
            <a:noFill/>
            <a:ln w="6350" algn="ctr">
              <a:solidFill>
                <a:schemeClr val="tx1"/>
              </a:solidFill>
              <a:round/>
              <a:headEnd/>
              <a:tailEnd/>
            </a:ln>
          </p:spPr>
        </p:cxnSp>
        <p:cxnSp>
          <p:nvCxnSpPr>
            <p:cNvPr id="21527" name="Straight Connector 374"/>
            <p:cNvCxnSpPr>
              <a:cxnSpLocks noChangeShapeType="1"/>
            </p:cNvCxnSpPr>
            <p:nvPr/>
          </p:nvCxnSpPr>
          <p:spPr bwMode="auto">
            <a:xfrm>
              <a:off x="2637317" y="2629487"/>
              <a:ext cx="693082" cy="0"/>
            </a:xfrm>
            <a:prstGeom prst="line">
              <a:avLst/>
            </a:prstGeom>
            <a:noFill/>
            <a:ln w="6350" algn="ctr">
              <a:solidFill>
                <a:schemeClr val="tx1"/>
              </a:solidFill>
              <a:round/>
              <a:headEnd/>
              <a:tailEnd/>
            </a:ln>
          </p:spPr>
        </p:cxnSp>
        <p:grpSp>
          <p:nvGrpSpPr>
            <p:cNvPr id="21528" name="Group 675"/>
            <p:cNvGrpSpPr>
              <a:grpSpLocks/>
            </p:cNvGrpSpPr>
            <p:nvPr/>
          </p:nvGrpSpPr>
          <p:grpSpPr bwMode="auto">
            <a:xfrm flipH="1">
              <a:off x="2636122" y="2446600"/>
              <a:ext cx="429845" cy="1468083"/>
              <a:chOff x="3255003" y="2725157"/>
              <a:chExt cx="238184" cy="600369"/>
            </a:xfrm>
          </p:grpSpPr>
          <p:grpSp>
            <p:nvGrpSpPr>
              <p:cNvPr id="21640" name="Group 899"/>
              <p:cNvGrpSpPr>
                <a:grpSpLocks/>
              </p:cNvGrpSpPr>
              <p:nvPr/>
            </p:nvGrpSpPr>
            <p:grpSpPr bwMode="auto">
              <a:xfrm flipH="1">
                <a:off x="3397920" y="2725157"/>
                <a:ext cx="95267" cy="600369"/>
                <a:chOff x="4591034" y="2346434"/>
                <a:chExt cx="95267" cy="600369"/>
              </a:xfrm>
            </p:grpSpPr>
            <p:cxnSp>
              <p:nvCxnSpPr>
                <p:cNvPr id="21642" name="Straight Connector 489"/>
                <p:cNvCxnSpPr>
                  <a:cxnSpLocks noChangeShapeType="1"/>
                </p:cNvCxnSpPr>
                <p:nvPr/>
              </p:nvCxnSpPr>
              <p:spPr bwMode="auto">
                <a:xfrm>
                  <a:off x="4652963" y="2579612"/>
                  <a:ext cx="0" cy="143119"/>
                </a:xfrm>
                <a:prstGeom prst="line">
                  <a:avLst/>
                </a:prstGeom>
                <a:noFill/>
                <a:ln w="6350" algn="ctr">
                  <a:solidFill>
                    <a:schemeClr val="tx1"/>
                  </a:solidFill>
                  <a:round/>
                  <a:headEnd/>
                  <a:tailEnd/>
                </a:ln>
              </p:spPr>
            </p:cxnSp>
            <p:cxnSp>
              <p:nvCxnSpPr>
                <p:cNvPr id="21643" name="Straight Connector 490"/>
                <p:cNvCxnSpPr>
                  <a:cxnSpLocks noChangeShapeType="1"/>
                </p:cNvCxnSpPr>
                <p:nvPr/>
              </p:nvCxnSpPr>
              <p:spPr bwMode="auto">
                <a:xfrm flipV="1">
                  <a:off x="4686301" y="2597830"/>
                  <a:ext cx="0" cy="106681"/>
                </a:xfrm>
                <a:prstGeom prst="line">
                  <a:avLst/>
                </a:prstGeom>
                <a:noFill/>
                <a:ln w="6350" algn="ctr">
                  <a:solidFill>
                    <a:schemeClr val="tx1"/>
                  </a:solidFill>
                  <a:round/>
                  <a:headEnd/>
                  <a:tailEnd/>
                </a:ln>
              </p:spPr>
            </p:cxnSp>
            <p:cxnSp>
              <p:nvCxnSpPr>
                <p:cNvPr id="21644" name="Straight Connector 491"/>
                <p:cNvCxnSpPr>
                  <a:cxnSpLocks noChangeShapeType="1"/>
                </p:cNvCxnSpPr>
                <p:nvPr/>
              </p:nvCxnSpPr>
              <p:spPr bwMode="auto">
                <a:xfrm>
                  <a:off x="4591050" y="2626408"/>
                  <a:ext cx="61913" cy="0"/>
                </a:xfrm>
                <a:prstGeom prst="line">
                  <a:avLst/>
                </a:prstGeom>
                <a:noFill/>
                <a:ln w="6350" algn="ctr">
                  <a:solidFill>
                    <a:schemeClr val="tx1"/>
                  </a:solidFill>
                  <a:round/>
                  <a:headEnd/>
                  <a:tailEnd/>
                </a:ln>
              </p:spPr>
            </p:cxnSp>
            <p:cxnSp>
              <p:nvCxnSpPr>
                <p:cNvPr id="21645" name="Straight Connector 492"/>
                <p:cNvCxnSpPr>
                  <a:cxnSpLocks noChangeShapeType="1"/>
                </p:cNvCxnSpPr>
                <p:nvPr/>
              </p:nvCxnSpPr>
              <p:spPr bwMode="auto">
                <a:xfrm>
                  <a:off x="4591034" y="2678785"/>
                  <a:ext cx="61913" cy="0"/>
                </a:xfrm>
                <a:prstGeom prst="line">
                  <a:avLst/>
                </a:prstGeom>
                <a:noFill/>
                <a:ln w="6350" algn="ctr">
                  <a:solidFill>
                    <a:schemeClr val="tx1"/>
                  </a:solidFill>
                  <a:round/>
                  <a:headEnd/>
                  <a:tailEnd/>
                </a:ln>
              </p:spPr>
            </p:cxnSp>
            <p:cxnSp>
              <p:nvCxnSpPr>
                <p:cNvPr id="21646" name="Straight Connector 493"/>
                <p:cNvCxnSpPr>
                  <a:cxnSpLocks noChangeShapeType="1"/>
                </p:cNvCxnSpPr>
                <p:nvPr/>
              </p:nvCxnSpPr>
              <p:spPr bwMode="auto">
                <a:xfrm flipV="1">
                  <a:off x="4595797" y="2346434"/>
                  <a:ext cx="0" cy="275814"/>
                </a:xfrm>
                <a:prstGeom prst="line">
                  <a:avLst/>
                </a:prstGeom>
                <a:noFill/>
                <a:ln w="6350" algn="ctr">
                  <a:solidFill>
                    <a:schemeClr val="tx1"/>
                  </a:solidFill>
                  <a:round/>
                  <a:headEnd/>
                  <a:tailEnd/>
                </a:ln>
              </p:spPr>
            </p:cxnSp>
            <p:cxnSp>
              <p:nvCxnSpPr>
                <p:cNvPr id="21647" name="Straight Connector 494"/>
                <p:cNvCxnSpPr>
                  <a:cxnSpLocks noChangeShapeType="1"/>
                </p:cNvCxnSpPr>
                <p:nvPr/>
              </p:nvCxnSpPr>
              <p:spPr bwMode="auto">
                <a:xfrm flipV="1">
                  <a:off x="4595191" y="2674155"/>
                  <a:ext cx="0" cy="272648"/>
                </a:xfrm>
                <a:prstGeom prst="line">
                  <a:avLst/>
                </a:prstGeom>
                <a:noFill/>
                <a:ln w="6350" algn="ctr">
                  <a:solidFill>
                    <a:schemeClr val="tx1"/>
                  </a:solidFill>
                  <a:round/>
                  <a:headEnd/>
                  <a:tailEnd/>
                </a:ln>
              </p:spPr>
            </p:cxnSp>
          </p:grpSp>
          <p:cxnSp>
            <p:nvCxnSpPr>
              <p:cNvPr id="21641" name="Straight Connector 488"/>
              <p:cNvCxnSpPr>
                <a:cxnSpLocks noChangeShapeType="1"/>
              </p:cNvCxnSpPr>
              <p:nvPr/>
            </p:nvCxnSpPr>
            <p:spPr bwMode="auto">
              <a:xfrm>
                <a:off x="3255003" y="3028715"/>
                <a:ext cx="142958" cy="0"/>
              </a:xfrm>
              <a:prstGeom prst="line">
                <a:avLst/>
              </a:prstGeom>
              <a:noFill/>
              <a:ln w="6350" algn="ctr">
                <a:solidFill>
                  <a:schemeClr val="tx1"/>
                </a:solidFill>
                <a:round/>
                <a:headEnd/>
                <a:tailEnd/>
              </a:ln>
            </p:spPr>
          </p:cxnSp>
        </p:grpSp>
        <p:grpSp>
          <p:nvGrpSpPr>
            <p:cNvPr id="21529" name="Group 676"/>
            <p:cNvGrpSpPr>
              <a:grpSpLocks/>
            </p:cNvGrpSpPr>
            <p:nvPr/>
          </p:nvGrpSpPr>
          <p:grpSpPr bwMode="auto">
            <a:xfrm flipH="1">
              <a:off x="2642000" y="2055125"/>
              <a:ext cx="425896" cy="506581"/>
              <a:chOff x="3790015" y="2932405"/>
              <a:chExt cx="235996" cy="207165"/>
            </a:xfrm>
          </p:grpSpPr>
          <p:grpSp>
            <p:nvGrpSpPr>
              <p:cNvPr id="21632" name="Group 891"/>
              <p:cNvGrpSpPr>
                <a:grpSpLocks/>
              </p:cNvGrpSpPr>
              <p:nvPr/>
            </p:nvGrpSpPr>
            <p:grpSpPr bwMode="auto">
              <a:xfrm flipH="1">
                <a:off x="3930744" y="2932405"/>
                <a:ext cx="95267" cy="207165"/>
                <a:chOff x="4591034" y="2515566"/>
                <a:chExt cx="95267" cy="207165"/>
              </a:xfrm>
            </p:grpSpPr>
            <p:cxnSp>
              <p:nvCxnSpPr>
                <p:cNvPr id="21635" name="Straight Connector 482"/>
                <p:cNvCxnSpPr>
                  <a:cxnSpLocks noChangeShapeType="1"/>
                </p:cNvCxnSpPr>
                <p:nvPr/>
              </p:nvCxnSpPr>
              <p:spPr bwMode="auto">
                <a:xfrm>
                  <a:off x="4652963" y="2579612"/>
                  <a:ext cx="0" cy="143119"/>
                </a:xfrm>
                <a:prstGeom prst="line">
                  <a:avLst/>
                </a:prstGeom>
                <a:noFill/>
                <a:ln w="6350" algn="ctr">
                  <a:solidFill>
                    <a:schemeClr val="tx1"/>
                  </a:solidFill>
                  <a:round/>
                  <a:headEnd/>
                  <a:tailEnd/>
                </a:ln>
              </p:spPr>
            </p:cxnSp>
            <p:cxnSp>
              <p:nvCxnSpPr>
                <p:cNvPr id="21636" name="Straight Connector 483"/>
                <p:cNvCxnSpPr>
                  <a:cxnSpLocks noChangeShapeType="1"/>
                </p:cNvCxnSpPr>
                <p:nvPr/>
              </p:nvCxnSpPr>
              <p:spPr bwMode="auto">
                <a:xfrm flipV="1">
                  <a:off x="4686301" y="2597830"/>
                  <a:ext cx="0" cy="106681"/>
                </a:xfrm>
                <a:prstGeom prst="line">
                  <a:avLst/>
                </a:prstGeom>
                <a:noFill/>
                <a:ln w="6350" algn="ctr">
                  <a:solidFill>
                    <a:schemeClr val="tx1"/>
                  </a:solidFill>
                  <a:round/>
                  <a:headEnd/>
                  <a:tailEnd/>
                </a:ln>
              </p:spPr>
            </p:cxnSp>
            <p:cxnSp>
              <p:nvCxnSpPr>
                <p:cNvPr id="21637" name="Straight Connector 484"/>
                <p:cNvCxnSpPr>
                  <a:cxnSpLocks noChangeShapeType="1"/>
                </p:cNvCxnSpPr>
                <p:nvPr/>
              </p:nvCxnSpPr>
              <p:spPr bwMode="auto">
                <a:xfrm>
                  <a:off x="4591050" y="2626408"/>
                  <a:ext cx="61913" cy="0"/>
                </a:xfrm>
                <a:prstGeom prst="line">
                  <a:avLst/>
                </a:prstGeom>
                <a:noFill/>
                <a:ln w="6350" algn="ctr">
                  <a:solidFill>
                    <a:schemeClr val="tx1"/>
                  </a:solidFill>
                  <a:round/>
                  <a:headEnd/>
                  <a:tailEnd/>
                </a:ln>
              </p:spPr>
            </p:cxnSp>
            <p:cxnSp>
              <p:nvCxnSpPr>
                <p:cNvPr id="21638" name="Straight Connector 485"/>
                <p:cNvCxnSpPr>
                  <a:cxnSpLocks noChangeShapeType="1"/>
                </p:cNvCxnSpPr>
                <p:nvPr/>
              </p:nvCxnSpPr>
              <p:spPr bwMode="auto">
                <a:xfrm>
                  <a:off x="4591034" y="2678785"/>
                  <a:ext cx="61913" cy="0"/>
                </a:xfrm>
                <a:prstGeom prst="line">
                  <a:avLst/>
                </a:prstGeom>
                <a:noFill/>
                <a:ln w="6350" algn="ctr">
                  <a:solidFill>
                    <a:schemeClr val="tx1"/>
                  </a:solidFill>
                  <a:round/>
                  <a:headEnd/>
                  <a:tailEnd/>
                </a:ln>
              </p:spPr>
            </p:cxnSp>
            <p:cxnSp>
              <p:nvCxnSpPr>
                <p:cNvPr id="21639" name="Straight Connector 486"/>
                <p:cNvCxnSpPr>
                  <a:cxnSpLocks noChangeShapeType="1"/>
                </p:cNvCxnSpPr>
                <p:nvPr/>
              </p:nvCxnSpPr>
              <p:spPr bwMode="auto">
                <a:xfrm flipV="1">
                  <a:off x="4595797" y="2515566"/>
                  <a:ext cx="0" cy="106681"/>
                </a:xfrm>
                <a:prstGeom prst="line">
                  <a:avLst/>
                </a:prstGeom>
                <a:noFill/>
                <a:ln w="6350" algn="ctr">
                  <a:solidFill>
                    <a:schemeClr val="tx1"/>
                  </a:solidFill>
                  <a:round/>
                  <a:headEnd/>
                  <a:tailEnd/>
                </a:ln>
              </p:spPr>
            </p:cxnSp>
          </p:grpSp>
          <p:sp>
            <p:nvSpPr>
              <p:cNvPr id="21633" name="Oval 480"/>
              <p:cNvSpPr>
                <a:spLocks noChangeArrowheads="1"/>
              </p:cNvSpPr>
              <p:nvPr/>
            </p:nvSpPr>
            <p:spPr bwMode="auto">
              <a:xfrm>
                <a:off x="3881455" y="3045987"/>
                <a:ext cx="48822" cy="48822"/>
              </a:xfrm>
              <a:prstGeom prst="ellipse">
                <a:avLst/>
              </a:prstGeom>
              <a:noFill/>
              <a:ln w="6350" algn="ctr">
                <a:solidFill>
                  <a:schemeClr val="tx1"/>
                </a:solidFill>
                <a:round/>
                <a:headEnd/>
                <a:tailEnd/>
              </a:ln>
            </p:spPr>
            <p:txBody>
              <a:bodyPr/>
              <a:lstStyle/>
              <a:p>
                <a:endParaRPr lang="en-US"/>
              </a:p>
            </p:txBody>
          </p:sp>
          <p:cxnSp>
            <p:nvCxnSpPr>
              <p:cNvPr id="21634" name="Straight Connector 481"/>
              <p:cNvCxnSpPr>
                <a:cxnSpLocks noChangeShapeType="1"/>
              </p:cNvCxnSpPr>
              <p:nvPr/>
            </p:nvCxnSpPr>
            <p:spPr bwMode="auto">
              <a:xfrm>
                <a:off x="3790015" y="3072565"/>
                <a:ext cx="91440" cy="0"/>
              </a:xfrm>
              <a:prstGeom prst="line">
                <a:avLst/>
              </a:prstGeom>
              <a:noFill/>
              <a:ln w="6350" algn="ctr">
                <a:solidFill>
                  <a:schemeClr val="tx1"/>
                </a:solidFill>
                <a:round/>
                <a:headEnd/>
                <a:tailEnd/>
              </a:ln>
            </p:spPr>
          </p:cxnSp>
        </p:grpSp>
        <p:sp>
          <p:nvSpPr>
            <p:cNvPr id="378" name="Oval 377"/>
            <p:cNvSpPr>
              <a:spLocks noChangeAspect="1"/>
            </p:cNvSpPr>
            <p:nvPr/>
          </p:nvSpPr>
          <p:spPr>
            <a:xfrm>
              <a:off x="2619494" y="2596238"/>
              <a:ext cx="49219" cy="68264"/>
            </a:xfrm>
            <a:prstGeom prst="ellips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9" name="Oval 378"/>
            <p:cNvSpPr>
              <a:spLocks noChangeAspect="1"/>
            </p:cNvSpPr>
            <p:nvPr/>
          </p:nvSpPr>
          <p:spPr>
            <a:xfrm>
              <a:off x="3716586" y="2847070"/>
              <a:ext cx="49218" cy="68264"/>
            </a:xfrm>
            <a:prstGeom prst="ellips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80" name="Pentagon 379"/>
            <p:cNvSpPr/>
            <p:nvPr/>
          </p:nvSpPr>
          <p:spPr>
            <a:xfrm>
              <a:off x="4724766" y="2813731"/>
              <a:ext cx="82560" cy="111128"/>
            </a:xfrm>
            <a:prstGeom prst="homePlat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81" name="Pentagon 380"/>
            <p:cNvSpPr>
              <a:spLocks/>
            </p:cNvSpPr>
            <p:nvPr/>
          </p:nvSpPr>
          <p:spPr>
            <a:xfrm rot="10800000">
              <a:off x="1590673" y="2813731"/>
              <a:ext cx="82560" cy="111128"/>
            </a:xfrm>
            <a:prstGeom prst="homePlat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82" name="Oval 381"/>
            <p:cNvSpPr>
              <a:spLocks noChangeAspect="1"/>
            </p:cNvSpPr>
            <p:nvPr/>
          </p:nvSpPr>
          <p:spPr>
            <a:xfrm>
              <a:off x="3191061" y="4259988"/>
              <a:ext cx="49219" cy="66677"/>
            </a:xfrm>
            <a:prstGeom prst="ellips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383" name="Straight Connector 382"/>
            <p:cNvCxnSpPr/>
            <p:nvPr/>
          </p:nvCxnSpPr>
          <p:spPr>
            <a:xfrm>
              <a:off x="2481366" y="2061233"/>
              <a:ext cx="330239"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4" name="Straight Connector 383"/>
            <p:cNvCxnSpPr/>
            <p:nvPr/>
          </p:nvCxnSpPr>
          <p:spPr>
            <a:xfrm>
              <a:off x="3570519" y="2061233"/>
              <a:ext cx="330239"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537" name="Group 684"/>
            <p:cNvGrpSpPr>
              <a:grpSpLocks/>
            </p:cNvGrpSpPr>
            <p:nvPr/>
          </p:nvGrpSpPr>
          <p:grpSpPr bwMode="auto">
            <a:xfrm>
              <a:off x="3316425" y="2058807"/>
              <a:ext cx="425896" cy="506581"/>
              <a:chOff x="3790015" y="2932405"/>
              <a:chExt cx="235996" cy="207165"/>
            </a:xfrm>
          </p:grpSpPr>
          <p:grpSp>
            <p:nvGrpSpPr>
              <p:cNvPr id="21624" name="Group 883"/>
              <p:cNvGrpSpPr>
                <a:grpSpLocks/>
              </p:cNvGrpSpPr>
              <p:nvPr/>
            </p:nvGrpSpPr>
            <p:grpSpPr bwMode="auto">
              <a:xfrm flipH="1">
                <a:off x="3930744" y="2932405"/>
                <a:ext cx="95267" cy="207165"/>
                <a:chOff x="4591034" y="2515566"/>
                <a:chExt cx="95267" cy="207165"/>
              </a:xfrm>
            </p:grpSpPr>
            <p:cxnSp>
              <p:nvCxnSpPr>
                <p:cNvPr id="21627" name="Straight Connector 474"/>
                <p:cNvCxnSpPr>
                  <a:cxnSpLocks noChangeShapeType="1"/>
                </p:cNvCxnSpPr>
                <p:nvPr/>
              </p:nvCxnSpPr>
              <p:spPr bwMode="auto">
                <a:xfrm>
                  <a:off x="4652963" y="2579612"/>
                  <a:ext cx="0" cy="143119"/>
                </a:xfrm>
                <a:prstGeom prst="line">
                  <a:avLst/>
                </a:prstGeom>
                <a:noFill/>
                <a:ln w="6350" algn="ctr">
                  <a:solidFill>
                    <a:schemeClr val="tx1"/>
                  </a:solidFill>
                  <a:round/>
                  <a:headEnd/>
                  <a:tailEnd/>
                </a:ln>
              </p:spPr>
            </p:cxnSp>
            <p:cxnSp>
              <p:nvCxnSpPr>
                <p:cNvPr id="21628" name="Straight Connector 475"/>
                <p:cNvCxnSpPr>
                  <a:cxnSpLocks noChangeShapeType="1"/>
                </p:cNvCxnSpPr>
                <p:nvPr/>
              </p:nvCxnSpPr>
              <p:spPr bwMode="auto">
                <a:xfrm flipV="1">
                  <a:off x="4686301" y="2597830"/>
                  <a:ext cx="0" cy="106681"/>
                </a:xfrm>
                <a:prstGeom prst="line">
                  <a:avLst/>
                </a:prstGeom>
                <a:noFill/>
                <a:ln w="6350" algn="ctr">
                  <a:solidFill>
                    <a:schemeClr val="tx1"/>
                  </a:solidFill>
                  <a:round/>
                  <a:headEnd/>
                  <a:tailEnd/>
                </a:ln>
              </p:spPr>
            </p:cxnSp>
            <p:cxnSp>
              <p:nvCxnSpPr>
                <p:cNvPr id="21629" name="Straight Connector 476"/>
                <p:cNvCxnSpPr>
                  <a:cxnSpLocks noChangeShapeType="1"/>
                </p:cNvCxnSpPr>
                <p:nvPr/>
              </p:nvCxnSpPr>
              <p:spPr bwMode="auto">
                <a:xfrm>
                  <a:off x="4591050" y="2626408"/>
                  <a:ext cx="61913" cy="0"/>
                </a:xfrm>
                <a:prstGeom prst="line">
                  <a:avLst/>
                </a:prstGeom>
                <a:noFill/>
                <a:ln w="6350" algn="ctr">
                  <a:solidFill>
                    <a:schemeClr val="tx1"/>
                  </a:solidFill>
                  <a:round/>
                  <a:headEnd/>
                  <a:tailEnd/>
                </a:ln>
              </p:spPr>
            </p:cxnSp>
            <p:cxnSp>
              <p:nvCxnSpPr>
                <p:cNvPr id="21630" name="Straight Connector 477"/>
                <p:cNvCxnSpPr>
                  <a:cxnSpLocks noChangeShapeType="1"/>
                </p:cNvCxnSpPr>
                <p:nvPr/>
              </p:nvCxnSpPr>
              <p:spPr bwMode="auto">
                <a:xfrm>
                  <a:off x="4591034" y="2678785"/>
                  <a:ext cx="61913" cy="0"/>
                </a:xfrm>
                <a:prstGeom prst="line">
                  <a:avLst/>
                </a:prstGeom>
                <a:noFill/>
                <a:ln w="6350" algn="ctr">
                  <a:solidFill>
                    <a:schemeClr val="tx1"/>
                  </a:solidFill>
                  <a:round/>
                  <a:headEnd/>
                  <a:tailEnd/>
                </a:ln>
              </p:spPr>
            </p:cxnSp>
            <p:cxnSp>
              <p:nvCxnSpPr>
                <p:cNvPr id="21631" name="Straight Connector 478"/>
                <p:cNvCxnSpPr>
                  <a:cxnSpLocks noChangeShapeType="1"/>
                </p:cNvCxnSpPr>
                <p:nvPr/>
              </p:nvCxnSpPr>
              <p:spPr bwMode="auto">
                <a:xfrm flipV="1">
                  <a:off x="4595797" y="2515566"/>
                  <a:ext cx="0" cy="106681"/>
                </a:xfrm>
                <a:prstGeom prst="line">
                  <a:avLst/>
                </a:prstGeom>
                <a:noFill/>
                <a:ln w="6350" algn="ctr">
                  <a:solidFill>
                    <a:schemeClr val="tx1"/>
                  </a:solidFill>
                  <a:round/>
                  <a:headEnd/>
                  <a:tailEnd/>
                </a:ln>
              </p:spPr>
            </p:cxnSp>
          </p:grpSp>
          <p:sp>
            <p:nvSpPr>
              <p:cNvPr id="21625" name="Oval 472"/>
              <p:cNvSpPr>
                <a:spLocks noChangeArrowheads="1"/>
              </p:cNvSpPr>
              <p:nvPr/>
            </p:nvSpPr>
            <p:spPr bwMode="auto">
              <a:xfrm>
                <a:off x="3881455" y="3045987"/>
                <a:ext cx="48822" cy="48822"/>
              </a:xfrm>
              <a:prstGeom prst="ellipse">
                <a:avLst/>
              </a:prstGeom>
              <a:noFill/>
              <a:ln w="6350" algn="ctr">
                <a:solidFill>
                  <a:schemeClr val="tx1"/>
                </a:solidFill>
                <a:round/>
                <a:headEnd/>
                <a:tailEnd/>
              </a:ln>
            </p:spPr>
            <p:txBody>
              <a:bodyPr/>
              <a:lstStyle/>
              <a:p>
                <a:endParaRPr lang="en-US"/>
              </a:p>
            </p:txBody>
          </p:sp>
          <p:cxnSp>
            <p:nvCxnSpPr>
              <p:cNvPr id="21626" name="Straight Connector 473"/>
              <p:cNvCxnSpPr>
                <a:cxnSpLocks noChangeShapeType="1"/>
              </p:cNvCxnSpPr>
              <p:nvPr/>
            </p:nvCxnSpPr>
            <p:spPr bwMode="auto">
              <a:xfrm>
                <a:off x="3790015" y="3072565"/>
                <a:ext cx="91440" cy="0"/>
              </a:xfrm>
              <a:prstGeom prst="line">
                <a:avLst/>
              </a:prstGeom>
              <a:noFill/>
              <a:ln w="6350" algn="ctr">
                <a:solidFill>
                  <a:schemeClr val="tx1"/>
                </a:solidFill>
                <a:round/>
                <a:headEnd/>
                <a:tailEnd/>
              </a:ln>
            </p:spPr>
          </p:cxnSp>
        </p:grpSp>
        <p:grpSp>
          <p:nvGrpSpPr>
            <p:cNvPr id="21538" name="Group 685"/>
            <p:cNvGrpSpPr>
              <a:grpSpLocks/>
            </p:cNvGrpSpPr>
            <p:nvPr/>
          </p:nvGrpSpPr>
          <p:grpSpPr bwMode="auto">
            <a:xfrm>
              <a:off x="2315666" y="3800253"/>
              <a:ext cx="336872" cy="492048"/>
              <a:chOff x="3306521" y="2958335"/>
              <a:chExt cx="186666" cy="201222"/>
            </a:xfrm>
          </p:grpSpPr>
          <p:grpSp>
            <p:nvGrpSpPr>
              <p:cNvPr id="21617" name="Group 876"/>
              <p:cNvGrpSpPr>
                <a:grpSpLocks/>
              </p:cNvGrpSpPr>
              <p:nvPr/>
            </p:nvGrpSpPr>
            <p:grpSpPr bwMode="auto">
              <a:xfrm flipH="1">
                <a:off x="3397920" y="2958335"/>
                <a:ext cx="95267" cy="201222"/>
                <a:chOff x="4591034" y="2579612"/>
                <a:chExt cx="95267" cy="201222"/>
              </a:xfrm>
            </p:grpSpPr>
            <p:cxnSp>
              <p:nvCxnSpPr>
                <p:cNvPr id="21619" name="Straight Connector 466"/>
                <p:cNvCxnSpPr>
                  <a:cxnSpLocks noChangeShapeType="1"/>
                </p:cNvCxnSpPr>
                <p:nvPr/>
              </p:nvCxnSpPr>
              <p:spPr bwMode="auto">
                <a:xfrm>
                  <a:off x="4652963" y="2579612"/>
                  <a:ext cx="0" cy="143119"/>
                </a:xfrm>
                <a:prstGeom prst="line">
                  <a:avLst/>
                </a:prstGeom>
                <a:noFill/>
                <a:ln w="6350" algn="ctr">
                  <a:solidFill>
                    <a:schemeClr val="tx1"/>
                  </a:solidFill>
                  <a:round/>
                  <a:headEnd/>
                  <a:tailEnd/>
                </a:ln>
              </p:spPr>
            </p:cxnSp>
            <p:cxnSp>
              <p:nvCxnSpPr>
                <p:cNvPr id="21620" name="Straight Connector 467"/>
                <p:cNvCxnSpPr>
                  <a:cxnSpLocks noChangeShapeType="1"/>
                </p:cNvCxnSpPr>
                <p:nvPr/>
              </p:nvCxnSpPr>
              <p:spPr bwMode="auto">
                <a:xfrm flipV="1">
                  <a:off x="4686301" y="2597830"/>
                  <a:ext cx="0" cy="106681"/>
                </a:xfrm>
                <a:prstGeom prst="line">
                  <a:avLst/>
                </a:prstGeom>
                <a:noFill/>
                <a:ln w="6350" algn="ctr">
                  <a:solidFill>
                    <a:schemeClr val="tx1"/>
                  </a:solidFill>
                  <a:round/>
                  <a:headEnd/>
                  <a:tailEnd/>
                </a:ln>
              </p:spPr>
            </p:cxnSp>
            <p:cxnSp>
              <p:nvCxnSpPr>
                <p:cNvPr id="21621" name="Straight Connector 468"/>
                <p:cNvCxnSpPr>
                  <a:cxnSpLocks noChangeShapeType="1"/>
                </p:cNvCxnSpPr>
                <p:nvPr/>
              </p:nvCxnSpPr>
              <p:spPr bwMode="auto">
                <a:xfrm>
                  <a:off x="4591050" y="2626408"/>
                  <a:ext cx="61913" cy="0"/>
                </a:xfrm>
                <a:prstGeom prst="line">
                  <a:avLst/>
                </a:prstGeom>
                <a:noFill/>
                <a:ln w="6350" algn="ctr">
                  <a:solidFill>
                    <a:schemeClr val="tx1"/>
                  </a:solidFill>
                  <a:round/>
                  <a:headEnd/>
                  <a:tailEnd/>
                </a:ln>
              </p:spPr>
            </p:cxnSp>
            <p:cxnSp>
              <p:nvCxnSpPr>
                <p:cNvPr id="21622" name="Straight Connector 469"/>
                <p:cNvCxnSpPr>
                  <a:cxnSpLocks noChangeShapeType="1"/>
                </p:cNvCxnSpPr>
                <p:nvPr/>
              </p:nvCxnSpPr>
              <p:spPr bwMode="auto">
                <a:xfrm>
                  <a:off x="4591034" y="2678785"/>
                  <a:ext cx="61913" cy="0"/>
                </a:xfrm>
                <a:prstGeom prst="line">
                  <a:avLst/>
                </a:prstGeom>
                <a:noFill/>
                <a:ln w="6350" algn="ctr">
                  <a:solidFill>
                    <a:schemeClr val="tx1"/>
                  </a:solidFill>
                  <a:round/>
                  <a:headEnd/>
                  <a:tailEnd/>
                </a:ln>
              </p:spPr>
            </p:cxnSp>
            <p:cxnSp>
              <p:nvCxnSpPr>
                <p:cNvPr id="21623" name="Straight Connector 470"/>
                <p:cNvCxnSpPr>
                  <a:cxnSpLocks noChangeShapeType="1"/>
                </p:cNvCxnSpPr>
                <p:nvPr/>
              </p:nvCxnSpPr>
              <p:spPr bwMode="auto">
                <a:xfrm flipV="1">
                  <a:off x="4595191" y="2674153"/>
                  <a:ext cx="0" cy="106681"/>
                </a:xfrm>
                <a:prstGeom prst="line">
                  <a:avLst/>
                </a:prstGeom>
                <a:noFill/>
                <a:ln w="6350" algn="ctr">
                  <a:solidFill>
                    <a:schemeClr val="tx1"/>
                  </a:solidFill>
                  <a:round/>
                  <a:headEnd/>
                  <a:tailEnd/>
                </a:ln>
              </p:spPr>
            </p:cxnSp>
          </p:grpSp>
          <p:cxnSp>
            <p:nvCxnSpPr>
              <p:cNvPr id="21618" name="Straight Connector 465"/>
              <p:cNvCxnSpPr>
                <a:cxnSpLocks noChangeShapeType="1"/>
              </p:cNvCxnSpPr>
              <p:nvPr/>
            </p:nvCxnSpPr>
            <p:spPr bwMode="auto">
              <a:xfrm>
                <a:off x="3306521" y="3028715"/>
                <a:ext cx="91440" cy="0"/>
              </a:xfrm>
              <a:prstGeom prst="line">
                <a:avLst/>
              </a:prstGeom>
              <a:noFill/>
              <a:ln w="6350" algn="ctr">
                <a:solidFill>
                  <a:schemeClr val="tx1"/>
                </a:solidFill>
                <a:round/>
                <a:headEnd/>
                <a:tailEnd/>
              </a:ln>
            </p:spPr>
          </p:cxnSp>
        </p:grpSp>
        <p:grpSp>
          <p:nvGrpSpPr>
            <p:cNvPr id="21539" name="Group 686"/>
            <p:cNvGrpSpPr>
              <a:grpSpLocks/>
            </p:cNvGrpSpPr>
            <p:nvPr/>
          </p:nvGrpSpPr>
          <p:grpSpPr bwMode="auto">
            <a:xfrm flipH="1">
              <a:off x="3729488" y="3800253"/>
              <a:ext cx="336872" cy="492048"/>
              <a:chOff x="3306521" y="2958335"/>
              <a:chExt cx="186666" cy="201222"/>
            </a:xfrm>
          </p:grpSpPr>
          <p:grpSp>
            <p:nvGrpSpPr>
              <p:cNvPr id="21610" name="Group 869"/>
              <p:cNvGrpSpPr>
                <a:grpSpLocks/>
              </p:cNvGrpSpPr>
              <p:nvPr/>
            </p:nvGrpSpPr>
            <p:grpSpPr bwMode="auto">
              <a:xfrm flipH="1">
                <a:off x="3397920" y="2958335"/>
                <a:ext cx="95267" cy="201222"/>
                <a:chOff x="4591034" y="2579612"/>
                <a:chExt cx="95267" cy="201222"/>
              </a:xfrm>
            </p:grpSpPr>
            <p:cxnSp>
              <p:nvCxnSpPr>
                <p:cNvPr id="21612" name="Straight Connector 459"/>
                <p:cNvCxnSpPr>
                  <a:cxnSpLocks noChangeShapeType="1"/>
                </p:cNvCxnSpPr>
                <p:nvPr/>
              </p:nvCxnSpPr>
              <p:spPr bwMode="auto">
                <a:xfrm>
                  <a:off x="4652963" y="2579612"/>
                  <a:ext cx="0" cy="143119"/>
                </a:xfrm>
                <a:prstGeom prst="line">
                  <a:avLst/>
                </a:prstGeom>
                <a:noFill/>
                <a:ln w="6350" algn="ctr">
                  <a:solidFill>
                    <a:schemeClr val="tx1"/>
                  </a:solidFill>
                  <a:round/>
                  <a:headEnd/>
                  <a:tailEnd/>
                </a:ln>
              </p:spPr>
            </p:cxnSp>
            <p:cxnSp>
              <p:nvCxnSpPr>
                <p:cNvPr id="21613" name="Straight Connector 460"/>
                <p:cNvCxnSpPr>
                  <a:cxnSpLocks noChangeShapeType="1"/>
                </p:cNvCxnSpPr>
                <p:nvPr/>
              </p:nvCxnSpPr>
              <p:spPr bwMode="auto">
                <a:xfrm flipV="1">
                  <a:off x="4686301" y="2597830"/>
                  <a:ext cx="0" cy="106681"/>
                </a:xfrm>
                <a:prstGeom prst="line">
                  <a:avLst/>
                </a:prstGeom>
                <a:noFill/>
                <a:ln w="6350" algn="ctr">
                  <a:solidFill>
                    <a:schemeClr val="tx1"/>
                  </a:solidFill>
                  <a:round/>
                  <a:headEnd/>
                  <a:tailEnd/>
                </a:ln>
              </p:spPr>
            </p:cxnSp>
            <p:cxnSp>
              <p:nvCxnSpPr>
                <p:cNvPr id="21614" name="Straight Connector 461"/>
                <p:cNvCxnSpPr>
                  <a:cxnSpLocks noChangeShapeType="1"/>
                </p:cNvCxnSpPr>
                <p:nvPr/>
              </p:nvCxnSpPr>
              <p:spPr bwMode="auto">
                <a:xfrm>
                  <a:off x="4591050" y="2626408"/>
                  <a:ext cx="61913" cy="0"/>
                </a:xfrm>
                <a:prstGeom prst="line">
                  <a:avLst/>
                </a:prstGeom>
                <a:noFill/>
                <a:ln w="6350" algn="ctr">
                  <a:solidFill>
                    <a:schemeClr val="tx1"/>
                  </a:solidFill>
                  <a:round/>
                  <a:headEnd/>
                  <a:tailEnd/>
                </a:ln>
              </p:spPr>
            </p:cxnSp>
            <p:cxnSp>
              <p:nvCxnSpPr>
                <p:cNvPr id="21615" name="Straight Connector 462"/>
                <p:cNvCxnSpPr>
                  <a:cxnSpLocks noChangeShapeType="1"/>
                </p:cNvCxnSpPr>
                <p:nvPr/>
              </p:nvCxnSpPr>
              <p:spPr bwMode="auto">
                <a:xfrm>
                  <a:off x="4591034" y="2678785"/>
                  <a:ext cx="61913" cy="0"/>
                </a:xfrm>
                <a:prstGeom prst="line">
                  <a:avLst/>
                </a:prstGeom>
                <a:noFill/>
                <a:ln w="6350" algn="ctr">
                  <a:solidFill>
                    <a:schemeClr val="tx1"/>
                  </a:solidFill>
                  <a:round/>
                  <a:headEnd/>
                  <a:tailEnd/>
                </a:ln>
              </p:spPr>
            </p:cxnSp>
            <p:cxnSp>
              <p:nvCxnSpPr>
                <p:cNvPr id="21616" name="Straight Connector 463"/>
                <p:cNvCxnSpPr>
                  <a:cxnSpLocks noChangeShapeType="1"/>
                </p:cNvCxnSpPr>
                <p:nvPr/>
              </p:nvCxnSpPr>
              <p:spPr bwMode="auto">
                <a:xfrm flipV="1">
                  <a:off x="4595191" y="2674153"/>
                  <a:ext cx="0" cy="106681"/>
                </a:xfrm>
                <a:prstGeom prst="line">
                  <a:avLst/>
                </a:prstGeom>
                <a:noFill/>
                <a:ln w="6350" algn="ctr">
                  <a:solidFill>
                    <a:schemeClr val="tx1"/>
                  </a:solidFill>
                  <a:round/>
                  <a:headEnd/>
                  <a:tailEnd/>
                </a:ln>
              </p:spPr>
            </p:cxnSp>
          </p:grpSp>
          <p:cxnSp>
            <p:nvCxnSpPr>
              <p:cNvPr id="21611" name="Straight Connector 458"/>
              <p:cNvCxnSpPr>
                <a:cxnSpLocks noChangeShapeType="1"/>
              </p:cNvCxnSpPr>
              <p:nvPr/>
            </p:nvCxnSpPr>
            <p:spPr bwMode="auto">
              <a:xfrm>
                <a:off x="3306521" y="3028715"/>
                <a:ext cx="91440" cy="0"/>
              </a:xfrm>
              <a:prstGeom prst="line">
                <a:avLst/>
              </a:prstGeom>
              <a:noFill/>
              <a:ln w="6350" algn="ctr">
                <a:solidFill>
                  <a:schemeClr val="tx1"/>
                </a:solidFill>
                <a:round/>
                <a:headEnd/>
                <a:tailEnd/>
              </a:ln>
            </p:spPr>
          </p:cxnSp>
        </p:grpSp>
        <p:grpSp>
          <p:nvGrpSpPr>
            <p:cNvPr id="21540" name="Group 687"/>
            <p:cNvGrpSpPr>
              <a:grpSpLocks/>
            </p:cNvGrpSpPr>
            <p:nvPr/>
          </p:nvGrpSpPr>
          <p:grpSpPr bwMode="auto">
            <a:xfrm>
              <a:off x="2888203" y="4292387"/>
              <a:ext cx="336872" cy="648660"/>
              <a:chOff x="3306521" y="2894289"/>
              <a:chExt cx="186666" cy="265268"/>
            </a:xfrm>
          </p:grpSpPr>
          <p:grpSp>
            <p:nvGrpSpPr>
              <p:cNvPr id="21602" name="Group 861"/>
              <p:cNvGrpSpPr>
                <a:grpSpLocks/>
              </p:cNvGrpSpPr>
              <p:nvPr/>
            </p:nvGrpSpPr>
            <p:grpSpPr bwMode="auto">
              <a:xfrm flipH="1">
                <a:off x="3397920" y="2894289"/>
                <a:ext cx="95267" cy="265268"/>
                <a:chOff x="4591034" y="2515566"/>
                <a:chExt cx="95267" cy="265268"/>
              </a:xfrm>
            </p:grpSpPr>
            <p:cxnSp>
              <p:nvCxnSpPr>
                <p:cNvPr id="21604" name="Straight Connector 451"/>
                <p:cNvCxnSpPr>
                  <a:cxnSpLocks noChangeShapeType="1"/>
                </p:cNvCxnSpPr>
                <p:nvPr/>
              </p:nvCxnSpPr>
              <p:spPr bwMode="auto">
                <a:xfrm>
                  <a:off x="4652963" y="2579612"/>
                  <a:ext cx="0" cy="143119"/>
                </a:xfrm>
                <a:prstGeom prst="line">
                  <a:avLst/>
                </a:prstGeom>
                <a:noFill/>
                <a:ln w="6350" algn="ctr">
                  <a:solidFill>
                    <a:schemeClr val="tx1"/>
                  </a:solidFill>
                  <a:round/>
                  <a:headEnd/>
                  <a:tailEnd/>
                </a:ln>
              </p:spPr>
            </p:cxnSp>
            <p:cxnSp>
              <p:nvCxnSpPr>
                <p:cNvPr id="21605" name="Straight Connector 452"/>
                <p:cNvCxnSpPr>
                  <a:cxnSpLocks noChangeShapeType="1"/>
                </p:cNvCxnSpPr>
                <p:nvPr/>
              </p:nvCxnSpPr>
              <p:spPr bwMode="auto">
                <a:xfrm flipV="1">
                  <a:off x="4686301" y="2597830"/>
                  <a:ext cx="0" cy="106681"/>
                </a:xfrm>
                <a:prstGeom prst="line">
                  <a:avLst/>
                </a:prstGeom>
                <a:noFill/>
                <a:ln w="6350" algn="ctr">
                  <a:solidFill>
                    <a:schemeClr val="tx1"/>
                  </a:solidFill>
                  <a:round/>
                  <a:headEnd/>
                  <a:tailEnd/>
                </a:ln>
              </p:spPr>
            </p:cxnSp>
            <p:cxnSp>
              <p:nvCxnSpPr>
                <p:cNvPr id="21606" name="Straight Connector 453"/>
                <p:cNvCxnSpPr>
                  <a:cxnSpLocks noChangeShapeType="1"/>
                </p:cNvCxnSpPr>
                <p:nvPr/>
              </p:nvCxnSpPr>
              <p:spPr bwMode="auto">
                <a:xfrm>
                  <a:off x="4591050" y="2626408"/>
                  <a:ext cx="61913" cy="0"/>
                </a:xfrm>
                <a:prstGeom prst="line">
                  <a:avLst/>
                </a:prstGeom>
                <a:noFill/>
                <a:ln w="6350" algn="ctr">
                  <a:solidFill>
                    <a:schemeClr val="tx1"/>
                  </a:solidFill>
                  <a:round/>
                  <a:headEnd/>
                  <a:tailEnd/>
                </a:ln>
              </p:spPr>
            </p:cxnSp>
            <p:cxnSp>
              <p:nvCxnSpPr>
                <p:cNvPr id="21607" name="Straight Connector 454"/>
                <p:cNvCxnSpPr>
                  <a:cxnSpLocks noChangeShapeType="1"/>
                </p:cNvCxnSpPr>
                <p:nvPr/>
              </p:nvCxnSpPr>
              <p:spPr bwMode="auto">
                <a:xfrm>
                  <a:off x="4591034" y="2678785"/>
                  <a:ext cx="61913" cy="0"/>
                </a:xfrm>
                <a:prstGeom prst="line">
                  <a:avLst/>
                </a:prstGeom>
                <a:noFill/>
                <a:ln w="6350" algn="ctr">
                  <a:solidFill>
                    <a:schemeClr val="tx1"/>
                  </a:solidFill>
                  <a:round/>
                  <a:headEnd/>
                  <a:tailEnd/>
                </a:ln>
              </p:spPr>
            </p:cxnSp>
            <p:cxnSp>
              <p:nvCxnSpPr>
                <p:cNvPr id="21608" name="Straight Connector 455"/>
                <p:cNvCxnSpPr>
                  <a:cxnSpLocks noChangeShapeType="1"/>
                </p:cNvCxnSpPr>
                <p:nvPr/>
              </p:nvCxnSpPr>
              <p:spPr bwMode="auto">
                <a:xfrm flipV="1">
                  <a:off x="4595797" y="2515566"/>
                  <a:ext cx="0" cy="106681"/>
                </a:xfrm>
                <a:prstGeom prst="line">
                  <a:avLst/>
                </a:prstGeom>
                <a:noFill/>
                <a:ln w="6350" algn="ctr">
                  <a:solidFill>
                    <a:schemeClr val="tx1"/>
                  </a:solidFill>
                  <a:round/>
                  <a:headEnd/>
                  <a:tailEnd/>
                </a:ln>
              </p:spPr>
            </p:cxnSp>
            <p:cxnSp>
              <p:nvCxnSpPr>
                <p:cNvPr id="21609" name="Straight Connector 456"/>
                <p:cNvCxnSpPr>
                  <a:cxnSpLocks noChangeShapeType="1"/>
                </p:cNvCxnSpPr>
                <p:nvPr/>
              </p:nvCxnSpPr>
              <p:spPr bwMode="auto">
                <a:xfrm flipV="1">
                  <a:off x="4595191" y="2674153"/>
                  <a:ext cx="0" cy="106681"/>
                </a:xfrm>
                <a:prstGeom prst="line">
                  <a:avLst/>
                </a:prstGeom>
                <a:noFill/>
                <a:ln w="6350" algn="ctr">
                  <a:solidFill>
                    <a:schemeClr val="tx1"/>
                  </a:solidFill>
                  <a:round/>
                  <a:headEnd/>
                  <a:tailEnd/>
                </a:ln>
              </p:spPr>
            </p:cxnSp>
          </p:grpSp>
          <p:cxnSp>
            <p:nvCxnSpPr>
              <p:cNvPr id="21603" name="Straight Connector 450"/>
              <p:cNvCxnSpPr>
                <a:cxnSpLocks noChangeShapeType="1"/>
              </p:cNvCxnSpPr>
              <p:nvPr/>
            </p:nvCxnSpPr>
            <p:spPr bwMode="auto">
              <a:xfrm>
                <a:off x="3306521" y="3028715"/>
                <a:ext cx="91440" cy="0"/>
              </a:xfrm>
              <a:prstGeom prst="line">
                <a:avLst/>
              </a:prstGeom>
              <a:noFill/>
              <a:ln w="6350" algn="ctr">
                <a:solidFill>
                  <a:schemeClr val="tx1"/>
                </a:solidFill>
                <a:round/>
                <a:headEnd/>
                <a:tailEnd/>
              </a:ln>
            </p:spPr>
          </p:cxnSp>
        </p:grpSp>
        <p:cxnSp>
          <p:nvCxnSpPr>
            <p:cNvPr id="21541" name="Straight Connector 388"/>
            <p:cNvCxnSpPr>
              <a:cxnSpLocks noChangeShapeType="1"/>
            </p:cNvCxnSpPr>
            <p:nvPr/>
          </p:nvCxnSpPr>
          <p:spPr bwMode="auto">
            <a:xfrm>
              <a:off x="3065967" y="2386720"/>
              <a:ext cx="0" cy="805054"/>
            </a:xfrm>
            <a:prstGeom prst="line">
              <a:avLst/>
            </a:prstGeom>
            <a:noFill/>
            <a:ln w="6350" algn="ctr">
              <a:solidFill>
                <a:schemeClr val="tx1"/>
              </a:solidFill>
              <a:round/>
              <a:headEnd/>
              <a:tailEnd/>
            </a:ln>
          </p:spPr>
        </p:cxnSp>
        <p:cxnSp>
          <p:nvCxnSpPr>
            <p:cNvPr id="21542" name="Straight Connector 389"/>
            <p:cNvCxnSpPr>
              <a:cxnSpLocks noChangeShapeType="1"/>
            </p:cNvCxnSpPr>
            <p:nvPr/>
          </p:nvCxnSpPr>
          <p:spPr bwMode="auto">
            <a:xfrm>
              <a:off x="3322400" y="2396643"/>
              <a:ext cx="0" cy="795131"/>
            </a:xfrm>
            <a:prstGeom prst="line">
              <a:avLst/>
            </a:prstGeom>
            <a:noFill/>
            <a:ln w="6350" algn="ctr">
              <a:solidFill>
                <a:schemeClr val="tx1"/>
              </a:solidFill>
              <a:round/>
              <a:headEnd/>
              <a:tailEnd/>
            </a:ln>
          </p:spPr>
        </p:cxnSp>
        <p:sp>
          <p:nvSpPr>
            <p:cNvPr id="391" name="Oval 390"/>
            <p:cNvSpPr>
              <a:spLocks noChangeAspect="1"/>
            </p:cNvSpPr>
            <p:nvPr/>
          </p:nvSpPr>
          <p:spPr>
            <a:xfrm>
              <a:off x="3297437" y="2594649"/>
              <a:ext cx="49218" cy="66677"/>
            </a:xfrm>
            <a:prstGeom prst="ellips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2" name="Oval 391"/>
            <p:cNvSpPr>
              <a:spLocks noChangeAspect="1"/>
            </p:cNvSpPr>
            <p:nvPr/>
          </p:nvSpPr>
          <p:spPr>
            <a:xfrm>
              <a:off x="3043407" y="2847070"/>
              <a:ext cx="50806" cy="68264"/>
            </a:xfrm>
            <a:prstGeom prst="ellips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21545" name="Group 692"/>
            <p:cNvGrpSpPr>
              <a:grpSpLocks/>
            </p:cNvGrpSpPr>
            <p:nvPr/>
          </p:nvGrpSpPr>
          <p:grpSpPr bwMode="auto">
            <a:xfrm flipH="1">
              <a:off x="4251316" y="2053296"/>
              <a:ext cx="425896" cy="834826"/>
              <a:chOff x="3790015" y="2932405"/>
              <a:chExt cx="235996" cy="341400"/>
            </a:xfrm>
          </p:grpSpPr>
          <p:grpSp>
            <p:nvGrpSpPr>
              <p:cNvPr id="21593" name="Group 852"/>
              <p:cNvGrpSpPr>
                <a:grpSpLocks/>
              </p:cNvGrpSpPr>
              <p:nvPr/>
            </p:nvGrpSpPr>
            <p:grpSpPr bwMode="auto">
              <a:xfrm flipH="1">
                <a:off x="3930744" y="2932405"/>
                <a:ext cx="95267" cy="341400"/>
                <a:chOff x="4591034" y="2515566"/>
                <a:chExt cx="95267" cy="341400"/>
              </a:xfrm>
            </p:grpSpPr>
            <p:cxnSp>
              <p:nvCxnSpPr>
                <p:cNvPr id="21596" name="Straight Connector 443"/>
                <p:cNvCxnSpPr>
                  <a:cxnSpLocks noChangeShapeType="1"/>
                </p:cNvCxnSpPr>
                <p:nvPr/>
              </p:nvCxnSpPr>
              <p:spPr bwMode="auto">
                <a:xfrm>
                  <a:off x="4652963" y="2579612"/>
                  <a:ext cx="0" cy="143119"/>
                </a:xfrm>
                <a:prstGeom prst="line">
                  <a:avLst/>
                </a:prstGeom>
                <a:noFill/>
                <a:ln w="6350" algn="ctr">
                  <a:solidFill>
                    <a:schemeClr val="tx1"/>
                  </a:solidFill>
                  <a:round/>
                  <a:headEnd/>
                  <a:tailEnd/>
                </a:ln>
              </p:spPr>
            </p:cxnSp>
            <p:cxnSp>
              <p:nvCxnSpPr>
                <p:cNvPr id="21597" name="Straight Connector 444"/>
                <p:cNvCxnSpPr>
                  <a:cxnSpLocks noChangeShapeType="1"/>
                </p:cNvCxnSpPr>
                <p:nvPr/>
              </p:nvCxnSpPr>
              <p:spPr bwMode="auto">
                <a:xfrm flipV="1">
                  <a:off x="4686301" y="2597830"/>
                  <a:ext cx="0" cy="106681"/>
                </a:xfrm>
                <a:prstGeom prst="line">
                  <a:avLst/>
                </a:prstGeom>
                <a:noFill/>
                <a:ln w="6350" algn="ctr">
                  <a:solidFill>
                    <a:schemeClr val="tx1"/>
                  </a:solidFill>
                  <a:round/>
                  <a:headEnd/>
                  <a:tailEnd/>
                </a:ln>
              </p:spPr>
            </p:cxnSp>
            <p:cxnSp>
              <p:nvCxnSpPr>
                <p:cNvPr id="21598" name="Straight Connector 445"/>
                <p:cNvCxnSpPr>
                  <a:cxnSpLocks noChangeShapeType="1"/>
                </p:cNvCxnSpPr>
                <p:nvPr/>
              </p:nvCxnSpPr>
              <p:spPr bwMode="auto">
                <a:xfrm>
                  <a:off x="4591050" y="2626408"/>
                  <a:ext cx="61913" cy="0"/>
                </a:xfrm>
                <a:prstGeom prst="line">
                  <a:avLst/>
                </a:prstGeom>
                <a:noFill/>
                <a:ln w="6350" algn="ctr">
                  <a:solidFill>
                    <a:schemeClr val="tx1"/>
                  </a:solidFill>
                  <a:round/>
                  <a:headEnd/>
                  <a:tailEnd/>
                </a:ln>
              </p:spPr>
            </p:cxnSp>
            <p:cxnSp>
              <p:nvCxnSpPr>
                <p:cNvPr id="21599" name="Straight Connector 446"/>
                <p:cNvCxnSpPr>
                  <a:cxnSpLocks noChangeShapeType="1"/>
                </p:cNvCxnSpPr>
                <p:nvPr/>
              </p:nvCxnSpPr>
              <p:spPr bwMode="auto">
                <a:xfrm>
                  <a:off x="4591034" y="2678785"/>
                  <a:ext cx="61913" cy="0"/>
                </a:xfrm>
                <a:prstGeom prst="line">
                  <a:avLst/>
                </a:prstGeom>
                <a:noFill/>
                <a:ln w="6350" algn="ctr">
                  <a:solidFill>
                    <a:schemeClr val="tx1"/>
                  </a:solidFill>
                  <a:round/>
                  <a:headEnd/>
                  <a:tailEnd/>
                </a:ln>
              </p:spPr>
            </p:cxnSp>
            <p:cxnSp>
              <p:nvCxnSpPr>
                <p:cNvPr id="21600" name="Straight Connector 447"/>
                <p:cNvCxnSpPr>
                  <a:cxnSpLocks noChangeShapeType="1"/>
                </p:cNvCxnSpPr>
                <p:nvPr/>
              </p:nvCxnSpPr>
              <p:spPr bwMode="auto">
                <a:xfrm flipV="1">
                  <a:off x="4595797" y="2515566"/>
                  <a:ext cx="0" cy="106681"/>
                </a:xfrm>
                <a:prstGeom prst="line">
                  <a:avLst/>
                </a:prstGeom>
                <a:noFill/>
                <a:ln w="6350" algn="ctr">
                  <a:solidFill>
                    <a:schemeClr val="tx1"/>
                  </a:solidFill>
                  <a:round/>
                  <a:headEnd/>
                  <a:tailEnd/>
                </a:ln>
              </p:spPr>
            </p:cxnSp>
            <p:cxnSp>
              <p:nvCxnSpPr>
                <p:cNvPr id="21601" name="Straight Connector 448"/>
                <p:cNvCxnSpPr>
                  <a:cxnSpLocks noChangeShapeType="1"/>
                </p:cNvCxnSpPr>
                <p:nvPr/>
              </p:nvCxnSpPr>
              <p:spPr bwMode="auto">
                <a:xfrm flipV="1">
                  <a:off x="4595191" y="2674154"/>
                  <a:ext cx="0" cy="182812"/>
                </a:xfrm>
                <a:prstGeom prst="line">
                  <a:avLst/>
                </a:prstGeom>
                <a:noFill/>
                <a:ln w="6350" algn="ctr">
                  <a:solidFill>
                    <a:schemeClr val="tx1"/>
                  </a:solidFill>
                  <a:round/>
                  <a:headEnd/>
                  <a:tailEnd/>
                </a:ln>
              </p:spPr>
            </p:cxnSp>
          </p:grpSp>
          <p:sp>
            <p:nvSpPr>
              <p:cNvPr id="21594" name="Oval 441"/>
              <p:cNvSpPr>
                <a:spLocks noChangeArrowheads="1"/>
              </p:cNvSpPr>
              <p:nvPr/>
            </p:nvSpPr>
            <p:spPr bwMode="auto">
              <a:xfrm>
                <a:off x="3881455" y="3045987"/>
                <a:ext cx="48822" cy="48822"/>
              </a:xfrm>
              <a:prstGeom prst="ellipse">
                <a:avLst/>
              </a:prstGeom>
              <a:noFill/>
              <a:ln w="6350" algn="ctr">
                <a:solidFill>
                  <a:schemeClr val="tx1"/>
                </a:solidFill>
                <a:round/>
                <a:headEnd/>
                <a:tailEnd/>
              </a:ln>
            </p:spPr>
            <p:txBody>
              <a:bodyPr/>
              <a:lstStyle/>
              <a:p>
                <a:endParaRPr lang="en-US"/>
              </a:p>
            </p:txBody>
          </p:sp>
          <p:cxnSp>
            <p:nvCxnSpPr>
              <p:cNvPr id="21595" name="Straight Connector 442"/>
              <p:cNvCxnSpPr>
                <a:cxnSpLocks noChangeShapeType="1"/>
              </p:cNvCxnSpPr>
              <p:nvPr/>
            </p:nvCxnSpPr>
            <p:spPr bwMode="auto">
              <a:xfrm>
                <a:off x="3790015" y="3072565"/>
                <a:ext cx="91440" cy="0"/>
              </a:xfrm>
              <a:prstGeom prst="line">
                <a:avLst/>
              </a:prstGeom>
              <a:noFill/>
              <a:ln w="6350" algn="ctr">
                <a:solidFill>
                  <a:schemeClr val="tx1"/>
                </a:solidFill>
                <a:round/>
                <a:headEnd/>
                <a:tailEnd/>
              </a:ln>
            </p:spPr>
          </p:cxnSp>
        </p:grpSp>
        <p:grpSp>
          <p:nvGrpSpPr>
            <p:cNvPr id="21546" name="Group 693"/>
            <p:cNvGrpSpPr>
              <a:grpSpLocks/>
            </p:cNvGrpSpPr>
            <p:nvPr/>
          </p:nvGrpSpPr>
          <p:grpSpPr bwMode="auto">
            <a:xfrm>
              <a:off x="1695561" y="2053296"/>
              <a:ext cx="425896" cy="834826"/>
              <a:chOff x="3790015" y="2932405"/>
              <a:chExt cx="235996" cy="341400"/>
            </a:xfrm>
          </p:grpSpPr>
          <p:grpSp>
            <p:nvGrpSpPr>
              <p:cNvPr id="21584" name="Group 843"/>
              <p:cNvGrpSpPr>
                <a:grpSpLocks/>
              </p:cNvGrpSpPr>
              <p:nvPr/>
            </p:nvGrpSpPr>
            <p:grpSpPr bwMode="auto">
              <a:xfrm flipH="1">
                <a:off x="3930744" y="2932405"/>
                <a:ext cx="95267" cy="341400"/>
                <a:chOff x="4591034" y="2515566"/>
                <a:chExt cx="95267" cy="341400"/>
              </a:xfrm>
            </p:grpSpPr>
            <p:cxnSp>
              <p:nvCxnSpPr>
                <p:cNvPr id="21587" name="Straight Connector 434"/>
                <p:cNvCxnSpPr>
                  <a:cxnSpLocks noChangeShapeType="1"/>
                </p:cNvCxnSpPr>
                <p:nvPr/>
              </p:nvCxnSpPr>
              <p:spPr bwMode="auto">
                <a:xfrm>
                  <a:off x="4652963" y="2579612"/>
                  <a:ext cx="0" cy="143119"/>
                </a:xfrm>
                <a:prstGeom prst="line">
                  <a:avLst/>
                </a:prstGeom>
                <a:noFill/>
                <a:ln w="6350" algn="ctr">
                  <a:solidFill>
                    <a:schemeClr val="tx1"/>
                  </a:solidFill>
                  <a:round/>
                  <a:headEnd/>
                  <a:tailEnd/>
                </a:ln>
              </p:spPr>
            </p:cxnSp>
            <p:cxnSp>
              <p:nvCxnSpPr>
                <p:cNvPr id="21588" name="Straight Connector 435"/>
                <p:cNvCxnSpPr>
                  <a:cxnSpLocks noChangeShapeType="1"/>
                </p:cNvCxnSpPr>
                <p:nvPr/>
              </p:nvCxnSpPr>
              <p:spPr bwMode="auto">
                <a:xfrm flipV="1">
                  <a:off x="4686301" y="2597830"/>
                  <a:ext cx="0" cy="106681"/>
                </a:xfrm>
                <a:prstGeom prst="line">
                  <a:avLst/>
                </a:prstGeom>
                <a:noFill/>
                <a:ln w="6350" algn="ctr">
                  <a:solidFill>
                    <a:schemeClr val="tx1"/>
                  </a:solidFill>
                  <a:round/>
                  <a:headEnd/>
                  <a:tailEnd/>
                </a:ln>
              </p:spPr>
            </p:cxnSp>
            <p:cxnSp>
              <p:nvCxnSpPr>
                <p:cNvPr id="21589" name="Straight Connector 436"/>
                <p:cNvCxnSpPr>
                  <a:cxnSpLocks noChangeShapeType="1"/>
                </p:cNvCxnSpPr>
                <p:nvPr/>
              </p:nvCxnSpPr>
              <p:spPr bwMode="auto">
                <a:xfrm>
                  <a:off x="4591050" y="2626408"/>
                  <a:ext cx="61913" cy="0"/>
                </a:xfrm>
                <a:prstGeom prst="line">
                  <a:avLst/>
                </a:prstGeom>
                <a:noFill/>
                <a:ln w="6350" algn="ctr">
                  <a:solidFill>
                    <a:schemeClr val="tx1"/>
                  </a:solidFill>
                  <a:round/>
                  <a:headEnd/>
                  <a:tailEnd/>
                </a:ln>
              </p:spPr>
            </p:cxnSp>
            <p:cxnSp>
              <p:nvCxnSpPr>
                <p:cNvPr id="21590" name="Straight Connector 437"/>
                <p:cNvCxnSpPr>
                  <a:cxnSpLocks noChangeShapeType="1"/>
                </p:cNvCxnSpPr>
                <p:nvPr/>
              </p:nvCxnSpPr>
              <p:spPr bwMode="auto">
                <a:xfrm>
                  <a:off x="4591034" y="2678785"/>
                  <a:ext cx="61913" cy="0"/>
                </a:xfrm>
                <a:prstGeom prst="line">
                  <a:avLst/>
                </a:prstGeom>
                <a:noFill/>
                <a:ln w="6350" algn="ctr">
                  <a:solidFill>
                    <a:schemeClr val="tx1"/>
                  </a:solidFill>
                  <a:round/>
                  <a:headEnd/>
                  <a:tailEnd/>
                </a:ln>
              </p:spPr>
            </p:cxnSp>
            <p:cxnSp>
              <p:nvCxnSpPr>
                <p:cNvPr id="21591" name="Straight Connector 438"/>
                <p:cNvCxnSpPr>
                  <a:cxnSpLocks noChangeShapeType="1"/>
                </p:cNvCxnSpPr>
                <p:nvPr/>
              </p:nvCxnSpPr>
              <p:spPr bwMode="auto">
                <a:xfrm flipV="1">
                  <a:off x="4595797" y="2515566"/>
                  <a:ext cx="0" cy="106681"/>
                </a:xfrm>
                <a:prstGeom prst="line">
                  <a:avLst/>
                </a:prstGeom>
                <a:noFill/>
                <a:ln w="6350" algn="ctr">
                  <a:solidFill>
                    <a:schemeClr val="tx1"/>
                  </a:solidFill>
                  <a:round/>
                  <a:headEnd/>
                  <a:tailEnd/>
                </a:ln>
              </p:spPr>
            </p:cxnSp>
            <p:cxnSp>
              <p:nvCxnSpPr>
                <p:cNvPr id="21592" name="Straight Connector 439"/>
                <p:cNvCxnSpPr>
                  <a:cxnSpLocks noChangeShapeType="1"/>
                </p:cNvCxnSpPr>
                <p:nvPr/>
              </p:nvCxnSpPr>
              <p:spPr bwMode="auto">
                <a:xfrm flipH="1" flipV="1">
                  <a:off x="4595191" y="2674155"/>
                  <a:ext cx="0" cy="182811"/>
                </a:xfrm>
                <a:prstGeom prst="line">
                  <a:avLst/>
                </a:prstGeom>
                <a:noFill/>
                <a:ln w="6350" algn="ctr">
                  <a:solidFill>
                    <a:schemeClr val="tx1"/>
                  </a:solidFill>
                  <a:round/>
                  <a:headEnd/>
                  <a:tailEnd/>
                </a:ln>
              </p:spPr>
            </p:cxnSp>
          </p:grpSp>
          <p:sp>
            <p:nvSpPr>
              <p:cNvPr id="21585" name="Oval 432"/>
              <p:cNvSpPr>
                <a:spLocks noChangeArrowheads="1"/>
              </p:cNvSpPr>
              <p:nvPr/>
            </p:nvSpPr>
            <p:spPr bwMode="auto">
              <a:xfrm>
                <a:off x="3881455" y="3045987"/>
                <a:ext cx="48822" cy="48822"/>
              </a:xfrm>
              <a:prstGeom prst="ellipse">
                <a:avLst/>
              </a:prstGeom>
              <a:noFill/>
              <a:ln w="6350" algn="ctr">
                <a:solidFill>
                  <a:schemeClr val="tx1"/>
                </a:solidFill>
                <a:round/>
                <a:headEnd/>
                <a:tailEnd/>
              </a:ln>
            </p:spPr>
            <p:txBody>
              <a:bodyPr/>
              <a:lstStyle/>
              <a:p>
                <a:endParaRPr lang="en-US"/>
              </a:p>
            </p:txBody>
          </p:sp>
          <p:cxnSp>
            <p:nvCxnSpPr>
              <p:cNvPr id="21586" name="Straight Connector 433"/>
              <p:cNvCxnSpPr>
                <a:cxnSpLocks noChangeShapeType="1"/>
              </p:cNvCxnSpPr>
              <p:nvPr/>
            </p:nvCxnSpPr>
            <p:spPr bwMode="auto">
              <a:xfrm>
                <a:off x="3790015" y="3072565"/>
                <a:ext cx="91440" cy="0"/>
              </a:xfrm>
              <a:prstGeom prst="line">
                <a:avLst/>
              </a:prstGeom>
              <a:noFill/>
              <a:ln w="6350" algn="ctr">
                <a:solidFill>
                  <a:schemeClr val="tx1"/>
                </a:solidFill>
                <a:round/>
                <a:headEnd/>
                <a:tailEnd/>
              </a:ln>
            </p:spPr>
          </p:cxnSp>
        </p:grpSp>
        <p:grpSp>
          <p:nvGrpSpPr>
            <p:cNvPr id="21547" name="Group 694"/>
            <p:cNvGrpSpPr>
              <a:grpSpLocks/>
            </p:cNvGrpSpPr>
            <p:nvPr/>
          </p:nvGrpSpPr>
          <p:grpSpPr bwMode="auto">
            <a:xfrm>
              <a:off x="1695561" y="3037128"/>
              <a:ext cx="425896" cy="648660"/>
              <a:chOff x="3790015" y="2932405"/>
              <a:chExt cx="235996" cy="265268"/>
            </a:xfrm>
          </p:grpSpPr>
          <p:grpSp>
            <p:nvGrpSpPr>
              <p:cNvPr id="21575" name="Group 834"/>
              <p:cNvGrpSpPr>
                <a:grpSpLocks/>
              </p:cNvGrpSpPr>
              <p:nvPr/>
            </p:nvGrpSpPr>
            <p:grpSpPr bwMode="auto">
              <a:xfrm flipH="1">
                <a:off x="3930744" y="2932405"/>
                <a:ext cx="95267" cy="265268"/>
                <a:chOff x="4591034" y="2515566"/>
                <a:chExt cx="95267" cy="265268"/>
              </a:xfrm>
            </p:grpSpPr>
            <p:cxnSp>
              <p:nvCxnSpPr>
                <p:cNvPr id="21578" name="Straight Connector 425"/>
                <p:cNvCxnSpPr>
                  <a:cxnSpLocks noChangeShapeType="1"/>
                </p:cNvCxnSpPr>
                <p:nvPr/>
              </p:nvCxnSpPr>
              <p:spPr bwMode="auto">
                <a:xfrm>
                  <a:off x="4652963" y="2579612"/>
                  <a:ext cx="0" cy="143119"/>
                </a:xfrm>
                <a:prstGeom prst="line">
                  <a:avLst/>
                </a:prstGeom>
                <a:noFill/>
                <a:ln w="6350" algn="ctr">
                  <a:solidFill>
                    <a:schemeClr val="tx1"/>
                  </a:solidFill>
                  <a:round/>
                  <a:headEnd/>
                  <a:tailEnd/>
                </a:ln>
              </p:spPr>
            </p:cxnSp>
            <p:cxnSp>
              <p:nvCxnSpPr>
                <p:cNvPr id="21579" name="Straight Connector 426"/>
                <p:cNvCxnSpPr>
                  <a:cxnSpLocks noChangeShapeType="1"/>
                </p:cNvCxnSpPr>
                <p:nvPr/>
              </p:nvCxnSpPr>
              <p:spPr bwMode="auto">
                <a:xfrm flipV="1">
                  <a:off x="4686301" y="2597830"/>
                  <a:ext cx="0" cy="106681"/>
                </a:xfrm>
                <a:prstGeom prst="line">
                  <a:avLst/>
                </a:prstGeom>
                <a:noFill/>
                <a:ln w="6350" algn="ctr">
                  <a:solidFill>
                    <a:schemeClr val="tx1"/>
                  </a:solidFill>
                  <a:round/>
                  <a:headEnd/>
                  <a:tailEnd/>
                </a:ln>
              </p:spPr>
            </p:cxnSp>
            <p:cxnSp>
              <p:nvCxnSpPr>
                <p:cNvPr id="21580" name="Straight Connector 427"/>
                <p:cNvCxnSpPr>
                  <a:cxnSpLocks noChangeShapeType="1"/>
                </p:cNvCxnSpPr>
                <p:nvPr/>
              </p:nvCxnSpPr>
              <p:spPr bwMode="auto">
                <a:xfrm>
                  <a:off x="4591050" y="2626408"/>
                  <a:ext cx="61913" cy="0"/>
                </a:xfrm>
                <a:prstGeom prst="line">
                  <a:avLst/>
                </a:prstGeom>
                <a:noFill/>
                <a:ln w="6350" algn="ctr">
                  <a:solidFill>
                    <a:schemeClr val="tx1"/>
                  </a:solidFill>
                  <a:round/>
                  <a:headEnd/>
                  <a:tailEnd/>
                </a:ln>
              </p:spPr>
            </p:cxnSp>
            <p:cxnSp>
              <p:nvCxnSpPr>
                <p:cNvPr id="21581" name="Straight Connector 428"/>
                <p:cNvCxnSpPr>
                  <a:cxnSpLocks noChangeShapeType="1"/>
                </p:cNvCxnSpPr>
                <p:nvPr/>
              </p:nvCxnSpPr>
              <p:spPr bwMode="auto">
                <a:xfrm>
                  <a:off x="4591034" y="2678785"/>
                  <a:ext cx="61913" cy="0"/>
                </a:xfrm>
                <a:prstGeom prst="line">
                  <a:avLst/>
                </a:prstGeom>
                <a:noFill/>
                <a:ln w="6350" algn="ctr">
                  <a:solidFill>
                    <a:schemeClr val="tx1"/>
                  </a:solidFill>
                  <a:round/>
                  <a:headEnd/>
                  <a:tailEnd/>
                </a:ln>
              </p:spPr>
            </p:cxnSp>
            <p:cxnSp>
              <p:nvCxnSpPr>
                <p:cNvPr id="21582" name="Straight Connector 429"/>
                <p:cNvCxnSpPr>
                  <a:cxnSpLocks noChangeShapeType="1"/>
                </p:cNvCxnSpPr>
                <p:nvPr/>
              </p:nvCxnSpPr>
              <p:spPr bwMode="auto">
                <a:xfrm flipV="1">
                  <a:off x="4595797" y="2515566"/>
                  <a:ext cx="0" cy="106681"/>
                </a:xfrm>
                <a:prstGeom prst="line">
                  <a:avLst/>
                </a:prstGeom>
                <a:noFill/>
                <a:ln w="6350" algn="ctr">
                  <a:solidFill>
                    <a:schemeClr val="tx1"/>
                  </a:solidFill>
                  <a:round/>
                  <a:headEnd/>
                  <a:tailEnd/>
                </a:ln>
              </p:spPr>
            </p:cxnSp>
            <p:cxnSp>
              <p:nvCxnSpPr>
                <p:cNvPr id="21583" name="Straight Connector 430"/>
                <p:cNvCxnSpPr>
                  <a:cxnSpLocks noChangeShapeType="1"/>
                </p:cNvCxnSpPr>
                <p:nvPr/>
              </p:nvCxnSpPr>
              <p:spPr bwMode="auto">
                <a:xfrm flipV="1">
                  <a:off x="4595191" y="2674153"/>
                  <a:ext cx="0" cy="106681"/>
                </a:xfrm>
                <a:prstGeom prst="line">
                  <a:avLst/>
                </a:prstGeom>
                <a:noFill/>
                <a:ln w="6350" algn="ctr">
                  <a:solidFill>
                    <a:schemeClr val="tx1"/>
                  </a:solidFill>
                  <a:round/>
                  <a:headEnd/>
                  <a:tailEnd/>
                </a:ln>
              </p:spPr>
            </p:cxnSp>
          </p:grpSp>
          <p:sp>
            <p:nvSpPr>
              <p:cNvPr id="21576" name="Oval 423"/>
              <p:cNvSpPr>
                <a:spLocks noChangeArrowheads="1"/>
              </p:cNvSpPr>
              <p:nvPr/>
            </p:nvSpPr>
            <p:spPr bwMode="auto">
              <a:xfrm>
                <a:off x="3881455" y="3045987"/>
                <a:ext cx="48822" cy="48822"/>
              </a:xfrm>
              <a:prstGeom prst="ellipse">
                <a:avLst/>
              </a:prstGeom>
              <a:noFill/>
              <a:ln w="6350" algn="ctr">
                <a:solidFill>
                  <a:schemeClr val="tx1"/>
                </a:solidFill>
                <a:round/>
                <a:headEnd/>
                <a:tailEnd/>
              </a:ln>
            </p:spPr>
            <p:txBody>
              <a:bodyPr/>
              <a:lstStyle/>
              <a:p>
                <a:endParaRPr lang="en-US"/>
              </a:p>
            </p:txBody>
          </p:sp>
          <p:cxnSp>
            <p:nvCxnSpPr>
              <p:cNvPr id="21577" name="Straight Connector 424"/>
              <p:cNvCxnSpPr>
                <a:cxnSpLocks noChangeShapeType="1"/>
              </p:cNvCxnSpPr>
              <p:nvPr/>
            </p:nvCxnSpPr>
            <p:spPr bwMode="auto">
              <a:xfrm>
                <a:off x="3790015" y="3072565"/>
                <a:ext cx="91440" cy="0"/>
              </a:xfrm>
              <a:prstGeom prst="line">
                <a:avLst/>
              </a:prstGeom>
              <a:noFill/>
              <a:ln w="6350" algn="ctr">
                <a:solidFill>
                  <a:schemeClr val="tx1"/>
                </a:solidFill>
                <a:round/>
                <a:headEnd/>
                <a:tailEnd/>
              </a:ln>
            </p:spPr>
          </p:cxnSp>
        </p:grpSp>
        <p:cxnSp>
          <p:nvCxnSpPr>
            <p:cNvPr id="396" name="Straight Connector 395"/>
            <p:cNvCxnSpPr/>
            <p:nvPr/>
          </p:nvCxnSpPr>
          <p:spPr>
            <a:xfrm>
              <a:off x="1943139" y="2053296"/>
              <a:ext cx="330239"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7" name="Straight Connector 396"/>
            <p:cNvCxnSpPr/>
            <p:nvPr/>
          </p:nvCxnSpPr>
          <p:spPr>
            <a:xfrm>
              <a:off x="4105569" y="2053296"/>
              <a:ext cx="328652"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550" name="Group 697"/>
            <p:cNvGrpSpPr>
              <a:grpSpLocks/>
            </p:cNvGrpSpPr>
            <p:nvPr/>
          </p:nvGrpSpPr>
          <p:grpSpPr bwMode="auto">
            <a:xfrm flipH="1">
              <a:off x="4252857" y="3038652"/>
              <a:ext cx="425896" cy="611311"/>
              <a:chOff x="3790015" y="2932405"/>
              <a:chExt cx="235996" cy="249994"/>
            </a:xfrm>
          </p:grpSpPr>
          <p:grpSp>
            <p:nvGrpSpPr>
              <p:cNvPr id="21566" name="Group 825"/>
              <p:cNvGrpSpPr>
                <a:grpSpLocks/>
              </p:cNvGrpSpPr>
              <p:nvPr/>
            </p:nvGrpSpPr>
            <p:grpSpPr bwMode="auto">
              <a:xfrm flipH="1">
                <a:off x="3930744" y="2932405"/>
                <a:ext cx="95267" cy="249994"/>
                <a:chOff x="4591034" y="2515566"/>
                <a:chExt cx="95267" cy="249994"/>
              </a:xfrm>
            </p:grpSpPr>
            <p:cxnSp>
              <p:nvCxnSpPr>
                <p:cNvPr id="21569" name="Straight Connector 416"/>
                <p:cNvCxnSpPr>
                  <a:cxnSpLocks noChangeShapeType="1"/>
                </p:cNvCxnSpPr>
                <p:nvPr/>
              </p:nvCxnSpPr>
              <p:spPr bwMode="auto">
                <a:xfrm>
                  <a:off x="4652963" y="2579612"/>
                  <a:ext cx="0" cy="143119"/>
                </a:xfrm>
                <a:prstGeom prst="line">
                  <a:avLst/>
                </a:prstGeom>
                <a:noFill/>
                <a:ln w="6350" algn="ctr">
                  <a:solidFill>
                    <a:schemeClr val="tx1"/>
                  </a:solidFill>
                  <a:round/>
                  <a:headEnd/>
                  <a:tailEnd/>
                </a:ln>
              </p:spPr>
            </p:cxnSp>
            <p:cxnSp>
              <p:nvCxnSpPr>
                <p:cNvPr id="21570" name="Straight Connector 417"/>
                <p:cNvCxnSpPr>
                  <a:cxnSpLocks noChangeShapeType="1"/>
                </p:cNvCxnSpPr>
                <p:nvPr/>
              </p:nvCxnSpPr>
              <p:spPr bwMode="auto">
                <a:xfrm flipV="1">
                  <a:off x="4686301" y="2597830"/>
                  <a:ext cx="0" cy="106681"/>
                </a:xfrm>
                <a:prstGeom prst="line">
                  <a:avLst/>
                </a:prstGeom>
                <a:noFill/>
                <a:ln w="6350" algn="ctr">
                  <a:solidFill>
                    <a:schemeClr val="tx1"/>
                  </a:solidFill>
                  <a:round/>
                  <a:headEnd/>
                  <a:tailEnd/>
                </a:ln>
              </p:spPr>
            </p:cxnSp>
            <p:cxnSp>
              <p:nvCxnSpPr>
                <p:cNvPr id="21571" name="Straight Connector 418"/>
                <p:cNvCxnSpPr>
                  <a:cxnSpLocks noChangeShapeType="1"/>
                </p:cNvCxnSpPr>
                <p:nvPr/>
              </p:nvCxnSpPr>
              <p:spPr bwMode="auto">
                <a:xfrm>
                  <a:off x="4591050" y="2626408"/>
                  <a:ext cx="61913" cy="0"/>
                </a:xfrm>
                <a:prstGeom prst="line">
                  <a:avLst/>
                </a:prstGeom>
                <a:noFill/>
                <a:ln w="6350" algn="ctr">
                  <a:solidFill>
                    <a:schemeClr val="tx1"/>
                  </a:solidFill>
                  <a:round/>
                  <a:headEnd/>
                  <a:tailEnd/>
                </a:ln>
              </p:spPr>
            </p:cxnSp>
            <p:cxnSp>
              <p:nvCxnSpPr>
                <p:cNvPr id="21572" name="Straight Connector 419"/>
                <p:cNvCxnSpPr>
                  <a:cxnSpLocks noChangeShapeType="1"/>
                </p:cNvCxnSpPr>
                <p:nvPr/>
              </p:nvCxnSpPr>
              <p:spPr bwMode="auto">
                <a:xfrm>
                  <a:off x="4591034" y="2678785"/>
                  <a:ext cx="61913" cy="0"/>
                </a:xfrm>
                <a:prstGeom prst="line">
                  <a:avLst/>
                </a:prstGeom>
                <a:noFill/>
                <a:ln w="6350" algn="ctr">
                  <a:solidFill>
                    <a:schemeClr val="tx1"/>
                  </a:solidFill>
                  <a:round/>
                  <a:headEnd/>
                  <a:tailEnd/>
                </a:ln>
              </p:spPr>
            </p:cxnSp>
            <p:cxnSp>
              <p:nvCxnSpPr>
                <p:cNvPr id="21573" name="Straight Connector 420"/>
                <p:cNvCxnSpPr>
                  <a:cxnSpLocks noChangeShapeType="1"/>
                </p:cNvCxnSpPr>
                <p:nvPr/>
              </p:nvCxnSpPr>
              <p:spPr bwMode="auto">
                <a:xfrm flipV="1">
                  <a:off x="4595797" y="2515566"/>
                  <a:ext cx="0" cy="106681"/>
                </a:xfrm>
                <a:prstGeom prst="line">
                  <a:avLst/>
                </a:prstGeom>
                <a:noFill/>
                <a:ln w="6350" algn="ctr">
                  <a:solidFill>
                    <a:schemeClr val="tx1"/>
                  </a:solidFill>
                  <a:round/>
                  <a:headEnd/>
                  <a:tailEnd/>
                </a:ln>
              </p:spPr>
            </p:cxnSp>
            <p:cxnSp>
              <p:nvCxnSpPr>
                <p:cNvPr id="21574" name="Straight Connector 421"/>
                <p:cNvCxnSpPr>
                  <a:cxnSpLocks noChangeShapeType="1"/>
                </p:cNvCxnSpPr>
                <p:nvPr/>
              </p:nvCxnSpPr>
              <p:spPr bwMode="auto">
                <a:xfrm flipV="1">
                  <a:off x="4595191" y="2674154"/>
                  <a:ext cx="0" cy="91406"/>
                </a:xfrm>
                <a:prstGeom prst="line">
                  <a:avLst/>
                </a:prstGeom>
                <a:noFill/>
                <a:ln w="6350" algn="ctr">
                  <a:solidFill>
                    <a:schemeClr val="tx1"/>
                  </a:solidFill>
                  <a:round/>
                  <a:headEnd/>
                  <a:tailEnd/>
                </a:ln>
              </p:spPr>
            </p:cxnSp>
          </p:grpSp>
          <p:sp>
            <p:nvSpPr>
              <p:cNvPr id="21567" name="Oval 414"/>
              <p:cNvSpPr>
                <a:spLocks noChangeArrowheads="1"/>
              </p:cNvSpPr>
              <p:nvPr/>
            </p:nvSpPr>
            <p:spPr bwMode="auto">
              <a:xfrm>
                <a:off x="3881455" y="3045987"/>
                <a:ext cx="48822" cy="48822"/>
              </a:xfrm>
              <a:prstGeom prst="ellipse">
                <a:avLst/>
              </a:prstGeom>
              <a:noFill/>
              <a:ln w="6350" algn="ctr">
                <a:solidFill>
                  <a:schemeClr val="tx1"/>
                </a:solidFill>
                <a:round/>
                <a:headEnd/>
                <a:tailEnd/>
              </a:ln>
            </p:spPr>
            <p:txBody>
              <a:bodyPr/>
              <a:lstStyle/>
              <a:p>
                <a:endParaRPr lang="en-US"/>
              </a:p>
            </p:txBody>
          </p:sp>
          <p:cxnSp>
            <p:nvCxnSpPr>
              <p:cNvPr id="21568" name="Straight Connector 415"/>
              <p:cNvCxnSpPr>
                <a:cxnSpLocks noChangeShapeType="1"/>
              </p:cNvCxnSpPr>
              <p:nvPr/>
            </p:nvCxnSpPr>
            <p:spPr bwMode="auto">
              <a:xfrm>
                <a:off x="3790015" y="3072565"/>
                <a:ext cx="91440" cy="0"/>
              </a:xfrm>
              <a:prstGeom prst="line">
                <a:avLst/>
              </a:prstGeom>
              <a:noFill/>
              <a:ln w="6350" algn="ctr">
                <a:solidFill>
                  <a:schemeClr val="tx1"/>
                </a:solidFill>
                <a:round/>
                <a:headEnd/>
                <a:tailEnd/>
              </a:ln>
            </p:spPr>
          </p:cxnSp>
        </p:grpSp>
        <p:cxnSp>
          <p:nvCxnSpPr>
            <p:cNvPr id="399" name="Straight Connector 398"/>
            <p:cNvCxnSpPr/>
            <p:nvPr/>
          </p:nvCxnSpPr>
          <p:spPr>
            <a:xfrm>
              <a:off x="4105569" y="3037576"/>
              <a:ext cx="328652"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0" name="Straight Connector 399"/>
            <p:cNvCxnSpPr/>
            <p:nvPr/>
          </p:nvCxnSpPr>
          <p:spPr>
            <a:xfrm>
              <a:off x="1943139" y="3037576"/>
              <a:ext cx="330239"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401" name="Oval 400"/>
            <p:cNvSpPr>
              <a:spLocks noChangeAspect="1"/>
            </p:cNvSpPr>
            <p:nvPr/>
          </p:nvSpPr>
          <p:spPr>
            <a:xfrm>
              <a:off x="3716586" y="3617031"/>
              <a:ext cx="49218" cy="66677"/>
            </a:xfrm>
            <a:prstGeom prst="ellips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2" name="Oval 401"/>
            <p:cNvSpPr>
              <a:spLocks noChangeAspect="1"/>
            </p:cNvSpPr>
            <p:nvPr/>
          </p:nvSpPr>
          <p:spPr>
            <a:xfrm>
              <a:off x="2616319" y="3640844"/>
              <a:ext cx="49219" cy="66677"/>
            </a:xfrm>
            <a:prstGeom prst="ellips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21555" name="Straight Connector 402"/>
            <p:cNvCxnSpPr>
              <a:cxnSpLocks noChangeShapeType="1"/>
            </p:cNvCxnSpPr>
            <p:nvPr/>
          </p:nvCxnSpPr>
          <p:spPr bwMode="auto">
            <a:xfrm>
              <a:off x="3729609" y="3649962"/>
              <a:ext cx="528063" cy="0"/>
            </a:xfrm>
            <a:prstGeom prst="line">
              <a:avLst/>
            </a:prstGeom>
            <a:noFill/>
            <a:ln w="6350" algn="ctr">
              <a:solidFill>
                <a:schemeClr val="tx1"/>
              </a:solidFill>
              <a:round/>
              <a:headEnd/>
              <a:tailEnd/>
            </a:ln>
          </p:spPr>
        </p:cxnSp>
        <p:cxnSp>
          <p:nvCxnSpPr>
            <p:cNvPr id="21556" name="Straight Connector 403"/>
            <p:cNvCxnSpPr>
              <a:cxnSpLocks noChangeShapeType="1"/>
            </p:cNvCxnSpPr>
            <p:nvPr/>
          </p:nvCxnSpPr>
          <p:spPr bwMode="auto">
            <a:xfrm>
              <a:off x="2112861" y="3677154"/>
              <a:ext cx="528063" cy="0"/>
            </a:xfrm>
            <a:prstGeom prst="line">
              <a:avLst/>
            </a:prstGeom>
            <a:noFill/>
            <a:ln w="6350" algn="ctr">
              <a:solidFill>
                <a:schemeClr val="tx1"/>
              </a:solidFill>
              <a:round/>
              <a:headEnd/>
              <a:tailEnd/>
            </a:ln>
          </p:spPr>
        </p:cxnSp>
        <p:cxnSp>
          <p:nvCxnSpPr>
            <p:cNvPr id="21557" name="Straight Connector 404"/>
            <p:cNvCxnSpPr>
              <a:cxnSpLocks noChangeShapeType="1"/>
            </p:cNvCxnSpPr>
            <p:nvPr/>
          </p:nvCxnSpPr>
          <p:spPr bwMode="auto">
            <a:xfrm>
              <a:off x="2640924" y="4292301"/>
              <a:ext cx="1089129" cy="0"/>
            </a:xfrm>
            <a:prstGeom prst="line">
              <a:avLst/>
            </a:prstGeom>
            <a:noFill/>
            <a:ln w="6350" algn="ctr">
              <a:solidFill>
                <a:schemeClr val="tx1"/>
              </a:solidFill>
              <a:round/>
              <a:headEnd/>
              <a:tailEnd/>
            </a:ln>
          </p:spPr>
        </p:cxnSp>
        <p:grpSp>
          <p:nvGrpSpPr>
            <p:cNvPr id="21558" name="Group 705"/>
            <p:cNvGrpSpPr>
              <a:grpSpLocks/>
            </p:cNvGrpSpPr>
            <p:nvPr/>
          </p:nvGrpSpPr>
          <p:grpSpPr bwMode="auto">
            <a:xfrm>
              <a:off x="3133969" y="4941504"/>
              <a:ext cx="165020" cy="101145"/>
              <a:chOff x="4331482" y="3168181"/>
              <a:chExt cx="91440" cy="41363"/>
            </a:xfrm>
          </p:grpSpPr>
          <p:cxnSp>
            <p:nvCxnSpPr>
              <p:cNvPr id="21563" name="Straight Connector 410"/>
              <p:cNvCxnSpPr>
                <a:cxnSpLocks noChangeShapeType="1"/>
              </p:cNvCxnSpPr>
              <p:nvPr/>
            </p:nvCxnSpPr>
            <p:spPr bwMode="auto">
              <a:xfrm>
                <a:off x="4331482" y="3168181"/>
                <a:ext cx="91440" cy="0"/>
              </a:xfrm>
              <a:prstGeom prst="line">
                <a:avLst/>
              </a:prstGeom>
              <a:noFill/>
              <a:ln w="6350" algn="ctr">
                <a:solidFill>
                  <a:schemeClr val="tx1"/>
                </a:solidFill>
                <a:round/>
                <a:headEnd/>
                <a:tailEnd/>
              </a:ln>
            </p:spPr>
          </p:cxnSp>
          <p:cxnSp>
            <p:nvCxnSpPr>
              <p:cNvPr id="21564" name="Straight Connector 411"/>
              <p:cNvCxnSpPr>
                <a:cxnSpLocks noChangeShapeType="1"/>
              </p:cNvCxnSpPr>
              <p:nvPr/>
            </p:nvCxnSpPr>
            <p:spPr bwMode="auto">
              <a:xfrm>
                <a:off x="4350532" y="3187231"/>
                <a:ext cx="54864" cy="0"/>
              </a:xfrm>
              <a:prstGeom prst="line">
                <a:avLst/>
              </a:prstGeom>
              <a:noFill/>
              <a:ln w="6350" algn="ctr">
                <a:solidFill>
                  <a:schemeClr val="tx1"/>
                </a:solidFill>
                <a:round/>
                <a:headEnd/>
                <a:tailEnd/>
              </a:ln>
            </p:spPr>
          </p:cxnSp>
          <p:cxnSp>
            <p:nvCxnSpPr>
              <p:cNvPr id="21565" name="Straight Connector 412"/>
              <p:cNvCxnSpPr>
                <a:cxnSpLocks noChangeShapeType="1"/>
              </p:cNvCxnSpPr>
              <p:nvPr/>
            </p:nvCxnSpPr>
            <p:spPr bwMode="auto">
              <a:xfrm>
                <a:off x="4365974" y="3209544"/>
                <a:ext cx="27432" cy="0"/>
              </a:xfrm>
              <a:prstGeom prst="line">
                <a:avLst/>
              </a:prstGeom>
              <a:noFill/>
              <a:ln w="6350" algn="ctr">
                <a:solidFill>
                  <a:schemeClr val="tx1"/>
                </a:solidFill>
                <a:round/>
                <a:headEnd/>
                <a:tailEnd/>
              </a:ln>
            </p:spPr>
          </p:cxnSp>
        </p:grpSp>
        <p:sp>
          <p:nvSpPr>
            <p:cNvPr id="407" name="Oval 406"/>
            <p:cNvSpPr>
              <a:spLocks noChangeAspect="1"/>
            </p:cNvSpPr>
            <p:nvPr/>
          </p:nvSpPr>
          <p:spPr>
            <a:xfrm>
              <a:off x="4237347" y="2853420"/>
              <a:ext cx="49218" cy="66677"/>
            </a:xfrm>
            <a:prstGeom prst="ellips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21560" name="Straight Connector 407"/>
            <p:cNvCxnSpPr>
              <a:cxnSpLocks noChangeShapeType="1"/>
            </p:cNvCxnSpPr>
            <p:nvPr/>
          </p:nvCxnSpPr>
          <p:spPr bwMode="auto">
            <a:xfrm>
              <a:off x="1626198" y="2880609"/>
              <a:ext cx="1014726" cy="0"/>
            </a:xfrm>
            <a:prstGeom prst="line">
              <a:avLst/>
            </a:prstGeom>
            <a:noFill/>
            <a:ln w="6350" algn="ctr">
              <a:solidFill>
                <a:schemeClr val="tx1"/>
              </a:solidFill>
              <a:round/>
              <a:headEnd/>
              <a:tailEnd/>
            </a:ln>
          </p:spPr>
        </p:cxnSp>
        <p:sp>
          <p:nvSpPr>
            <p:cNvPr id="409" name="Oval 408"/>
            <p:cNvSpPr>
              <a:spLocks noChangeAspect="1"/>
            </p:cNvSpPr>
            <p:nvPr/>
          </p:nvSpPr>
          <p:spPr>
            <a:xfrm>
              <a:off x="2617907" y="2847070"/>
              <a:ext cx="49218" cy="68264"/>
            </a:xfrm>
            <a:prstGeom prst="ellips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0" name="Oval 409"/>
            <p:cNvSpPr>
              <a:spLocks noChangeAspect="1"/>
            </p:cNvSpPr>
            <p:nvPr/>
          </p:nvSpPr>
          <p:spPr>
            <a:xfrm>
              <a:off x="2089207" y="2847070"/>
              <a:ext cx="50806" cy="68264"/>
            </a:xfrm>
            <a:prstGeom prst="ellipse">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21515" name="Group 513"/>
          <p:cNvGrpSpPr>
            <a:grpSpLocks/>
          </p:cNvGrpSpPr>
          <p:nvPr/>
        </p:nvGrpSpPr>
        <p:grpSpPr bwMode="auto">
          <a:xfrm>
            <a:off x="6648450" y="4362450"/>
            <a:ext cx="423863" cy="361950"/>
            <a:chOff x="948149" y="5104242"/>
            <a:chExt cx="765989" cy="662762"/>
          </a:xfrm>
        </p:grpSpPr>
        <p:sp>
          <p:nvSpPr>
            <p:cNvPr id="21518" name="Rectangle 93"/>
            <p:cNvSpPr>
              <a:spLocks noChangeArrowheads="1"/>
            </p:cNvSpPr>
            <p:nvPr/>
          </p:nvSpPr>
          <p:spPr bwMode="auto">
            <a:xfrm>
              <a:off x="948149" y="5104242"/>
              <a:ext cx="765989" cy="662762"/>
            </a:xfrm>
            <a:prstGeom prst="rect">
              <a:avLst/>
            </a:prstGeom>
            <a:solidFill>
              <a:srgbClr val="FF0000">
                <a:alpha val="39999"/>
              </a:srgbClr>
            </a:solidFill>
            <a:ln w="9525" algn="ctr">
              <a:noFill/>
              <a:round/>
              <a:headEnd/>
              <a:tailEnd/>
            </a:ln>
          </p:spPr>
          <p:txBody>
            <a:bodyPr/>
            <a:lstStyle/>
            <a:p>
              <a:endParaRPr lang="en-US"/>
            </a:p>
          </p:txBody>
        </p:sp>
        <p:grpSp>
          <p:nvGrpSpPr>
            <p:cNvPr id="21519" name="Group 140"/>
            <p:cNvGrpSpPr>
              <a:grpSpLocks/>
            </p:cNvGrpSpPr>
            <p:nvPr/>
          </p:nvGrpSpPr>
          <p:grpSpPr bwMode="auto">
            <a:xfrm>
              <a:off x="1052603" y="5128982"/>
              <a:ext cx="547682" cy="165100"/>
              <a:chOff x="3421341" y="2937640"/>
              <a:chExt cx="653795" cy="196940"/>
            </a:xfrm>
          </p:grpSpPr>
          <p:cxnSp>
            <p:nvCxnSpPr>
              <p:cNvPr id="518" name="Straight Connector 517"/>
              <p:cNvCxnSpPr/>
              <p:nvPr/>
            </p:nvCxnSpPr>
            <p:spPr>
              <a:xfrm>
                <a:off x="3693916" y="2939337"/>
                <a:ext cx="3426" cy="19417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19" name="Straight Connector 518"/>
              <p:cNvCxnSpPr/>
              <p:nvPr/>
            </p:nvCxnSpPr>
            <p:spPr>
              <a:xfrm>
                <a:off x="3608299" y="2939337"/>
                <a:ext cx="3424" cy="19417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20" name="Straight Connector 519"/>
              <p:cNvCxnSpPr/>
              <p:nvPr/>
            </p:nvCxnSpPr>
            <p:spPr>
              <a:xfrm>
                <a:off x="3707614" y="3029491"/>
                <a:ext cx="366445" cy="3466"/>
              </a:xfrm>
              <a:prstGeom prst="line">
                <a:avLst/>
              </a:prstGeom>
              <a:ln>
                <a:solidFill>
                  <a:schemeClr val="tx1"/>
                </a:solidFill>
                <a:tailEnd type="none"/>
              </a:ln>
            </p:spPr>
            <p:style>
              <a:lnRef idx="2">
                <a:schemeClr val="accent1"/>
              </a:lnRef>
              <a:fillRef idx="0">
                <a:schemeClr val="accent1"/>
              </a:fillRef>
              <a:effectRef idx="1">
                <a:schemeClr val="accent1"/>
              </a:effectRef>
              <a:fontRef idx="minor">
                <a:schemeClr val="tx1"/>
              </a:fontRef>
            </p:style>
          </p:cxnSp>
          <p:cxnSp>
            <p:nvCxnSpPr>
              <p:cNvPr id="521" name="Straight Connector 520"/>
              <p:cNvCxnSpPr/>
              <p:nvPr/>
            </p:nvCxnSpPr>
            <p:spPr>
              <a:xfrm>
                <a:off x="3419939" y="3029491"/>
                <a:ext cx="202059" cy="3466"/>
              </a:xfrm>
              <a:prstGeom prst="line">
                <a:avLst/>
              </a:prstGeom>
              <a:ln>
                <a:solidFill>
                  <a:schemeClr val="tx1"/>
                </a:solidFill>
                <a:tailEnd type="none"/>
              </a:ln>
            </p:spPr>
            <p:style>
              <a:lnRef idx="2">
                <a:schemeClr val="accent1"/>
              </a:lnRef>
              <a:fillRef idx="0">
                <a:schemeClr val="accent1"/>
              </a:fillRef>
              <a:effectRef idx="1">
                <a:schemeClr val="accent1"/>
              </a:effectRef>
              <a:fontRef idx="minor">
                <a:schemeClr val="tx1"/>
              </a:fontRef>
            </p:style>
          </p:cxnSp>
        </p:grpSp>
        <p:cxnSp>
          <p:nvCxnSpPr>
            <p:cNvPr id="517" name="Straight Connector 516"/>
            <p:cNvCxnSpPr/>
            <p:nvPr/>
          </p:nvCxnSpPr>
          <p:spPr bwMode="auto">
            <a:xfrm>
              <a:off x="1062904" y="5194355"/>
              <a:ext cx="0" cy="37789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cxnSp>
        <p:nvCxnSpPr>
          <p:cNvPr id="21516" name="Straight Connector 521"/>
          <p:cNvCxnSpPr>
            <a:cxnSpLocks noChangeShapeType="1"/>
          </p:cNvCxnSpPr>
          <p:nvPr/>
        </p:nvCxnSpPr>
        <p:spPr bwMode="auto">
          <a:xfrm>
            <a:off x="2767013" y="4621213"/>
            <a:ext cx="165100" cy="0"/>
          </a:xfrm>
          <a:prstGeom prst="line">
            <a:avLst/>
          </a:prstGeom>
          <a:noFill/>
          <a:ln w="6350" algn="ctr">
            <a:solidFill>
              <a:schemeClr val="tx1"/>
            </a:solidFill>
            <a:round/>
            <a:headEnd/>
            <a:tailEnd/>
          </a:ln>
        </p:spPr>
      </p:cxnSp>
      <p:cxnSp>
        <p:nvCxnSpPr>
          <p:cNvPr id="21517" name="Straight Connector 522"/>
          <p:cNvCxnSpPr>
            <a:cxnSpLocks noChangeShapeType="1"/>
          </p:cNvCxnSpPr>
          <p:nvPr/>
        </p:nvCxnSpPr>
        <p:spPr bwMode="auto">
          <a:xfrm>
            <a:off x="6570663" y="4621213"/>
            <a:ext cx="165100" cy="0"/>
          </a:xfrm>
          <a:prstGeom prst="line">
            <a:avLst/>
          </a:prstGeom>
          <a:noFill/>
          <a:ln w="6350" algn="ctr">
            <a:solidFill>
              <a:schemeClr val="tx1"/>
            </a:solidFill>
            <a:round/>
            <a:headEnd/>
            <a:tailEnd/>
          </a:ln>
        </p:spPr>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noGrp="1"/>
          </p:cNvSpPr>
          <p:nvPr>
            <p:ph type="title"/>
          </p:nvPr>
        </p:nvSpPr>
        <p:spPr/>
        <p:txBody>
          <a:bodyPr/>
          <a:lstStyle/>
          <a:p>
            <a:r>
              <a:rPr lang="en-US" smtClean="0"/>
              <a:t>Correlation in Performance Models</a:t>
            </a:r>
          </a:p>
        </p:txBody>
      </p:sp>
      <p:sp>
        <p:nvSpPr>
          <p:cNvPr id="4100" name="Content Placeholder 2"/>
          <p:cNvSpPr>
            <a:spLocks noGrp="1"/>
          </p:cNvSpPr>
          <p:nvPr>
            <p:ph idx="1"/>
          </p:nvPr>
        </p:nvSpPr>
        <p:spPr/>
        <p:txBody>
          <a:bodyPr/>
          <a:lstStyle/>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dirty="0" smtClean="0"/>
          </a:p>
          <a:p>
            <a:r>
              <a:rPr lang="en-US" dirty="0" smtClean="0"/>
              <a:t>Correlation: </a:t>
            </a:r>
            <a:r>
              <a:rPr lang="en-US" dirty="0" err="1" smtClean="0"/>
              <a:t>f</a:t>
            </a:r>
            <a:r>
              <a:rPr lang="en-US" baseline="-25000" dirty="0" err="1" smtClean="0"/>
              <a:t>E</a:t>
            </a:r>
            <a:r>
              <a:rPr lang="en-US" dirty="0" smtClean="0"/>
              <a:t>(</a:t>
            </a:r>
            <a:r>
              <a:rPr lang="en-US" altLang="zh-CN" dirty="0" smtClean="0">
                <a:ea typeface="SimSun" pitchFamily="2" charset="-122"/>
              </a:rPr>
              <a:t>∆X</a:t>
            </a:r>
            <a:r>
              <a:rPr lang="en-US" dirty="0" smtClean="0"/>
              <a:t>) and </a:t>
            </a:r>
            <a:r>
              <a:rPr lang="en-US" dirty="0" err="1" smtClean="0"/>
              <a:t>f</a:t>
            </a:r>
            <a:r>
              <a:rPr lang="en-US" baseline="-25000" dirty="0" err="1" smtClean="0"/>
              <a:t>L</a:t>
            </a:r>
            <a:r>
              <a:rPr lang="en-US" dirty="0" smtClean="0"/>
              <a:t>(</a:t>
            </a:r>
            <a:r>
              <a:rPr lang="en-US" altLang="zh-CN" dirty="0" smtClean="0">
                <a:ea typeface="SimSun" pitchFamily="2" charset="-122"/>
              </a:rPr>
              <a:t>∆X</a:t>
            </a:r>
            <a:r>
              <a:rPr lang="en-US" dirty="0" smtClean="0"/>
              <a:t>) are “likely” to be similar</a:t>
            </a:r>
          </a:p>
          <a:p>
            <a:endParaRPr lang="en-US" dirty="0" smtClean="0"/>
          </a:p>
        </p:txBody>
      </p:sp>
      <p:graphicFrame>
        <p:nvGraphicFramePr>
          <p:cNvPr id="6" name="Table 5"/>
          <p:cNvGraphicFramePr>
            <a:graphicFrameLocks noGrp="1"/>
          </p:cNvGraphicFramePr>
          <p:nvPr/>
        </p:nvGraphicFramePr>
        <p:xfrm>
          <a:off x="2197100" y="5314950"/>
          <a:ext cx="5342030" cy="792480"/>
        </p:xfrm>
        <a:graphic>
          <a:graphicData uri="http://schemas.openxmlformats.org/drawingml/2006/table">
            <a:tbl>
              <a:tblPr/>
              <a:tblGrid>
                <a:gridCol w="1053233"/>
                <a:gridCol w="1053233"/>
                <a:gridCol w="1053233"/>
                <a:gridCol w="1053233"/>
                <a:gridCol w="1129098"/>
              </a:tblGrid>
              <a:tr h="306805">
                <a:tc>
                  <a:txBody>
                    <a:bodyPr/>
                    <a:lstStyle/>
                    <a:p>
                      <a:pPr algn="ctr"/>
                      <a:r>
                        <a:rPr lang="el-GR" sz="2000" b="1" dirty="0" smtClean="0">
                          <a:ln w="0">
                            <a:noFill/>
                          </a:ln>
                          <a:solidFill>
                            <a:schemeClr val="tx1"/>
                          </a:solidFill>
                          <a:latin typeface="Arial Narrow" pitchFamily="34" charset="0"/>
                        </a:rPr>
                        <a:t>α</a:t>
                      </a:r>
                      <a:r>
                        <a:rPr lang="en-US" sz="2000" b="1" baseline="-25000" dirty="0" smtClean="0">
                          <a:ln w="0">
                            <a:noFill/>
                          </a:ln>
                          <a:solidFill>
                            <a:schemeClr val="tx1"/>
                          </a:solidFill>
                          <a:latin typeface="Arial Narrow" pitchFamily="34" charset="0"/>
                        </a:rPr>
                        <a:t>E1</a:t>
                      </a:r>
                      <a:endParaRPr lang="en-US" sz="2000" b="1" baseline="-25000" dirty="0">
                        <a:ln w="0">
                          <a:noFill/>
                        </a:ln>
                        <a:solidFill>
                          <a:schemeClr val="tx1"/>
                        </a:solidFill>
                        <a:latin typeface="Arial Narrow"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r>
                        <a:rPr lang="el-GR" sz="2000" b="1" dirty="0" smtClean="0">
                          <a:ln w="0">
                            <a:noFill/>
                          </a:ln>
                          <a:solidFill>
                            <a:schemeClr val="tx1"/>
                          </a:solidFill>
                          <a:latin typeface="Arial Narrow" pitchFamily="34" charset="0"/>
                        </a:rPr>
                        <a:t>α</a:t>
                      </a:r>
                      <a:r>
                        <a:rPr lang="en-US" sz="2000" b="1" baseline="-25000" dirty="0" smtClean="0">
                          <a:ln w="0">
                            <a:noFill/>
                          </a:ln>
                          <a:solidFill>
                            <a:schemeClr val="tx1"/>
                          </a:solidFill>
                          <a:latin typeface="Arial Narrow" pitchFamily="34" charset="0"/>
                        </a:rPr>
                        <a:t>E2</a:t>
                      </a:r>
                      <a:endParaRPr lang="en-US" sz="2000" b="1" baseline="-25000" dirty="0">
                        <a:ln w="0">
                          <a:noFill/>
                        </a:ln>
                        <a:solidFill>
                          <a:schemeClr val="tx1"/>
                        </a:solidFill>
                        <a:latin typeface="Arial Narrow"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r>
                        <a:rPr lang="el-GR" sz="2000" b="1" dirty="0" smtClean="0">
                          <a:ln w="0">
                            <a:noFill/>
                          </a:ln>
                          <a:solidFill>
                            <a:schemeClr val="tx1"/>
                          </a:solidFill>
                          <a:latin typeface="Arial Narrow" pitchFamily="34" charset="0"/>
                        </a:rPr>
                        <a:t>α</a:t>
                      </a:r>
                      <a:r>
                        <a:rPr lang="en-US" sz="2000" b="1" baseline="-25000" dirty="0" smtClean="0">
                          <a:ln w="0">
                            <a:noFill/>
                          </a:ln>
                          <a:solidFill>
                            <a:schemeClr val="tx1"/>
                          </a:solidFill>
                          <a:latin typeface="Arial Narrow" pitchFamily="34" charset="0"/>
                        </a:rPr>
                        <a:t>E3</a:t>
                      </a:r>
                      <a:endParaRPr lang="en-US" sz="2000" b="1" baseline="-25000" dirty="0">
                        <a:ln w="0">
                          <a:noFill/>
                        </a:ln>
                        <a:solidFill>
                          <a:schemeClr val="tx1"/>
                        </a:solidFill>
                        <a:latin typeface="Arial Narrow"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r>
                        <a:rPr lang="el-GR" sz="2000" b="1" dirty="0" smtClean="0">
                          <a:ln w="0">
                            <a:noFill/>
                          </a:ln>
                          <a:solidFill>
                            <a:schemeClr val="tx1"/>
                          </a:solidFill>
                          <a:latin typeface="Arial Narrow" pitchFamily="34" charset="0"/>
                        </a:rPr>
                        <a:t>α</a:t>
                      </a:r>
                      <a:r>
                        <a:rPr lang="en-US" sz="2000" b="1" baseline="-25000" dirty="0" smtClean="0">
                          <a:ln w="0">
                            <a:noFill/>
                          </a:ln>
                          <a:solidFill>
                            <a:schemeClr val="tx1"/>
                          </a:solidFill>
                          <a:latin typeface="Arial Narrow" pitchFamily="34" charset="0"/>
                        </a:rPr>
                        <a:t>E4</a:t>
                      </a:r>
                      <a:endParaRPr lang="en-US" sz="2000" b="1" baseline="-25000" dirty="0">
                        <a:ln w="0">
                          <a:noFill/>
                        </a:ln>
                        <a:solidFill>
                          <a:schemeClr val="tx1"/>
                        </a:solidFill>
                        <a:latin typeface="Arial Narrow"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000" dirty="0" smtClean="0">
                          <a:ln>
                            <a:noFill/>
                          </a:ln>
                        </a:rPr>
                        <a:t>…</a:t>
                      </a:r>
                      <a:endParaRPr lang="en-US" sz="2000" dirty="0">
                        <a:ln>
                          <a:noFill/>
                        </a:ln>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r>
              <a:tr h="3068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2000" b="1" dirty="0" smtClean="0">
                          <a:ln w="0">
                            <a:noFill/>
                          </a:ln>
                          <a:solidFill>
                            <a:schemeClr val="tx1"/>
                          </a:solidFill>
                          <a:latin typeface="Arial Narrow" pitchFamily="34" charset="0"/>
                        </a:rPr>
                        <a:t>α</a:t>
                      </a:r>
                      <a:r>
                        <a:rPr lang="en-US" sz="2000" b="1" baseline="-25000" dirty="0" smtClean="0">
                          <a:ln w="0">
                            <a:noFill/>
                          </a:ln>
                          <a:solidFill>
                            <a:schemeClr val="tx1"/>
                          </a:solidFill>
                          <a:latin typeface="Arial Narrow" pitchFamily="34" charset="0"/>
                        </a:rPr>
                        <a:t>L1</a:t>
                      </a:r>
                      <a:r>
                        <a:rPr lang="en-US" sz="2000" b="1" dirty="0" smtClean="0">
                          <a:ln w="0">
                            <a:noFill/>
                          </a:ln>
                          <a:solidFill>
                            <a:schemeClr val="tx1"/>
                          </a:solidFill>
                          <a:latin typeface="Arial Narrow" pitchFamily="34" charset="0"/>
                          <a:sym typeface="Symbol"/>
                        </a:rPr>
                        <a:t> </a:t>
                      </a:r>
                      <a:r>
                        <a:rPr lang="en-US" sz="2000" b="1" dirty="0" smtClean="0">
                          <a:ln w="0">
                            <a:noFill/>
                          </a:ln>
                          <a:solidFill>
                            <a:schemeClr val="tx1"/>
                          </a:solidFill>
                          <a:latin typeface="Arial Narrow" pitchFamily="34" charset="0"/>
                        </a:rPr>
                        <a:t> </a:t>
                      </a:r>
                      <a:r>
                        <a:rPr lang="el-GR" sz="2000" b="1" dirty="0" smtClean="0">
                          <a:ln w="0">
                            <a:noFill/>
                          </a:ln>
                          <a:solidFill>
                            <a:schemeClr val="tx1"/>
                          </a:solidFill>
                          <a:latin typeface="Arial Narrow" pitchFamily="34" charset="0"/>
                        </a:rPr>
                        <a:t>α</a:t>
                      </a:r>
                      <a:r>
                        <a:rPr lang="en-US" sz="2000" b="1" baseline="-25000" dirty="0" smtClean="0">
                          <a:ln w="0">
                            <a:noFill/>
                          </a:ln>
                          <a:solidFill>
                            <a:schemeClr val="tx1"/>
                          </a:solidFill>
                          <a:latin typeface="Arial Narrow" pitchFamily="34" charset="0"/>
                        </a:rPr>
                        <a:t>E1</a:t>
                      </a:r>
                      <a:endParaRPr lang="en-US" sz="2000" b="1" dirty="0">
                        <a:ln w="0">
                          <a:noFill/>
                        </a:ln>
                        <a:solidFill>
                          <a:schemeClr val="tx1"/>
                        </a:solidFill>
                        <a:latin typeface="Arial Narrow"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2000" b="1" dirty="0" smtClean="0">
                          <a:ln w="0">
                            <a:noFill/>
                          </a:ln>
                          <a:solidFill>
                            <a:schemeClr val="tx1"/>
                          </a:solidFill>
                          <a:latin typeface="Arial Narrow" pitchFamily="34" charset="0"/>
                        </a:rPr>
                        <a:t>α</a:t>
                      </a:r>
                      <a:r>
                        <a:rPr lang="en-US" sz="2000" b="1" baseline="-25000" dirty="0" smtClean="0">
                          <a:ln w="0">
                            <a:noFill/>
                          </a:ln>
                          <a:solidFill>
                            <a:schemeClr val="tx1"/>
                          </a:solidFill>
                          <a:latin typeface="Arial Narrow" pitchFamily="34" charset="0"/>
                        </a:rPr>
                        <a:t>L2</a:t>
                      </a:r>
                      <a:r>
                        <a:rPr lang="en-US" sz="2000" b="1" dirty="0" smtClean="0">
                          <a:ln w="0">
                            <a:noFill/>
                          </a:ln>
                          <a:solidFill>
                            <a:schemeClr val="tx1"/>
                          </a:solidFill>
                          <a:latin typeface="Arial Narrow" pitchFamily="34" charset="0"/>
                          <a:sym typeface="Symbol"/>
                        </a:rPr>
                        <a:t> </a:t>
                      </a:r>
                      <a:r>
                        <a:rPr lang="en-US" sz="2000" b="1" dirty="0" smtClean="0">
                          <a:ln w="0">
                            <a:noFill/>
                          </a:ln>
                          <a:solidFill>
                            <a:schemeClr val="tx1"/>
                          </a:solidFill>
                          <a:latin typeface="Arial Narrow" pitchFamily="34" charset="0"/>
                        </a:rPr>
                        <a:t> </a:t>
                      </a:r>
                      <a:r>
                        <a:rPr lang="el-GR" sz="2000" b="1" dirty="0" smtClean="0">
                          <a:ln w="0">
                            <a:noFill/>
                          </a:ln>
                          <a:solidFill>
                            <a:schemeClr val="tx1"/>
                          </a:solidFill>
                          <a:latin typeface="Arial Narrow" pitchFamily="34" charset="0"/>
                        </a:rPr>
                        <a:t>α</a:t>
                      </a:r>
                      <a:r>
                        <a:rPr lang="en-US" sz="2000" b="1" baseline="-25000" dirty="0" smtClean="0">
                          <a:ln w="0">
                            <a:noFill/>
                          </a:ln>
                          <a:solidFill>
                            <a:schemeClr val="tx1"/>
                          </a:solidFill>
                          <a:latin typeface="Arial Narrow" pitchFamily="34" charset="0"/>
                        </a:rPr>
                        <a:t>E2</a:t>
                      </a:r>
                      <a:endParaRPr lang="en-US" sz="2000" b="1" dirty="0">
                        <a:ln w="0">
                          <a:noFill/>
                        </a:ln>
                        <a:solidFill>
                          <a:schemeClr val="tx1"/>
                        </a:solidFill>
                        <a:latin typeface="Arial Narrow"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2000" b="1" dirty="0" smtClean="0">
                          <a:ln w="0">
                            <a:noFill/>
                          </a:ln>
                          <a:solidFill>
                            <a:schemeClr val="tx1"/>
                          </a:solidFill>
                          <a:latin typeface="Arial Narrow" pitchFamily="34" charset="0"/>
                        </a:rPr>
                        <a:t>α</a:t>
                      </a:r>
                      <a:r>
                        <a:rPr lang="en-US" sz="2000" b="1" baseline="-25000" dirty="0" smtClean="0">
                          <a:ln w="0">
                            <a:noFill/>
                          </a:ln>
                          <a:solidFill>
                            <a:schemeClr val="tx1"/>
                          </a:solidFill>
                          <a:latin typeface="Arial Narrow" pitchFamily="34" charset="0"/>
                        </a:rPr>
                        <a:t>L3</a:t>
                      </a:r>
                      <a:r>
                        <a:rPr lang="en-US" sz="2000" b="1" dirty="0" smtClean="0">
                          <a:ln w="0">
                            <a:noFill/>
                          </a:ln>
                          <a:solidFill>
                            <a:schemeClr val="tx1"/>
                          </a:solidFill>
                          <a:latin typeface="Arial Narrow" pitchFamily="34" charset="0"/>
                          <a:sym typeface="Symbol"/>
                        </a:rPr>
                        <a:t> </a:t>
                      </a:r>
                      <a:r>
                        <a:rPr lang="en-US" sz="2000" b="1" dirty="0" smtClean="0">
                          <a:ln w="0">
                            <a:noFill/>
                          </a:ln>
                          <a:solidFill>
                            <a:schemeClr val="tx1"/>
                          </a:solidFill>
                          <a:latin typeface="Arial Narrow" pitchFamily="34" charset="0"/>
                        </a:rPr>
                        <a:t> </a:t>
                      </a:r>
                      <a:r>
                        <a:rPr lang="el-GR" sz="2000" b="1" dirty="0" smtClean="0">
                          <a:ln w="0">
                            <a:noFill/>
                          </a:ln>
                          <a:solidFill>
                            <a:schemeClr val="tx1"/>
                          </a:solidFill>
                          <a:latin typeface="Arial Narrow" pitchFamily="34" charset="0"/>
                        </a:rPr>
                        <a:t>α</a:t>
                      </a:r>
                      <a:r>
                        <a:rPr lang="en-US" sz="2000" b="1" baseline="-25000" dirty="0" smtClean="0">
                          <a:ln w="0">
                            <a:noFill/>
                          </a:ln>
                          <a:solidFill>
                            <a:schemeClr val="tx1"/>
                          </a:solidFill>
                          <a:latin typeface="Arial Narrow" pitchFamily="34" charset="0"/>
                        </a:rPr>
                        <a:t>E3</a:t>
                      </a:r>
                      <a:endParaRPr lang="en-US" sz="2000" b="1" dirty="0">
                        <a:ln w="0">
                          <a:noFill/>
                        </a:ln>
                        <a:solidFill>
                          <a:schemeClr val="tx1"/>
                        </a:solidFill>
                        <a:latin typeface="Arial Narrow"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2000" b="1" dirty="0" smtClean="0">
                          <a:ln w="0">
                            <a:noFill/>
                          </a:ln>
                          <a:solidFill>
                            <a:schemeClr val="tx1"/>
                          </a:solidFill>
                          <a:latin typeface="Arial Narrow" pitchFamily="34" charset="0"/>
                        </a:rPr>
                        <a:t>α</a:t>
                      </a:r>
                      <a:r>
                        <a:rPr lang="en-US" sz="2000" b="1" baseline="-25000" dirty="0" smtClean="0">
                          <a:ln w="0">
                            <a:noFill/>
                          </a:ln>
                          <a:solidFill>
                            <a:schemeClr val="tx1"/>
                          </a:solidFill>
                          <a:latin typeface="Arial Narrow" pitchFamily="34" charset="0"/>
                        </a:rPr>
                        <a:t>L4</a:t>
                      </a:r>
                      <a:r>
                        <a:rPr lang="en-US" sz="2000" b="1" dirty="0" smtClean="0">
                          <a:ln w="0">
                            <a:noFill/>
                          </a:ln>
                          <a:solidFill>
                            <a:schemeClr val="tx1"/>
                          </a:solidFill>
                          <a:latin typeface="Arial Narrow" pitchFamily="34" charset="0"/>
                          <a:sym typeface="Symbol"/>
                        </a:rPr>
                        <a:t> </a:t>
                      </a:r>
                      <a:r>
                        <a:rPr lang="en-US" sz="2000" b="1" dirty="0" smtClean="0">
                          <a:ln w="0">
                            <a:noFill/>
                          </a:ln>
                          <a:solidFill>
                            <a:schemeClr val="tx1"/>
                          </a:solidFill>
                          <a:latin typeface="Arial Narrow" pitchFamily="34" charset="0"/>
                        </a:rPr>
                        <a:t> </a:t>
                      </a:r>
                      <a:r>
                        <a:rPr lang="el-GR" sz="2000" b="1" dirty="0" smtClean="0">
                          <a:ln w="0">
                            <a:noFill/>
                          </a:ln>
                          <a:solidFill>
                            <a:schemeClr val="tx1"/>
                          </a:solidFill>
                          <a:latin typeface="Arial Narrow" pitchFamily="34" charset="0"/>
                        </a:rPr>
                        <a:t>α</a:t>
                      </a:r>
                      <a:r>
                        <a:rPr lang="en-US" sz="2000" b="1" baseline="-25000" dirty="0" smtClean="0">
                          <a:ln w="0">
                            <a:noFill/>
                          </a:ln>
                          <a:solidFill>
                            <a:schemeClr val="tx1"/>
                          </a:solidFill>
                          <a:latin typeface="Arial Narrow" pitchFamily="34" charset="0"/>
                        </a:rPr>
                        <a:t>E4</a:t>
                      </a:r>
                      <a:endParaRPr lang="en-US" sz="2000" b="1" dirty="0">
                        <a:ln w="0">
                          <a:noFill/>
                        </a:ln>
                        <a:solidFill>
                          <a:schemeClr val="tx1"/>
                        </a:solidFill>
                        <a:latin typeface="Arial Narrow"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000" dirty="0" smtClean="0">
                          <a:ln>
                            <a:noFill/>
                          </a:ln>
                        </a:rPr>
                        <a:t>…</a:t>
                      </a:r>
                      <a:endParaRPr lang="en-US" sz="2000" dirty="0">
                        <a:ln>
                          <a:noFill/>
                        </a:ln>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r>
            </a:tbl>
          </a:graphicData>
        </a:graphic>
      </p:graphicFrame>
      <p:sp>
        <p:nvSpPr>
          <p:cNvPr id="4121" name="Text Box 5"/>
          <p:cNvSpPr txBox="1">
            <a:spLocks noChangeArrowheads="1"/>
          </p:cNvSpPr>
          <p:nvPr/>
        </p:nvSpPr>
        <p:spPr bwMode="auto">
          <a:xfrm>
            <a:off x="1452563" y="5303838"/>
            <a:ext cx="787400" cy="400050"/>
          </a:xfrm>
          <a:prstGeom prst="rect">
            <a:avLst/>
          </a:prstGeom>
          <a:noFill/>
          <a:ln w="9525">
            <a:noFill/>
            <a:miter lim="800000"/>
            <a:headEnd/>
            <a:tailEnd/>
          </a:ln>
        </p:spPr>
        <p:txBody>
          <a:bodyPr wrap="none">
            <a:spAutoFit/>
          </a:bodyPr>
          <a:lstStyle/>
          <a:p>
            <a:pPr algn="ctr"/>
            <a:r>
              <a:rPr lang="en-US" sz="2000" b="1" dirty="0" err="1"/>
              <a:t>f</a:t>
            </a:r>
            <a:r>
              <a:rPr lang="en-US" sz="2000" b="1" baseline="-25000" dirty="0" err="1"/>
              <a:t>E</a:t>
            </a:r>
            <a:r>
              <a:rPr lang="en-US" sz="2000" b="1" dirty="0"/>
              <a:t>(</a:t>
            </a:r>
            <a:r>
              <a:rPr lang="en-US" altLang="zh-CN" sz="2000" b="1" dirty="0" smtClean="0">
                <a:ea typeface="SimSun" pitchFamily="2" charset="-122"/>
              </a:rPr>
              <a:t>∆X</a:t>
            </a:r>
            <a:r>
              <a:rPr lang="en-US" sz="2000" b="1" dirty="0" smtClean="0"/>
              <a:t>)</a:t>
            </a:r>
            <a:endParaRPr lang="en-US" sz="2000" b="1" dirty="0"/>
          </a:p>
        </p:txBody>
      </p:sp>
      <p:sp>
        <p:nvSpPr>
          <p:cNvPr id="4122" name="Text Box 5"/>
          <p:cNvSpPr txBox="1">
            <a:spLocks noChangeArrowheads="1"/>
          </p:cNvSpPr>
          <p:nvPr/>
        </p:nvSpPr>
        <p:spPr bwMode="auto">
          <a:xfrm>
            <a:off x="1455738" y="5703888"/>
            <a:ext cx="779462" cy="400050"/>
          </a:xfrm>
          <a:prstGeom prst="rect">
            <a:avLst/>
          </a:prstGeom>
          <a:noFill/>
          <a:ln w="9525">
            <a:noFill/>
            <a:miter lim="800000"/>
            <a:headEnd/>
            <a:tailEnd/>
          </a:ln>
        </p:spPr>
        <p:txBody>
          <a:bodyPr wrap="none">
            <a:spAutoFit/>
          </a:bodyPr>
          <a:lstStyle/>
          <a:p>
            <a:pPr algn="ctr"/>
            <a:r>
              <a:rPr lang="en-US" sz="2000" b="1" dirty="0" err="1"/>
              <a:t>f</a:t>
            </a:r>
            <a:r>
              <a:rPr lang="en-US" sz="2000" b="1" baseline="-25000" dirty="0" err="1"/>
              <a:t>L</a:t>
            </a:r>
            <a:r>
              <a:rPr lang="en-US" sz="2000" b="1" dirty="0"/>
              <a:t>(</a:t>
            </a:r>
            <a:r>
              <a:rPr lang="en-US" altLang="zh-CN" sz="2000" b="1" dirty="0" smtClean="0">
                <a:ea typeface="SimSun" pitchFamily="2" charset="-122"/>
              </a:rPr>
              <a:t>∆X</a:t>
            </a:r>
            <a:r>
              <a:rPr lang="en-US" sz="2000" b="1" dirty="0" smtClean="0"/>
              <a:t>)</a:t>
            </a:r>
            <a:endParaRPr lang="en-US" sz="2000" b="1" dirty="0"/>
          </a:p>
        </p:txBody>
      </p:sp>
      <p:sp>
        <p:nvSpPr>
          <p:cNvPr id="4123" name="Text Box 5"/>
          <p:cNvSpPr txBox="1">
            <a:spLocks noChangeArrowheads="1"/>
          </p:cNvSpPr>
          <p:nvPr/>
        </p:nvSpPr>
        <p:spPr bwMode="auto">
          <a:xfrm>
            <a:off x="2206625" y="4902200"/>
            <a:ext cx="1027113" cy="400050"/>
          </a:xfrm>
          <a:prstGeom prst="rect">
            <a:avLst/>
          </a:prstGeom>
          <a:noFill/>
          <a:ln w="9525">
            <a:noFill/>
            <a:miter lim="800000"/>
            <a:headEnd/>
            <a:tailEnd/>
          </a:ln>
        </p:spPr>
        <p:txBody>
          <a:bodyPr>
            <a:spAutoFit/>
          </a:bodyPr>
          <a:lstStyle/>
          <a:p>
            <a:pPr algn="ctr"/>
            <a:r>
              <a:rPr lang="en-US" sz="2000" b="1" dirty="0"/>
              <a:t>g</a:t>
            </a:r>
            <a:r>
              <a:rPr lang="en-US" sz="2000" b="1" baseline="-25000" dirty="0"/>
              <a:t>1</a:t>
            </a:r>
            <a:r>
              <a:rPr lang="en-US" sz="2000" b="1" dirty="0"/>
              <a:t>(</a:t>
            </a:r>
            <a:r>
              <a:rPr lang="en-US" altLang="zh-CN" sz="2000" b="1" dirty="0" smtClean="0">
                <a:ea typeface="SimSun" pitchFamily="2" charset="-122"/>
              </a:rPr>
              <a:t>∆X</a:t>
            </a:r>
            <a:r>
              <a:rPr lang="en-US" sz="2000" b="1" dirty="0" smtClean="0"/>
              <a:t>)</a:t>
            </a:r>
            <a:endParaRPr lang="en-US" sz="2000" b="1" dirty="0"/>
          </a:p>
        </p:txBody>
      </p:sp>
      <p:sp>
        <p:nvSpPr>
          <p:cNvPr id="4124" name="Text Box 5"/>
          <p:cNvSpPr txBox="1">
            <a:spLocks noChangeArrowheads="1"/>
          </p:cNvSpPr>
          <p:nvPr/>
        </p:nvSpPr>
        <p:spPr bwMode="auto">
          <a:xfrm>
            <a:off x="3262313" y="4902200"/>
            <a:ext cx="1027112" cy="400050"/>
          </a:xfrm>
          <a:prstGeom prst="rect">
            <a:avLst/>
          </a:prstGeom>
          <a:noFill/>
          <a:ln w="9525">
            <a:noFill/>
            <a:miter lim="800000"/>
            <a:headEnd/>
            <a:tailEnd/>
          </a:ln>
        </p:spPr>
        <p:txBody>
          <a:bodyPr>
            <a:spAutoFit/>
          </a:bodyPr>
          <a:lstStyle/>
          <a:p>
            <a:pPr algn="ctr"/>
            <a:r>
              <a:rPr lang="en-US" sz="2000" b="1" dirty="0"/>
              <a:t>g</a:t>
            </a:r>
            <a:r>
              <a:rPr lang="en-US" sz="2000" b="1" baseline="-25000" dirty="0"/>
              <a:t>2</a:t>
            </a:r>
            <a:r>
              <a:rPr lang="en-US" sz="2000" b="1" dirty="0"/>
              <a:t>(</a:t>
            </a:r>
            <a:r>
              <a:rPr lang="en-US" altLang="zh-CN" sz="2000" b="1" dirty="0" smtClean="0">
                <a:ea typeface="SimSun" pitchFamily="2" charset="-122"/>
              </a:rPr>
              <a:t>∆X</a:t>
            </a:r>
            <a:r>
              <a:rPr lang="en-US" sz="2000" b="1" dirty="0" smtClean="0"/>
              <a:t>)</a:t>
            </a:r>
            <a:endParaRPr lang="en-US" sz="2000" b="1" dirty="0"/>
          </a:p>
        </p:txBody>
      </p:sp>
      <p:sp>
        <p:nvSpPr>
          <p:cNvPr id="4125" name="Text Box 5"/>
          <p:cNvSpPr txBox="1">
            <a:spLocks noChangeArrowheads="1"/>
          </p:cNvSpPr>
          <p:nvPr/>
        </p:nvSpPr>
        <p:spPr bwMode="auto">
          <a:xfrm>
            <a:off x="4318000" y="4902200"/>
            <a:ext cx="1027113" cy="400050"/>
          </a:xfrm>
          <a:prstGeom prst="rect">
            <a:avLst/>
          </a:prstGeom>
          <a:noFill/>
          <a:ln w="9525">
            <a:noFill/>
            <a:miter lim="800000"/>
            <a:headEnd/>
            <a:tailEnd/>
          </a:ln>
        </p:spPr>
        <p:txBody>
          <a:bodyPr>
            <a:spAutoFit/>
          </a:bodyPr>
          <a:lstStyle/>
          <a:p>
            <a:pPr algn="ctr"/>
            <a:r>
              <a:rPr lang="en-US" sz="2000" b="1" dirty="0"/>
              <a:t>g</a:t>
            </a:r>
            <a:r>
              <a:rPr lang="en-US" sz="2000" b="1" baseline="-25000" dirty="0"/>
              <a:t>3</a:t>
            </a:r>
            <a:r>
              <a:rPr lang="en-US" sz="2000" b="1" dirty="0"/>
              <a:t>(</a:t>
            </a:r>
            <a:r>
              <a:rPr lang="en-US" altLang="zh-CN" sz="2000" b="1" dirty="0" smtClean="0">
                <a:ea typeface="SimSun" pitchFamily="2" charset="-122"/>
              </a:rPr>
              <a:t>∆X</a:t>
            </a:r>
            <a:r>
              <a:rPr lang="en-US" sz="2000" b="1" dirty="0" smtClean="0"/>
              <a:t>)</a:t>
            </a:r>
            <a:endParaRPr lang="en-US" sz="2000" b="1" dirty="0"/>
          </a:p>
        </p:txBody>
      </p:sp>
      <p:sp>
        <p:nvSpPr>
          <p:cNvPr id="4126" name="Text Box 5"/>
          <p:cNvSpPr txBox="1">
            <a:spLocks noChangeArrowheads="1"/>
          </p:cNvSpPr>
          <p:nvPr/>
        </p:nvSpPr>
        <p:spPr bwMode="auto">
          <a:xfrm>
            <a:off x="5373688" y="4902200"/>
            <a:ext cx="1027112" cy="400050"/>
          </a:xfrm>
          <a:prstGeom prst="rect">
            <a:avLst/>
          </a:prstGeom>
          <a:noFill/>
          <a:ln w="9525">
            <a:noFill/>
            <a:miter lim="800000"/>
            <a:headEnd/>
            <a:tailEnd/>
          </a:ln>
        </p:spPr>
        <p:txBody>
          <a:bodyPr>
            <a:spAutoFit/>
          </a:bodyPr>
          <a:lstStyle/>
          <a:p>
            <a:pPr algn="ctr"/>
            <a:r>
              <a:rPr lang="en-US" sz="2000" b="1" dirty="0"/>
              <a:t>g</a:t>
            </a:r>
            <a:r>
              <a:rPr lang="en-US" sz="2000" b="1" baseline="-25000" dirty="0"/>
              <a:t>4</a:t>
            </a:r>
            <a:r>
              <a:rPr lang="en-US" sz="2000" b="1" dirty="0"/>
              <a:t>(</a:t>
            </a:r>
            <a:r>
              <a:rPr lang="en-US" altLang="zh-CN" sz="2000" b="1" dirty="0" smtClean="0">
                <a:ea typeface="SimSun" pitchFamily="2" charset="-122"/>
              </a:rPr>
              <a:t>∆X</a:t>
            </a:r>
            <a:r>
              <a:rPr lang="en-US" sz="2000" b="1" dirty="0" smtClean="0"/>
              <a:t>)</a:t>
            </a:r>
            <a:endParaRPr lang="en-US" sz="2000" b="1" dirty="0"/>
          </a:p>
        </p:txBody>
      </p:sp>
      <p:graphicFrame>
        <p:nvGraphicFramePr>
          <p:cNvPr id="4098" name="Object 2"/>
          <p:cNvGraphicFramePr>
            <a:graphicFrameLocks noChangeAspect="1"/>
          </p:cNvGraphicFramePr>
          <p:nvPr/>
        </p:nvGraphicFramePr>
        <p:xfrm>
          <a:off x="1003300" y="1047750"/>
          <a:ext cx="6704013" cy="887413"/>
        </p:xfrm>
        <a:graphic>
          <a:graphicData uri="http://schemas.openxmlformats.org/presentationml/2006/ole">
            <p:oleObj spid="_x0000_s4139" name="Equation" r:id="rId4" imgW="3479800" imgH="457200" progId="Equation.3">
              <p:embed/>
            </p:oleObj>
          </a:graphicData>
        </a:graphic>
      </p:graphicFrame>
      <p:sp>
        <p:nvSpPr>
          <p:cNvPr id="4127" name="Text Box 9"/>
          <p:cNvSpPr txBox="1">
            <a:spLocks noChangeArrowheads="1"/>
          </p:cNvSpPr>
          <p:nvPr/>
        </p:nvSpPr>
        <p:spPr bwMode="auto">
          <a:xfrm>
            <a:off x="2463800" y="2105025"/>
            <a:ext cx="5911850" cy="1323975"/>
          </a:xfrm>
          <a:prstGeom prst="rect">
            <a:avLst/>
          </a:prstGeom>
          <a:noFill/>
          <a:ln w="9525">
            <a:noFill/>
            <a:miter lim="800000"/>
            <a:headEnd/>
            <a:tailEnd/>
          </a:ln>
        </p:spPr>
        <p:txBody>
          <a:bodyPr>
            <a:spAutoFit/>
          </a:bodyPr>
          <a:lstStyle/>
          <a:p>
            <a:pPr algn="l"/>
            <a:r>
              <a:rPr lang="en-US" sz="2000" b="1" dirty="0" err="1">
                <a:solidFill>
                  <a:srgbClr val="0000FF"/>
                </a:solidFill>
              </a:rPr>
              <a:t>f</a:t>
            </a:r>
            <a:r>
              <a:rPr lang="en-US" sz="2000" b="1" baseline="-25000" dirty="0" err="1">
                <a:solidFill>
                  <a:srgbClr val="0000FF"/>
                </a:solidFill>
              </a:rPr>
              <a:t>E</a:t>
            </a:r>
            <a:r>
              <a:rPr lang="en-US" sz="2000" b="1" dirty="0">
                <a:solidFill>
                  <a:srgbClr val="0000FF"/>
                </a:solidFill>
              </a:rPr>
              <a:t>(</a:t>
            </a:r>
            <a:r>
              <a:rPr lang="en-US" altLang="zh-CN" sz="2000" b="1" dirty="0" smtClean="0">
                <a:solidFill>
                  <a:srgbClr val="0000FF"/>
                </a:solidFill>
                <a:ea typeface="SimSun" pitchFamily="2" charset="-122"/>
              </a:rPr>
              <a:t>∆X</a:t>
            </a:r>
            <a:r>
              <a:rPr lang="en-US" sz="2000" b="1" dirty="0" smtClean="0">
                <a:solidFill>
                  <a:srgbClr val="0000FF"/>
                </a:solidFill>
              </a:rPr>
              <a:t>):</a:t>
            </a:r>
            <a:r>
              <a:rPr lang="en-US" sz="2000" b="1" dirty="0">
                <a:solidFill>
                  <a:srgbClr val="0000FF"/>
                </a:solidFill>
              </a:rPr>
              <a:t>	early-stage performance model</a:t>
            </a:r>
          </a:p>
          <a:p>
            <a:pPr algn="l"/>
            <a:r>
              <a:rPr lang="en-US" sz="2000" b="1" dirty="0" err="1">
                <a:solidFill>
                  <a:srgbClr val="0000FF"/>
                </a:solidFill>
              </a:rPr>
              <a:t>f</a:t>
            </a:r>
            <a:r>
              <a:rPr lang="en-US" sz="2000" b="1" baseline="-25000" dirty="0" err="1">
                <a:solidFill>
                  <a:srgbClr val="0000FF"/>
                </a:solidFill>
              </a:rPr>
              <a:t>L</a:t>
            </a:r>
            <a:r>
              <a:rPr lang="en-US" sz="2000" b="1" dirty="0">
                <a:solidFill>
                  <a:srgbClr val="0000FF"/>
                </a:solidFill>
              </a:rPr>
              <a:t>(</a:t>
            </a:r>
            <a:r>
              <a:rPr lang="en-US" altLang="zh-CN" sz="2000" b="1" dirty="0" smtClean="0">
                <a:solidFill>
                  <a:srgbClr val="0000FF"/>
                </a:solidFill>
                <a:ea typeface="SimSun" pitchFamily="2" charset="-122"/>
              </a:rPr>
              <a:t>∆X</a:t>
            </a:r>
            <a:r>
              <a:rPr lang="en-US" sz="2000" b="1" dirty="0" smtClean="0">
                <a:solidFill>
                  <a:srgbClr val="0000FF"/>
                </a:solidFill>
              </a:rPr>
              <a:t>):</a:t>
            </a:r>
            <a:r>
              <a:rPr lang="en-US" sz="2000" b="1" dirty="0">
                <a:solidFill>
                  <a:srgbClr val="0000FF"/>
                </a:solidFill>
              </a:rPr>
              <a:t>	late-stage performance model</a:t>
            </a:r>
          </a:p>
          <a:p>
            <a:pPr algn="l"/>
            <a:r>
              <a:rPr lang="el-GR" sz="2000" b="1" dirty="0">
                <a:solidFill>
                  <a:srgbClr val="0000FF"/>
                </a:solidFill>
              </a:rPr>
              <a:t>α</a:t>
            </a:r>
            <a:r>
              <a:rPr lang="en-US" sz="2000" b="1" baseline="-25000" dirty="0" err="1">
                <a:solidFill>
                  <a:srgbClr val="0000FF"/>
                </a:solidFill>
              </a:rPr>
              <a:t>E</a:t>
            </a:r>
            <a:r>
              <a:rPr lang="en-US" altLang="zh-CN" sz="2000" b="1" baseline="-25000" dirty="0" err="1">
                <a:solidFill>
                  <a:srgbClr val="0000FF"/>
                </a:solidFill>
                <a:ea typeface="SimSun" pitchFamily="2" charset="-122"/>
              </a:rPr>
              <a:t>i</a:t>
            </a:r>
            <a:r>
              <a:rPr lang="en-US" altLang="zh-CN" sz="2000" b="1" dirty="0">
                <a:solidFill>
                  <a:srgbClr val="0000FF"/>
                </a:solidFill>
                <a:ea typeface="SimSun" pitchFamily="2" charset="-122"/>
              </a:rPr>
              <a:t>,</a:t>
            </a:r>
            <a:r>
              <a:rPr lang="en-US" altLang="zh-CN" sz="2000" b="1" baseline="-25000" dirty="0">
                <a:solidFill>
                  <a:srgbClr val="0000FF"/>
                </a:solidFill>
                <a:ea typeface="SimSun" pitchFamily="2" charset="-122"/>
              </a:rPr>
              <a:t> </a:t>
            </a:r>
            <a:r>
              <a:rPr lang="el-GR" sz="2000" b="1" dirty="0">
                <a:solidFill>
                  <a:srgbClr val="0000FF"/>
                </a:solidFill>
              </a:rPr>
              <a:t>α</a:t>
            </a:r>
            <a:r>
              <a:rPr lang="en-US" sz="2000" b="1" baseline="-25000" dirty="0">
                <a:solidFill>
                  <a:srgbClr val="0000FF"/>
                </a:solidFill>
              </a:rPr>
              <a:t>L</a:t>
            </a:r>
            <a:r>
              <a:rPr lang="en-US" altLang="zh-CN" sz="2000" b="1" baseline="-25000" dirty="0">
                <a:solidFill>
                  <a:srgbClr val="0000FF"/>
                </a:solidFill>
                <a:ea typeface="SimSun" pitchFamily="2" charset="-122"/>
              </a:rPr>
              <a:t>i </a:t>
            </a:r>
            <a:r>
              <a:rPr lang="en-US" altLang="zh-CN" sz="2000" b="1" dirty="0">
                <a:solidFill>
                  <a:srgbClr val="0000FF"/>
                </a:solidFill>
                <a:ea typeface="SimSun" pitchFamily="2" charset="-122"/>
              </a:rPr>
              <a:t>:	model coefficients</a:t>
            </a:r>
          </a:p>
          <a:p>
            <a:pPr algn="l"/>
            <a:r>
              <a:rPr lang="en-US" altLang="zh-CN" sz="2000" b="1" dirty="0" err="1">
                <a:solidFill>
                  <a:srgbClr val="0000FF"/>
                </a:solidFill>
                <a:ea typeface="SimSun" pitchFamily="2" charset="-122"/>
              </a:rPr>
              <a:t>g</a:t>
            </a:r>
            <a:r>
              <a:rPr lang="en-US" altLang="zh-CN" sz="2000" b="1" baseline="-25000" dirty="0" err="1">
                <a:solidFill>
                  <a:srgbClr val="0000FF"/>
                </a:solidFill>
                <a:ea typeface="SimSun" pitchFamily="2" charset="-122"/>
              </a:rPr>
              <a:t>i</a:t>
            </a:r>
            <a:r>
              <a:rPr lang="en-US" altLang="zh-CN" sz="2000" b="1" dirty="0">
                <a:solidFill>
                  <a:srgbClr val="0000FF"/>
                </a:solidFill>
                <a:ea typeface="SimSun" pitchFamily="2" charset="-122"/>
              </a:rPr>
              <a:t>(</a:t>
            </a:r>
            <a:r>
              <a:rPr lang="en-US" altLang="zh-CN" sz="2000" b="1" dirty="0" smtClean="0">
                <a:solidFill>
                  <a:srgbClr val="0000FF"/>
                </a:solidFill>
                <a:ea typeface="SimSun" pitchFamily="2" charset="-122"/>
              </a:rPr>
              <a:t>∆X):</a:t>
            </a:r>
            <a:r>
              <a:rPr lang="en-US" altLang="zh-CN" sz="2000" b="1" dirty="0">
                <a:solidFill>
                  <a:srgbClr val="0000FF"/>
                </a:solidFill>
                <a:ea typeface="SimSun" pitchFamily="2" charset="-122"/>
              </a:rPr>
              <a:t>	basis functions</a:t>
            </a:r>
            <a:endParaRPr lang="en-US" sz="2000" b="1" dirty="0">
              <a:solidFill>
                <a:srgbClr val="0000FF"/>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2" name="Rounded Rectangle 18"/>
          <p:cNvSpPr>
            <a:spLocks noChangeArrowheads="1"/>
          </p:cNvSpPr>
          <p:nvPr/>
        </p:nvSpPr>
        <p:spPr bwMode="auto">
          <a:xfrm>
            <a:off x="557440" y="3408949"/>
            <a:ext cx="2903249" cy="829358"/>
          </a:xfrm>
          <a:prstGeom prst="roundRect">
            <a:avLst>
              <a:gd name="adj" fmla="val 16667"/>
            </a:avLst>
          </a:prstGeom>
          <a:solidFill>
            <a:srgbClr val="0070C0"/>
          </a:solidFill>
          <a:ln w="9525" algn="ctr">
            <a:solidFill>
              <a:schemeClr val="tx1"/>
            </a:solidFill>
            <a:round/>
            <a:headEnd/>
            <a:tailEnd/>
          </a:ln>
        </p:spPr>
        <p:txBody>
          <a:bodyPr/>
          <a:lstStyle/>
          <a:p>
            <a:pPr algn="ctr"/>
            <a:r>
              <a:rPr lang="en-US" sz="2400">
                <a:solidFill>
                  <a:schemeClr val="bg1"/>
                </a:solidFill>
              </a:rPr>
              <a:t>Early stage performance model</a:t>
            </a:r>
          </a:p>
        </p:txBody>
      </p:sp>
      <p:sp>
        <p:nvSpPr>
          <p:cNvPr id="6163" name="Rounded Rectangle 44"/>
          <p:cNvSpPr>
            <a:spLocks noChangeArrowheads="1"/>
          </p:cNvSpPr>
          <p:nvPr/>
        </p:nvSpPr>
        <p:spPr bwMode="auto">
          <a:xfrm>
            <a:off x="4199549" y="1696370"/>
            <a:ext cx="3609364" cy="538182"/>
          </a:xfrm>
          <a:prstGeom prst="roundRect">
            <a:avLst>
              <a:gd name="adj" fmla="val 16667"/>
            </a:avLst>
          </a:prstGeom>
          <a:solidFill>
            <a:srgbClr val="0070C0"/>
          </a:solidFill>
          <a:ln w="9525" algn="ctr">
            <a:solidFill>
              <a:schemeClr val="tx1"/>
            </a:solidFill>
            <a:round/>
            <a:headEnd/>
            <a:tailEnd/>
          </a:ln>
        </p:spPr>
        <p:txBody>
          <a:bodyPr/>
          <a:lstStyle/>
          <a:p>
            <a:pPr algn="ctr"/>
            <a:r>
              <a:rPr lang="en-US" sz="2400">
                <a:solidFill>
                  <a:schemeClr val="bg1"/>
                </a:solidFill>
              </a:rPr>
              <a:t>Very few late stage data</a:t>
            </a:r>
            <a:endParaRPr lang="en-US" sz="2400" baseline="30000">
              <a:solidFill>
                <a:schemeClr val="bg1"/>
              </a:solidFill>
            </a:endParaRPr>
          </a:p>
        </p:txBody>
      </p:sp>
      <p:sp>
        <p:nvSpPr>
          <p:cNvPr id="6164" name="Rounded Rectangle 45"/>
          <p:cNvSpPr>
            <a:spLocks noChangeArrowheads="1"/>
          </p:cNvSpPr>
          <p:nvPr/>
        </p:nvSpPr>
        <p:spPr bwMode="auto">
          <a:xfrm>
            <a:off x="552450" y="1554163"/>
            <a:ext cx="2903249" cy="863255"/>
          </a:xfrm>
          <a:prstGeom prst="roundRect">
            <a:avLst>
              <a:gd name="adj" fmla="val 16667"/>
            </a:avLst>
          </a:prstGeom>
          <a:solidFill>
            <a:srgbClr val="0070C0"/>
          </a:solidFill>
          <a:ln w="9525" algn="ctr">
            <a:solidFill>
              <a:schemeClr val="tx1"/>
            </a:solidFill>
            <a:round/>
            <a:headEnd/>
            <a:tailEnd/>
          </a:ln>
        </p:spPr>
        <p:txBody>
          <a:bodyPr/>
          <a:lstStyle/>
          <a:p>
            <a:pPr algn="ctr"/>
            <a:r>
              <a:rPr lang="en-US" sz="2400">
                <a:solidFill>
                  <a:schemeClr val="bg1"/>
                </a:solidFill>
              </a:rPr>
              <a:t>Early stage data</a:t>
            </a:r>
            <a:endParaRPr lang="en-US" sz="2400" baseline="30000">
              <a:solidFill>
                <a:schemeClr val="bg1"/>
              </a:solidFill>
            </a:endParaRPr>
          </a:p>
        </p:txBody>
      </p:sp>
      <p:cxnSp>
        <p:nvCxnSpPr>
          <p:cNvPr id="6165" name="Straight Arrow Connector 6"/>
          <p:cNvCxnSpPr>
            <a:cxnSpLocks noChangeShapeType="1"/>
            <a:stCxn id="6164" idx="2"/>
            <a:endCxn id="6162" idx="0"/>
          </p:cNvCxnSpPr>
          <p:nvPr/>
        </p:nvCxnSpPr>
        <p:spPr bwMode="auto">
          <a:xfrm>
            <a:off x="2004075" y="2417418"/>
            <a:ext cx="4990" cy="991516"/>
          </a:xfrm>
          <a:prstGeom prst="straightConnector1">
            <a:avLst/>
          </a:prstGeom>
          <a:noFill/>
          <a:ln w="25400" algn="ctr">
            <a:solidFill>
              <a:srgbClr val="00B050"/>
            </a:solidFill>
            <a:round/>
            <a:headEnd/>
            <a:tailEnd type="arrow" w="med" len="med"/>
          </a:ln>
        </p:spPr>
      </p:cxnSp>
      <p:cxnSp>
        <p:nvCxnSpPr>
          <p:cNvPr id="6166" name="Straight Arrow Connector 6"/>
          <p:cNvCxnSpPr>
            <a:cxnSpLocks noChangeShapeType="1"/>
          </p:cNvCxnSpPr>
          <p:nvPr/>
        </p:nvCxnSpPr>
        <p:spPr bwMode="auto">
          <a:xfrm flipV="1">
            <a:off x="3470889" y="4673600"/>
            <a:ext cx="1837711" cy="2519"/>
          </a:xfrm>
          <a:prstGeom prst="straightConnector1">
            <a:avLst/>
          </a:prstGeom>
          <a:noFill/>
          <a:ln w="25400" algn="ctr">
            <a:solidFill>
              <a:srgbClr val="00B050"/>
            </a:solidFill>
            <a:round/>
            <a:headEnd/>
            <a:tailEnd/>
          </a:ln>
        </p:spPr>
      </p:cxnSp>
      <p:cxnSp>
        <p:nvCxnSpPr>
          <p:cNvPr id="6167" name="Straight Arrow Connector 6"/>
          <p:cNvCxnSpPr>
            <a:cxnSpLocks noChangeShapeType="1"/>
          </p:cNvCxnSpPr>
          <p:nvPr/>
        </p:nvCxnSpPr>
        <p:spPr bwMode="auto">
          <a:xfrm flipH="1" flipV="1">
            <a:off x="5295900" y="3657600"/>
            <a:ext cx="5834" cy="1015532"/>
          </a:xfrm>
          <a:prstGeom prst="straightConnector1">
            <a:avLst/>
          </a:prstGeom>
          <a:noFill/>
          <a:ln w="25400" algn="ctr">
            <a:solidFill>
              <a:srgbClr val="00B050"/>
            </a:solidFill>
            <a:round/>
            <a:headEnd/>
            <a:tailEnd type="arrow" w="med" len="med"/>
          </a:ln>
        </p:spPr>
      </p:cxnSp>
      <p:sp>
        <p:nvSpPr>
          <p:cNvPr id="6169" name="TextBox 99"/>
          <p:cNvSpPr txBox="1">
            <a:spLocks noChangeArrowheads="1"/>
          </p:cNvSpPr>
          <p:nvPr/>
        </p:nvSpPr>
        <p:spPr bwMode="auto">
          <a:xfrm>
            <a:off x="4013201" y="2817245"/>
            <a:ext cx="2984499" cy="830997"/>
          </a:xfrm>
          <a:prstGeom prst="rect">
            <a:avLst/>
          </a:prstGeom>
          <a:noFill/>
          <a:ln w="9525">
            <a:solidFill>
              <a:schemeClr val="tx2"/>
            </a:solidFill>
            <a:miter lim="800000"/>
            <a:headEnd/>
            <a:tailEnd/>
          </a:ln>
        </p:spPr>
        <p:txBody>
          <a:bodyPr wrap="square">
            <a:spAutoFit/>
          </a:bodyPr>
          <a:lstStyle/>
          <a:p>
            <a:pPr algn="ctr"/>
            <a:r>
              <a:rPr lang="en-US" sz="2400" dirty="0" smtClean="0"/>
              <a:t>Bayesian inference </a:t>
            </a:r>
          </a:p>
          <a:p>
            <a:pPr algn="ctr"/>
            <a:r>
              <a:rPr lang="en-US" sz="2400" dirty="0" smtClean="0"/>
              <a:t>(Proposed)</a:t>
            </a:r>
            <a:endParaRPr lang="en-US" sz="2400" dirty="0"/>
          </a:p>
        </p:txBody>
      </p:sp>
      <p:sp>
        <p:nvSpPr>
          <p:cNvPr id="6159" name="Rounded Rectangle 23"/>
          <p:cNvSpPr>
            <a:spLocks noChangeArrowheads="1"/>
          </p:cNvSpPr>
          <p:nvPr/>
        </p:nvSpPr>
        <p:spPr bwMode="auto">
          <a:xfrm>
            <a:off x="3701029" y="5348267"/>
            <a:ext cx="3966566" cy="538183"/>
          </a:xfrm>
          <a:prstGeom prst="roundRect">
            <a:avLst>
              <a:gd name="adj" fmla="val 16667"/>
            </a:avLst>
          </a:prstGeom>
          <a:solidFill>
            <a:srgbClr val="0070C0"/>
          </a:solidFill>
          <a:ln w="9525" algn="ctr">
            <a:solidFill>
              <a:schemeClr val="tx1"/>
            </a:solidFill>
            <a:round/>
            <a:headEnd/>
            <a:tailEnd/>
          </a:ln>
        </p:spPr>
        <p:txBody>
          <a:bodyPr/>
          <a:lstStyle/>
          <a:p>
            <a:pPr algn="ctr"/>
            <a:r>
              <a:rPr lang="en-US" sz="2400">
                <a:solidFill>
                  <a:schemeClr val="bg1"/>
                </a:solidFill>
              </a:rPr>
              <a:t>Late stage performance model</a:t>
            </a:r>
            <a:endParaRPr lang="en-US" sz="2400" baseline="30000">
              <a:solidFill>
                <a:schemeClr val="bg1"/>
              </a:solidFill>
            </a:endParaRPr>
          </a:p>
        </p:txBody>
      </p:sp>
      <p:sp>
        <p:nvSpPr>
          <p:cNvPr id="6160" name="Down Arrow 4"/>
          <p:cNvSpPr>
            <a:spLocks noChangeArrowheads="1"/>
          </p:cNvSpPr>
          <p:nvPr/>
        </p:nvSpPr>
        <p:spPr bwMode="auto">
          <a:xfrm>
            <a:off x="6828533" y="4764184"/>
            <a:ext cx="160255" cy="531351"/>
          </a:xfrm>
          <a:prstGeom prst="downArrow">
            <a:avLst>
              <a:gd name="adj1" fmla="val 50000"/>
              <a:gd name="adj2" fmla="val 49996"/>
            </a:avLst>
          </a:prstGeom>
          <a:solidFill>
            <a:srgbClr val="FF0000"/>
          </a:solidFill>
          <a:ln w="9525" algn="ctr">
            <a:solidFill>
              <a:schemeClr val="tx1"/>
            </a:solidFill>
            <a:round/>
            <a:headEnd/>
            <a:tailEnd/>
          </a:ln>
        </p:spPr>
        <p:txBody>
          <a:bodyPr/>
          <a:lstStyle/>
          <a:p>
            <a:endParaRPr lang="zh-CN" altLang="en-US">
              <a:ea typeface="SimSun" pitchFamily="2" charset="-122"/>
            </a:endParaRPr>
          </a:p>
        </p:txBody>
      </p:sp>
      <p:cxnSp>
        <p:nvCxnSpPr>
          <p:cNvPr id="6150" name="Straight Arrow Connector 6"/>
          <p:cNvCxnSpPr>
            <a:cxnSpLocks noChangeShapeType="1"/>
            <a:stCxn id="6163" idx="2"/>
          </p:cNvCxnSpPr>
          <p:nvPr/>
        </p:nvCxnSpPr>
        <p:spPr bwMode="auto">
          <a:xfrm>
            <a:off x="6003925" y="2235200"/>
            <a:ext cx="1588" cy="608013"/>
          </a:xfrm>
          <a:prstGeom prst="straightConnector1">
            <a:avLst/>
          </a:prstGeom>
          <a:noFill/>
          <a:ln w="25400" algn="ctr">
            <a:solidFill>
              <a:srgbClr val="00B050"/>
            </a:solidFill>
            <a:round/>
            <a:headEnd/>
            <a:tailEnd type="arrow" w="med" len="med"/>
          </a:ln>
        </p:spPr>
      </p:cxnSp>
      <p:sp>
        <p:nvSpPr>
          <p:cNvPr id="6151" name="Title 1"/>
          <p:cNvSpPr>
            <a:spLocks noGrp="1"/>
          </p:cNvSpPr>
          <p:nvPr>
            <p:ph type="title"/>
          </p:nvPr>
        </p:nvSpPr>
        <p:spPr>
          <a:xfrm>
            <a:off x="396875" y="196850"/>
            <a:ext cx="8747125" cy="488950"/>
          </a:xfrm>
        </p:spPr>
        <p:txBody>
          <a:bodyPr/>
          <a:lstStyle/>
          <a:p>
            <a:r>
              <a:rPr lang="en-US" smtClean="0"/>
              <a:t>The Proposed Algorithm Flow</a:t>
            </a:r>
          </a:p>
        </p:txBody>
      </p:sp>
      <p:graphicFrame>
        <p:nvGraphicFramePr>
          <p:cNvPr id="6146" name="Object 231"/>
          <p:cNvGraphicFramePr>
            <a:graphicFrameLocks noChangeAspect="1"/>
          </p:cNvGraphicFramePr>
          <p:nvPr/>
        </p:nvGraphicFramePr>
        <p:xfrm>
          <a:off x="5402263" y="4016375"/>
          <a:ext cx="2614612" cy="982663"/>
        </p:xfrm>
        <a:graphic>
          <a:graphicData uri="http://schemas.openxmlformats.org/presentationml/2006/ole">
            <p:oleObj spid="_x0000_s6228" name="Equation" r:id="rId4" imgW="1143000" imgH="431800" progId="Equation.3">
              <p:embed/>
            </p:oleObj>
          </a:graphicData>
        </a:graphic>
      </p:graphicFrame>
      <p:graphicFrame>
        <p:nvGraphicFramePr>
          <p:cNvPr id="6147" name="Object 230"/>
          <p:cNvGraphicFramePr>
            <a:graphicFrameLocks noChangeAspect="1"/>
          </p:cNvGraphicFramePr>
          <p:nvPr/>
        </p:nvGraphicFramePr>
        <p:xfrm>
          <a:off x="749300" y="4210050"/>
          <a:ext cx="2654300" cy="985838"/>
        </p:xfrm>
        <a:graphic>
          <a:graphicData uri="http://schemas.openxmlformats.org/presentationml/2006/ole">
            <p:oleObj spid="_x0000_s6229" name="Equation" r:id="rId5" imgW="1167893" imgH="431613" progId="Equation.3">
              <p:embed/>
            </p:oleObj>
          </a:graphicData>
        </a:graphic>
      </p:graphicFrame>
      <p:cxnSp>
        <p:nvCxnSpPr>
          <p:cNvPr id="42" name="Straight Arrow Connector 6"/>
          <p:cNvCxnSpPr>
            <a:cxnSpLocks noChangeShapeType="1"/>
          </p:cNvCxnSpPr>
          <p:nvPr/>
        </p:nvCxnSpPr>
        <p:spPr bwMode="auto">
          <a:xfrm flipV="1">
            <a:off x="3581400" y="682625"/>
            <a:ext cx="42863" cy="6175375"/>
          </a:xfrm>
          <a:prstGeom prst="straightConnector1">
            <a:avLst/>
          </a:prstGeom>
          <a:noFill/>
          <a:ln w="25400" algn="ctr">
            <a:solidFill>
              <a:schemeClr val="tx1">
                <a:lumMod val="95000"/>
                <a:lumOff val="5000"/>
              </a:schemeClr>
            </a:solidFill>
            <a:prstDash val="sysDash"/>
            <a:round/>
            <a:headEnd/>
            <a:tailEnd type="none" w="med" len="med"/>
          </a:ln>
        </p:spPr>
      </p:cxnSp>
      <p:sp>
        <p:nvSpPr>
          <p:cNvPr id="6154" name="Down Arrow 4"/>
          <p:cNvSpPr>
            <a:spLocks noChangeArrowheads="1"/>
          </p:cNvSpPr>
          <p:nvPr/>
        </p:nvSpPr>
        <p:spPr bwMode="auto">
          <a:xfrm rot="5400000">
            <a:off x="2797175" y="6248400"/>
            <a:ext cx="317500" cy="901700"/>
          </a:xfrm>
          <a:prstGeom prst="downArrow">
            <a:avLst>
              <a:gd name="adj1" fmla="val 50000"/>
              <a:gd name="adj2" fmla="val 50160"/>
            </a:avLst>
          </a:prstGeom>
          <a:solidFill>
            <a:schemeClr val="tx1"/>
          </a:solidFill>
          <a:ln w="9525" algn="ctr">
            <a:solidFill>
              <a:schemeClr val="tx1"/>
            </a:solidFill>
            <a:round/>
            <a:headEnd/>
            <a:tailEnd/>
          </a:ln>
        </p:spPr>
        <p:txBody>
          <a:bodyPr/>
          <a:lstStyle/>
          <a:p>
            <a:endParaRPr lang="zh-CN" altLang="en-US">
              <a:ea typeface="SimSun" pitchFamily="2" charset="-122"/>
            </a:endParaRPr>
          </a:p>
        </p:txBody>
      </p:sp>
      <p:sp>
        <p:nvSpPr>
          <p:cNvPr id="6155" name="Down Arrow 4"/>
          <p:cNvSpPr>
            <a:spLocks noChangeArrowheads="1"/>
          </p:cNvSpPr>
          <p:nvPr/>
        </p:nvSpPr>
        <p:spPr bwMode="auto">
          <a:xfrm rot="-5400000">
            <a:off x="4025900" y="6248400"/>
            <a:ext cx="317500" cy="901700"/>
          </a:xfrm>
          <a:prstGeom prst="downArrow">
            <a:avLst>
              <a:gd name="adj1" fmla="val 50000"/>
              <a:gd name="adj2" fmla="val 50160"/>
            </a:avLst>
          </a:prstGeom>
          <a:solidFill>
            <a:schemeClr val="tx1"/>
          </a:solidFill>
          <a:ln w="9525" algn="ctr">
            <a:solidFill>
              <a:schemeClr val="tx1"/>
            </a:solidFill>
            <a:round/>
            <a:headEnd/>
            <a:tailEnd/>
          </a:ln>
        </p:spPr>
        <p:txBody>
          <a:bodyPr/>
          <a:lstStyle/>
          <a:p>
            <a:endParaRPr lang="zh-CN" altLang="en-US">
              <a:ea typeface="SimSun" pitchFamily="2" charset="-122"/>
            </a:endParaRPr>
          </a:p>
        </p:txBody>
      </p:sp>
      <p:sp>
        <p:nvSpPr>
          <p:cNvPr id="6156" name="TextBox 99"/>
          <p:cNvSpPr txBox="1">
            <a:spLocks noChangeArrowheads="1"/>
          </p:cNvSpPr>
          <p:nvPr/>
        </p:nvSpPr>
        <p:spPr bwMode="auto">
          <a:xfrm>
            <a:off x="1788637" y="5976938"/>
            <a:ext cx="1657826" cy="523220"/>
          </a:xfrm>
          <a:prstGeom prst="rect">
            <a:avLst/>
          </a:prstGeom>
          <a:noFill/>
          <a:ln w="9525">
            <a:noFill/>
            <a:miter lim="800000"/>
            <a:headEnd/>
            <a:tailEnd/>
          </a:ln>
        </p:spPr>
        <p:txBody>
          <a:bodyPr wrap="none">
            <a:spAutoFit/>
          </a:bodyPr>
          <a:lstStyle/>
          <a:p>
            <a:r>
              <a:rPr lang="en-US" sz="2800" dirty="0"/>
              <a:t>Early </a:t>
            </a:r>
            <a:r>
              <a:rPr lang="en-US" sz="2800" dirty="0" smtClean="0"/>
              <a:t>stage</a:t>
            </a:r>
            <a:endParaRPr lang="en-US" sz="2800" dirty="0"/>
          </a:p>
        </p:txBody>
      </p:sp>
      <p:sp>
        <p:nvSpPr>
          <p:cNvPr id="6157" name="TextBox 99"/>
          <p:cNvSpPr txBox="1">
            <a:spLocks noChangeArrowheads="1"/>
          </p:cNvSpPr>
          <p:nvPr/>
        </p:nvSpPr>
        <p:spPr bwMode="auto">
          <a:xfrm>
            <a:off x="3783498" y="5976938"/>
            <a:ext cx="1558440" cy="523220"/>
          </a:xfrm>
          <a:prstGeom prst="rect">
            <a:avLst/>
          </a:prstGeom>
          <a:noFill/>
          <a:ln w="9525">
            <a:noFill/>
            <a:miter lim="800000"/>
            <a:headEnd/>
            <a:tailEnd/>
          </a:ln>
        </p:spPr>
        <p:txBody>
          <a:bodyPr wrap="none">
            <a:spAutoFit/>
          </a:bodyPr>
          <a:lstStyle/>
          <a:p>
            <a:r>
              <a:rPr lang="en-US" sz="2800" dirty="0"/>
              <a:t>Late </a:t>
            </a:r>
            <a:r>
              <a:rPr lang="en-US" sz="2800" dirty="0" smtClean="0"/>
              <a:t>stage</a:t>
            </a:r>
            <a:endParaRPr lang="en-US" sz="2800" dirty="0"/>
          </a:p>
        </p:txBody>
      </p:sp>
      <p:sp>
        <p:nvSpPr>
          <p:cNvPr id="26" name="Down Arrow 4"/>
          <p:cNvSpPr>
            <a:spLocks noChangeArrowheads="1"/>
          </p:cNvSpPr>
          <p:nvPr/>
        </p:nvSpPr>
        <p:spPr bwMode="auto">
          <a:xfrm>
            <a:off x="6803133" y="3710084"/>
            <a:ext cx="181867" cy="455516"/>
          </a:xfrm>
          <a:prstGeom prst="downArrow">
            <a:avLst>
              <a:gd name="adj1" fmla="val 50000"/>
              <a:gd name="adj2" fmla="val 49996"/>
            </a:avLst>
          </a:prstGeom>
          <a:solidFill>
            <a:srgbClr val="FF0000"/>
          </a:solidFill>
          <a:ln w="9525" algn="ctr">
            <a:solidFill>
              <a:schemeClr val="tx1"/>
            </a:solidFill>
            <a:round/>
            <a:headEnd/>
            <a:tailEnd/>
          </a:ln>
        </p:spPr>
        <p:txBody>
          <a:bodyPr/>
          <a:lstStyle/>
          <a:p>
            <a:endParaRPr lang="zh-CN" altLang="en-US">
              <a:ea typeface="SimSun" pitchFamily="2" charset="-122"/>
            </a:endParaRPr>
          </a:p>
        </p:txBody>
      </p:sp>
      <p:sp>
        <p:nvSpPr>
          <p:cNvPr id="27" name="Right Brace 26"/>
          <p:cNvSpPr/>
          <p:nvPr/>
        </p:nvSpPr>
        <p:spPr bwMode="auto">
          <a:xfrm rot="10800000">
            <a:off x="7086600" y="2590800"/>
            <a:ext cx="355600" cy="1371600"/>
          </a:xfrm>
          <a:prstGeom prst="rightBrace">
            <a:avLst/>
          </a:prstGeom>
          <a:solidFill>
            <a:schemeClr val="bg1"/>
          </a:solidFill>
          <a:ln w="25400" cap="flat" cmpd="sng" algn="ctr">
            <a:solidFill>
              <a:schemeClr val="accent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Narrow" pitchFamily="34" charset="0"/>
            </a:endParaRPr>
          </a:p>
        </p:txBody>
      </p:sp>
      <p:sp>
        <p:nvSpPr>
          <p:cNvPr id="28" name="TextBox 99"/>
          <p:cNvSpPr txBox="1">
            <a:spLocks noChangeArrowheads="1"/>
          </p:cNvSpPr>
          <p:nvPr/>
        </p:nvSpPr>
        <p:spPr bwMode="auto">
          <a:xfrm>
            <a:off x="7518401" y="3757045"/>
            <a:ext cx="1536699" cy="400110"/>
          </a:xfrm>
          <a:prstGeom prst="rect">
            <a:avLst/>
          </a:prstGeom>
          <a:noFill/>
          <a:ln w="9525">
            <a:solidFill>
              <a:schemeClr val="tx2"/>
            </a:solidFill>
            <a:miter lim="800000"/>
            <a:headEnd/>
            <a:tailEnd/>
          </a:ln>
        </p:spPr>
        <p:txBody>
          <a:bodyPr wrap="square">
            <a:spAutoFit/>
          </a:bodyPr>
          <a:lstStyle/>
          <a:p>
            <a:pPr algn="ctr"/>
            <a:r>
              <a:rPr lang="en-US" sz="2000" dirty="0" smtClean="0"/>
              <a:t>Likelihood</a:t>
            </a:r>
            <a:endParaRPr lang="en-US" sz="2000" dirty="0"/>
          </a:p>
        </p:txBody>
      </p:sp>
      <p:sp>
        <p:nvSpPr>
          <p:cNvPr id="29" name="TextBox 99"/>
          <p:cNvSpPr txBox="1">
            <a:spLocks noChangeArrowheads="1"/>
          </p:cNvSpPr>
          <p:nvPr/>
        </p:nvSpPr>
        <p:spPr bwMode="auto">
          <a:xfrm>
            <a:off x="7607301" y="2410845"/>
            <a:ext cx="1130299" cy="400110"/>
          </a:xfrm>
          <a:prstGeom prst="rect">
            <a:avLst/>
          </a:prstGeom>
          <a:noFill/>
          <a:ln w="9525">
            <a:solidFill>
              <a:schemeClr val="tx2"/>
            </a:solidFill>
            <a:miter lim="800000"/>
            <a:headEnd/>
            <a:tailEnd/>
          </a:ln>
        </p:spPr>
        <p:txBody>
          <a:bodyPr wrap="square">
            <a:spAutoFit/>
          </a:bodyPr>
          <a:lstStyle/>
          <a:p>
            <a:pPr algn="ctr"/>
            <a:r>
              <a:rPr lang="en-US" sz="2000" dirty="0" smtClean="0"/>
              <a:t>Prior</a:t>
            </a: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itle 1"/>
          <p:cNvSpPr>
            <a:spLocks noGrp="1"/>
          </p:cNvSpPr>
          <p:nvPr>
            <p:ph type="title"/>
          </p:nvPr>
        </p:nvSpPr>
        <p:spPr/>
        <p:txBody>
          <a:bodyPr/>
          <a:lstStyle/>
          <a:p>
            <a:r>
              <a:rPr lang="en-US" smtClean="0"/>
              <a:t>Prior</a:t>
            </a:r>
          </a:p>
        </p:txBody>
      </p:sp>
      <p:sp>
        <p:nvSpPr>
          <p:cNvPr id="7174"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7175"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3" name="Content Placeholder 2"/>
          <p:cNvSpPr txBox="1">
            <a:spLocks/>
          </p:cNvSpPr>
          <p:nvPr/>
        </p:nvSpPr>
        <p:spPr bwMode="auto">
          <a:xfrm>
            <a:off x="739775" y="749300"/>
            <a:ext cx="7896225" cy="533400"/>
          </a:xfrm>
          <a:prstGeom prst="rect">
            <a:avLst/>
          </a:prstGeom>
          <a:noFill/>
          <a:ln w="9525">
            <a:noFill/>
            <a:miter lim="800000"/>
            <a:headEnd/>
            <a:tailEnd/>
          </a:ln>
        </p:spPr>
        <p:txBody>
          <a:bodyPr/>
          <a:lstStyle/>
          <a:p>
            <a:pPr marL="290513" indent="-290513" algn="l">
              <a:spcBef>
                <a:spcPct val="20000"/>
              </a:spcBef>
              <a:buClr>
                <a:srgbClr val="990000"/>
              </a:buClr>
              <a:buSzPct val="70000"/>
              <a:buFont typeface="Wingdings 2" pitchFamily="18" charset="2"/>
              <a:buChar char="¢"/>
              <a:defRPr/>
            </a:pPr>
            <a:endParaRPr lang="en-US" sz="2400" b="1" i="1" kern="0" dirty="0">
              <a:solidFill>
                <a:srgbClr val="FF0000"/>
              </a:solidFill>
              <a:latin typeface="+mn-lt"/>
            </a:endParaRPr>
          </a:p>
          <a:p>
            <a:pPr marL="290513" indent="-290513" algn="l">
              <a:spcBef>
                <a:spcPct val="20000"/>
              </a:spcBef>
              <a:buClr>
                <a:srgbClr val="990000"/>
              </a:buClr>
              <a:buSzPct val="70000"/>
              <a:buFont typeface="Wingdings 2" pitchFamily="18" charset="2"/>
              <a:buChar char="¢"/>
              <a:defRPr/>
            </a:pPr>
            <a:endParaRPr lang="en-US" sz="2400" b="1" i="1" kern="0" dirty="0">
              <a:solidFill>
                <a:srgbClr val="FF0000"/>
              </a:solidFill>
              <a:latin typeface="+mn-lt"/>
            </a:endParaRPr>
          </a:p>
          <a:p>
            <a:pPr marL="290513" indent="-290513" algn="l">
              <a:spcBef>
                <a:spcPct val="20000"/>
              </a:spcBef>
              <a:buClr>
                <a:srgbClr val="990000"/>
              </a:buClr>
              <a:buSzPct val="70000"/>
              <a:buFont typeface="Wingdings 2" pitchFamily="18" charset="2"/>
              <a:buNone/>
              <a:defRPr/>
            </a:pPr>
            <a:endParaRPr lang="en-US" sz="2400" b="1" i="1" kern="0" dirty="0">
              <a:solidFill>
                <a:srgbClr val="FF0000"/>
              </a:solidFill>
              <a:latin typeface="+mn-lt"/>
            </a:endParaRPr>
          </a:p>
          <a:p>
            <a:pPr marL="290513" indent="-290513" algn="l">
              <a:spcBef>
                <a:spcPct val="20000"/>
              </a:spcBef>
              <a:buClr>
                <a:srgbClr val="990000"/>
              </a:buClr>
              <a:buSzPct val="70000"/>
              <a:buFont typeface="Wingdings 2" pitchFamily="18" charset="2"/>
              <a:buChar char="¢"/>
              <a:defRPr/>
            </a:pPr>
            <a:endParaRPr lang="en-US" sz="2400" b="1" kern="0" dirty="0">
              <a:latin typeface="+mn-lt"/>
            </a:endParaRPr>
          </a:p>
          <a:p>
            <a:pPr marL="290513" indent="-290513" algn="l">
              <a:spcBef>
                <a:spcPct val="20000"/>
              </a:spcBef>
              <a:buClr>
                <a:srgbClr val="990000"/>
              </a:buClr>
              <a:buSzPct val="70000"/>
              <a:defRPr/>
            </a:pPr>
            <a:endParaRPr lang="en-US" sz="2400" b="1" kern="0" dirty="0">
              <a:latin typeface="+mn-lt"/>
            </a:endParaRPr>
          </a:p>
          <a:p>
            <a:pPr marL="290513" indent="-290513" algn="l">
              <a:spcBef>
                <a:spcPct val="20000"/>
              </a:spcBef>
              <a:buClr>
                <a:srgbClr val="990000"/>
              </a:buClr>
              <a:buSzPct val="70000"/>
              <a:buFont typeface="Wingdings 2" pitchFamily="18" charset="2"/>
              <a:buChar char="¢"/>
              <a:defRPr/>
            </a:pPr>
            <a:endParaRPr lang="en-US" sz="2400" b="1" kern="0" dirty="0">
              <a:latin typeface="+mn-lt"/>
            </a:endParaRPr>
          </a:p>
          <a:p>
            <a:pPr marL="290513" indent="-290513" algn="l">
              <a:spcBef>
                <a:spcPct val="20000"/>
              </a:spcBef>
              <a:buClr>
                <a:srgbClr val="990000"/>
              </a:buClr>
              <a:buSzPct val="70000"/>
              <a:buFont typeface="Wingdings 2" pitchFamily="18" charset="2"/>
              <a:buChar char="¢"/>
              <a:defRPr/>
            </a:pPr>
            <a:endParaRPr lang="en-US" sz="2400" b="1" kern="0" dirty="0">
              <a:latin typeface="+mn-lt"/>
            </a:endParaRPr>
          </a:p>
          <a:p>
            <a:pPr marL="290513" indent="-290513" algn="l">
              <a:spcBef>
                <a:spcPct val="20000"/>
              </a:spcBef>
              <a:buClr>
                <a:srgbClr val="990000"/>
              </a:buClr>
              <a:buSzPct val="70000"/>
              <a:buFont typeface="Wingdings 2" pitchFamily="18" charset="2"/>
              <a:buChar char="¢"/>
              <a:defRPr/>
            </a:pPr>
            <a:endParaRPr lang="en-US" sz="2400" b="1" kern="0" dirty="0">
              <a:latin typeface="+mn-lt"/>
            </a:endParaRPr>
          </a:p>
        </p:txBody>
      </p:sp>
      <p:sp>
        <p:nvSpPr>
          <p:cNvPr id="7172" name="Content Placeholder 2"/>
          <p:cNvSpPr>
            <a:spLocks noGrp="1"/>
          </p:cNvSpPr>
          <p:nvPr>
            <p:ph idx="1"/>
          </p:nvPr>
        </p:nvSpPr>
        <p:spPr>
          <a:xfrm>
            <a:off x="735013" y="773113"/>
            <a:ext cx="7896225" cy="5589587"/>
          </a:xfrm>
        </p:spPr>
        <p:txBody>
          <a:bodyPr/>
          <a:lstStyle/>
          <a:p>
            <a:r>
              <a:rPr lang="en-US" dirty="0" smtClean="0"/>
              <a:t>Prior is a </a:t>
            </a:r>
            <a:r>
              <a:rPr lang="en-US" dirty="0" smtClean="0">
                <a:solidFill>
                  <a:srgbClr val="FF0000"/>
                </a:solidFill>
              </a:rPr>
              <a:t>distribution</a:t>
            </a:r>
            <a:r>
              <a:rPr lang="en-US" dirty="0" smtClean="0"/>
              <a:t> that describes the uncertainty of parameters based on early stage data, before late stage data is taken into account</a:t>
            </a:r>
          </a:p>
          <a:p>
            <a:r>
              <a:rPr lang="en-US" dirty="0" smtClean="0"/>
              <a:t>In our work, information in early design stage is encoded in prior, which describes the uncertainty of late stage model coefficients</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endParaRPr lang="en-US" dirty="0" smtClean="0"/>
          </a:p>
          <a:p>
            <a:pPr marL="0" indent="0">
              <a:buNone/>
            </a:pPr>
            <a:endParaRPr lang="en-US" i="1" dirty="0" smtClean="0">
              <a:solidFill>
                <a:srgbClr val="FF0000"/>
              </a:solidFill>
            </a:endParaRPr>
          </a:p>
          <a:p>
            <a:endParaRPr lang="en-US" i="1" dirty="0" smtClean="0">
              <a:solidFill>
                <a:srgbClr val="FF0000"/>
              </a:solidFill>
            </a:endParaRPr>
          </a:p>
          <a:p>
            <a:pPr>
              <a:buFont typeface="Wingdings 2" pitchFamily="18" charset="2"/>
              <a:buNone/>
            </a:pPr>
            <a:endParaRPr lang="en-US" i="1" dirty="0" smtClean="0">
              <a:solidFill>
                <a:srgbClr val="FF0000"/>
              </a:solidFill>
            </a:endParaRPr>
          </a:p>
          <a:p>
            <a:endParaRPr lang="en-US" dirty="0" smtClean="0"/>
          </a:p>
          <a:p>
            <a:endParaRPr lang="en-US" dirty="0" smtClean="0"/>
          </a:p>
          <a:p>
            <a:endParaRPr lang="en-US" dirty="0" smtClean="0"/>
          </a:p>
          <a:p>
            <a:endParaRPr lang="en-US" i="1" kern="1200" dirty="0" smtClean="0">
              <a:latin typeface="Arial Narrow" pitchFamily="34" charset="0"/>
            </a:endParaRPr>
          </a:p>
        </p:txBody>
      </p:sp>
      <p:grpSp>
        <p:nvGrpSpPr>
          <p:cNvPr id="34" name="Group 33"/>
          <p:cNvGrpSpPr/>
          <p:nvPr/>
        </p:nvGrpSpPr>
        <p:grpSpPr>
          <a:xfrm>
            <a:off x="2006600" y="3422826"/>
            <a:ext cx="5097808" cy="1935013"/>
            <a:chOff x="1879599" y="3656012"/>
            <a:chExt cx="5567709" cy="2203301"/>
          </a:xfrm>
        </p:grpSpPr>
        <p:grpSp>
          <p:nvGrpSpPr>
            <p:cNvPr id="16" name="Group 8"/>
            <p:cNvGrpSpPr>
              <a:grpSpLocks/>
            </p:cNvGrpSpPr>
            <p:nvPr/>
          </p:nvGrpSpPr>
          <p:grpSpPr bwMode="auto">
            <a:xfrm>
              <a:off x="1879599" y="3656012"/>
              <a:ext cx="5567709" cy="2203301"/>
              <a:chOff x="908745" y="4592698"/>
              <a:chExt cx="4621708" cy="1773242"/>
            </a:xfrm>
          </p:grpSpPr>
          <p:cxnSp>
            <p:nvCxnSpPr>
              <p:cNvPr id="17" name="Straight Arrow Connector 9"/>
              <p:cNvCxnSpPr>
                <a:cxnSpLocks noChangeShapeType="1"/>
              </p:cNvCxnSpPr>
              <p:nvPr/>
            </p:nvCxnSpPr>
            <p:spPr bwMode="auto">
              <a:xfrm>
                <a:off x="936419" y="5916058"/>
                <a:ext cx="4594034" cy="0"/>
              </a:xfrm>
              <a:prstGeom prst="straightConnector1">
                <a:avLst/>
              </a:prstGeom>
              <a:noFill/>
              <a:ln w="34925" algn="ctr">
                <a:solidFill>
                  <a:schemeClr val="tx1"/>
                </a:solidFill>
                <a:round/>
                <a:headEnd/>
                <a:tailEnd type="arrow" w="med" len="med"/>
              </a:ln>
            </p:spPr>
          </p:cxnSp>
          <p:sp>
            <p:nvSpPr>
              <p:cNvPr id="19" name="TextBox 11"/>
              <p:cNvSpPr txBox="1">
                <a:spLocks noChangeArrowheads="1"/>
              </p:cNvSpPr>
              <p:nvPr/>
            </p:nvSpPr>
            <p:spPr bwMode="auto">
              <a:xfrm>
                <a:off x="908745" y="5994387"/>
                <a:ext cx="1673568" cy="371553"/>
              </a:xfrm>
              <a:prstGeom prst="rect">
                <a:avLst/>
              </a:prstGeom>
              <a:noFill/>
              <a:ln w="9525">
                <a:noFill/>
                <a:miter lim="800000"/>
                <a:headEnd/>
                <a:tailEnd/>
              </a:ln>
            </p:spPr>
            <p:txBody>
              <a:bodyPr wrap="square">
                <a:spAutoFit/>
              </a:bodyPr>
              <a:lstStyle/>
              <a:p>
                <a:r>
                  <a:rPr lang="en-US" sz="2000" dirty="0" smtClean="0"/>
                  <a:t>Prior distribution</a:t>
                </a:r>
                <a:endParaRPr lang="en-US" sz="2000" dirty="0"/>
              </a:p>
            </p:txBody>
          </p:sp>
          <p:sp>
            <p:nvSpPr>
              <p:cNvPr id="20" name="Freeform 19"/>
              <p:cNvSpPr/>
              <p:nvPr/>
            </p:nvSpPr>
            <p:spPr bwMode="auto">
              <a:xfrm>
                <a:off x="3171703" y="4593975"/>
                <a:ext cx="1707830" cy="1222700"/>
              </a:xfrm>
              <a:custGeom>
                <a:avLst/>
                <a:gdLst>
                  <a:gd name="connsiteX0" fmla="*/ 0 w 1707615"/>
                  <a:gd name="connsiteY0" fmla="*/ 0 h 1222872"/>
                  <a:gd name="connsiteX1" fmla="*/ 451692 w 1707615"/>
                  <a:gd name="connsiteY1" fmla="*/ 176270 h 1222872"/>
                  <a:gd name="connsiteX2" fmla="*/ 958468 w 1707615"/>
                  <a:gd name="connsiteY2" fmla="*/ 760164 h 1222872"/>
                  <a:gd name="connsiteX3" fmla="*/ 1277957 w 1707615"/>
                  <a:gd name="connsiteY3" fmla="*/ 1079653 h 1222872"/>
                  <a:gd name="connsiteX4" fmla="*/ 1707615 w 1707615"/>
                  <a:gd name="connsiteY4" fmla="*/ 1222872 h 12228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7615" h="1222872">
                    <a:moveTo>
                      <a:pt x="0" y="0"/>
                    </a:moveTo>
                    <a:cubicBezTo>
                      <a:pt x="145973" y="24788"/>
                      <a:pt x="291947" y="49576"/>
                      <a:pt x="451692" y="176270"/>
                    </a:cubicBezTo>
                    <a:cubicBezTo>
                      <a:pt x="611437" y="302964"/>
                      <a:pt x="820757" y="609600"/>
                      <a:pt x="958468" y="760164"/>
                    </a:cubicBezTo>
                    <a:cubicBezTo>
                      <a:pt x="1096179" y="910728"/>
                      <a:pt x="1153099" y="1002535"/>
                      <a:pt x="1277957" y="1079653"/>
                    </a:cubicBezTo>
                    <a:cubicBezTo>
                      <a:pt x="1402815" y="1156771"/>
                      <a:pt x="1707615" y="1222872"/>
                      <a:pt x="1707615" y="1222872"/>
                    </a:cubicBezTo>
                  </a:path>
                </a:pathLst>
              </a:custGeom>
              <a:solidFill>
                <a:schemeClr val="bg1">
                  <a:alpha val="0"/>
                </a:schemeClr>
              </a:solidFill>
              <a:ln w="34925" cap="flat" cmpd="sng" algn="ctr">
                <a:solidFill>
                  <a:schemeClr val="accent6"/>
                </a:solidFill>
                <a:prstDash val="solid"/>
                <a:round/>
                <a:headEnd type="none" w="med" len="med"/>
                <a:tailEnd type="none" w="med" len="med"/>
              </a:ln>
              <a:effectLst/>
            </p:spPr>
            <p:txBody>
              <a:bodyPr/>
              <a:lstStyle/>
              <a:p>
                <a:pPr>
                  <a:defRPr/>
                </a:pPr>
                <a:endParaRPr lang="en-US"/>
              </a:p>
            </p:txBody>
          </p:sp>
          <p:sp>
            <p:nvSpPr>
              <p:cNvPr id="21" name="Freeform 20"/>
              <p:cNvSpPr/>
              <p:nvPr/>
            </p:nvSpPr>
            <p:spPr bwMode="auto">
              <a:xfrm flipH="1">
                <a:off x="1475386" y="4592698"/>
                <a:ext cx="1717055" cy="1222699"/>
              </a:xfrm>
              <a:custGeom>
                <a:avLst/>
                <a:gdLst>
                  <a:gd name="connsiteX0" fmla="*/ 0 w 1707615"/>
                  <a:gd name="connsiteY0" fmla="*/ 0 h 1222872"/>
                  <a:gd name="connsiteX1" fmla="*/ 451692 w 1707615"/>
                  <a:gd name="connsiteY1" fmla="*/ 176270 h 1222872"/>
                  <a:gd name="connsiteX2" fmla="*/ 958468 w 1707615"/>
                  <a:gd name="connsiteY2" fmla="*/ 760164 h 1222872"/>
                  <a:gd name="connsiteX3" fmla="*/ 1277957 w 1707615"/>
                  <a:gd name="connsiteY3" fmla="*/ 1079653 h 1222872"/>
                  <a:gd name="connsiteX4" fmla="*/ 1707615 w 1707615"/>
                  <a:gd name="connsiteY4" fmla="*/ 1222872 h 12228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7615" h="1222872">
                    <a:moveTo>
                      <a:pt x="0" y="0"/>
                    </a:moveTo>
                    <a:cubicBezTo>
                      <a:pt x="145973" y="24788"/>
                      <a:pt x="291947" y="49576"/>
                      <a:pt x="451692" y="176270"/>
                    </a:cubicBezTo>
                    <a:cubicBezTo>
                      <a:pt x="611437" y="302964"/>
                      <a:pt x="820757" y="609600"/>
                      <a:pt x="958468" y="760164"/>
                    </a:cubicBezTo>
                    <a:cubicBezTo>
                      <a:pt x="1096179" y="910728"/>
                      <a:pt x="1153099" y="1002535"/>
                      <a:pt x="1277957" y="1079653"/>
                    </a:cubicBezTo>
                    <a:cubicBezTo>
                      <a:pt x="1402815" y="1156771"/>
                      <a:pt x="1707615" y="1222872"/>
                      <a:pt x="1707615" y="1222872"/>
                    </a:cubicBezTo>
                  </a:path>
                </a:pathLst>
              </a:custGeom>
              <a:solidFill>
                <a:schemeClr val="bg1">
                  <a:alpha val="0"/>
                </a:schemeClr>
              </a:solidFill>
              <a:ln w="34925" cap="flat" cmpd="sng" algn="ctr">
                <a:solidFill>
                  <a:schemeClr val="accent6"/>
                </a:solidFill>
                <a:prstDash val="solid"/>
                <a:round/>
                <a:headEnd type="none" w="med" len="med"/>
                <a:tailEnd type="none" w="med" len="med"/>
              </a:ln>
              <a:effectLst/>
            </p:spPr>
            <p:txBody>
              <a:bodyPr/>
              <a:lstStyle/>
              <a:p>
                <a:pPr>
                  <a:defRPr/>
                </a:pPr>
                <a:endParaRPr lang="en-US"/>
              </a:p>
            </p:txBody>
          </p:sp>
        </p:grpSp>
        <p:sp>
          <p:nvSpPr>
            <p:cNvPr id="29" name="TextBox 28"/>
            <p:cNvSpPr txBox="1"/>
            <p:nvPr/>
          </p:nvSpPr>
          <p:spPr>
            <a:xfrm>
              <a:off x="2412718" y="3949700"/>
              <a:ext cx="1061313" cy="455585"/>
            </a:xfrm>
            <a:prstGeom prst="rect">
              <a:avLst/>
            </a:prstGeom>
            <a:noFill/>
          </p:spPr>
          <p:txBody>
            <a:bodyPr wrap="none" rtlCol="0">
              <a:spAutoFit/>
            </a:bodyPr>
            <a:lstStyle/>
            <a:p>
              <a:r>
                <a:rPr lang="en-US" sz="2000" dirty="0" err="1" smtClean="0"/>
                <a:t>pdf</a:t>
              </a:r>
              <a:r>
                <a:rPr lang="en-US" sz="2000" dirty="0" smtClean="0"/>
                <a:t>(</a:t>
              </a:r>
              <a:r>
                <a:rPr lang="el-GR" sz="2000" i="1" dirty="0" smtClean="0"/>
                <a:t>α</a:t>
              </a:r>
              <a:r>
                <a:rPr lang="en-US" sz="2000" i="1" baseline="-25000" dirty="0" err="1" smtClean="0"/>
                <a:t>L,m</a:t>
              </a:r>
              <a:r>
                <a:rPr lang="en-US" sz="2000" dirty="0" smtClean="0"/>
                <a:t>)</a:t>
              </a:r>
            </a:p>
          </p:txBody>
        </p:sp>
      </p:grpSp>
      <p:cxnSp>
        <p:nvCxnSpPr>
          <p:cNvPr id="14" name="Straight Arrow Connector 10"/>
          <p:cNvCxnSpPr>
            <a:cxnSpLocks noChangeShapeType="1"/>
          </p:cNvCxnSpPr>
          <p:nvPr/>
        </p:nvCxnSpPr>
        <p:spPr bwMode="auto">
          <a:xfrm flipH="1" flipV="1">
            <a:off x="5915860" y="4570478"/>
            <a:ext cx="4157" cy="288000"/>
          </a:xfrm>
          <a:prstGeom prst="straightConnector1">
            <a:avLst/>
          </a:prstGeom>
          <a:noFill/>
          <a:ln w="34925" algn="ctr">
            <a:solidFill>
              <a:srgbClr val="FF0000"/>
            </a:solidFill>
            <a:prstDash val="sysDash"/>
            <a:round/>
            <a:headEnd/>
            <a:tailEnd/>
          </a:ln>
        </p:spPr>
      </p:cxnSp>
      <p:cxnSp>
        <p:nvCxnSpPr>
          <p:cNvPr id="15" name="Straight Arrow Connector 10"/>
          <p:cNvCxnSpPr>
            <a:cxnSpLocks noChangeShapeType="1"/>
          </p:cNvCxnSpPr>
          <p:nvPr/>
        </p:nvCxnSpPr>
        <p:spPr bwMode="auto">
          <a:xfrm flipV="1">
            <a:off x="4743997" y="3496486"/>
            <a:ext cx="13122" cy="1363669"/>
          </a:xfrm>
          <a:prstGeom prst="straightConnector1">
            <a:avLst/>
          </a:prstGeom>
          <a:noFill/>
          <a:ln w="34925" algn="ctr">
            <a:solidFill>
              <a:srgbClr val="FF0000"/>
            </a:solidFill>
            <a:prstDash val="sysDash"/>
            <a:round/>
            <a:headEnd/>
            <a:tailEnd/>
          </a:ln>
        </p:spPr>
      </p:cxnSp>
      <p:sp>
        <p:nvSpPr>
          <p:cNvPr id="18" name="Rectangle 17"/>
          <p:cNvSpPr/>
          <p:nvPr/>
        </p:nvSpPr>
        <p:spPr>
          <a:xfrm>
            <a:off x="5617733" y="4942186"/>
            <a:ext cx="617477" cy="400110"/>
          </a:xfrm>
          <a:prstGeom prst="rect">
            <a:avLst/>
          </a:prstGeom>
        </p:spPr>
        <p:txBody>
          <a:bodyPr wrap="none">
            <a:spAutoFit/>
          </a:bodyPr>
          <a:lstStyle/>
          <a:p>
            <a:r>
              <a:rPr lang="el-GR" sz="2000" i="1" dirty="0" smtClean="0"/>
              <a:t>α</a:t>
            </a:r>
            <a:r>
              <a:rPr lang="en-US" sz="2000" i="1" baseline="-25000" dirty="0" smtClean="0"/>
              <a:t>L,m2</a:t>
            </a:r>
            <a:endParaRPr lang="en-US" sz="2000" dirty="0"/>
          </a:p>
        </p:txBody>
      </p:sp>
      <p:sp>
        <p:nvSpPr>
          <p:cNvPr id="22" name="Rectangle 21"/>
          <p:cNvSpPr/>
          <p:nvPr/>
        </p:nvSpPr>
        <p:spPr>
          <a:xfrm>
            <a:off x="4441713" y="4947266"/>
            <a:ext cx="617477" cy="400110"/>
          </a:xfrm>
          <a:prstGeom prst="rect">
            <a:avLst/>
          </a:prstGeom>
        </p:spPr>
        <p:txBody>
          <a:bodyPr wrap="none">
            <a:spAutoFit/>
          </a:bodyPr>
          <a:lstStyle/>
          <a:p>
            <a:r>
              <a:rPr lang="el-GR" sz="2000" i="1" dirty="0" smtClean="0"/>
              <a:t>α</a:t>
            </a:r>
            <a:r>
              <a:rPr lang="en-US" sz="2000" i="1" baseline="-25000" dirty="0" smtClean="0"/>
              <a:t>L,m1</a:t>
            </a:r>
            <a:endParaRPr lang="en-US" sz="2000" dirty="0"/>
          </a:p>
        </p:txBody>
      </p:sp>
      <p:sp>
        <p:nvSpPr>
          <p:cNvPr id="23" name="TextBox 22"/>
          <p:cNvSpPr txBox="1"/>
          <p:nvPr/>
        </p:nvSpPr>
        <p:spPr>
          <a:xfrm>
            <a:off x="4176723" y="5466270"/>
            <a:ext cx="1115889" cy="646331"/>
          </a:xfrm>
          <a:prstGeom prst="rect">
            <a:avLst/>
          </a:prstGeom>
          <a:noFill/>
          <a:ln>
            <a:solidFill>
              <a:schemeClr val="tx1"/>
            </a:solidFill>
          </a:ln>
        </p:spPr>
        <p:txBody>
          <a:bodyPr wrap="square" rtlCol="0">
            <a:spAutoFit/>
          </a:bodyPr>
          <a:lstStyle/>
          <a:p>
            <a:pPr algn="ctr"/>
            <a:r>
              <a:rPr lang="en-US" dirty="0" smtClean="0"/>
              <a:t>Higher </a:t>
            </a:r>
          </a:p>
          <a:p>
            <a:pPr algn="ctr"/>
            <a:r>
              <a:rPr lang="en-US" dirty="0" smtClean="0"/>
              <a:t>Probability</a:t>
            </a:r>
            <a:endParaRPr lang="en-US" dirty="0"/>
          </a:p>
        </p:txBody>
      </p:sp>
      <p:sp>
        <p:nvSpPr>
          <p:cNvPr id="24" name="TextBox 23"/>
          <p:cNvSpPr txBox="1"/>
          <p:nvPr/>
        </p:nvSpPr>
        <p:spPr>
          <a:xfrm>
            <a:off x="5403166" y="5466269"/>
            <a:ext cx="1115889" cy="646331"/>
          </a:xfrm>
          <a:prstGeom prst="rect">
            <a:avLst/>
          </a:prstGeom>
          <a:noFill/>
          <a:ln>
            <a:solidFill>
              <a:schemeClr val="tx1"/>
            </a:solidFill>
          </a:ln>
        </p:spPr>
        <p:txBody>
          <a:bodyPr wrap="square" rtlCol="0">
            <a:spAutoFit/>
          </a:bodyPr>
          <a:lstStyle/>
          <a:p>
            <a:pPr algn="ctr"/>
            <a:r>
              <a:rPr lang="en-US" dirty="0" smtClean="0"/>
              <a:t>Lower </a:t>
            </a:r>
          </a:p>
          <a:p>
            <a:pPr algn="ctr"/>
            <a:r>
              <a:rPr lang="en-US" dirty="0" smtClean="0"/>
              <a:t>Probability</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Title 1"/>
          <p:cNvSpPr>
            <a:spLocks noGrp="1"/>
          </p:cNvSpPr>
          <p:nvPr>
            <p:ph type="title"/>
          </p:nvPr>
        </p:nvSpPr>
        <p:spPr/>
        <p:txBody>
          <a:bodyPr/>
          <a:lstStyle/>
          <a:p>
            <a:r>
              <a:rPr lang="en-US" smtClean="0"/>
              <a:t>Prior</a:t>
            </a:r>
          </a:p>
        </p:txBody>
      </p:sp>
      <p:sp>
        <p:nvSpPr>
          <p:cNvPr id="8198" name="Content Placeholder 2"/>
          <p:cNvSpPr>
            <a:spLocks noGrp="1"/>
          </p:cNvSpPr>
          <p:nvPr>
            <p:ph idx="1"/>
          </p:nvPr>
        </p:nvSpPr>
        <p:spPr>
          <a:xfrm>
            <a:off x="747713" y="811213"/>
            <a:ext cx="8145916" cy="5378450"/>
          </a:xfrm>
        </p:spPr>
        <p:txBody>
          <a:bodyPr/>
          <a:lstStyle/>
          <a:p>
            <a:r>
              <a:rPr lang="en-US" dirty="0" smtClean="0">
                <a:sym typeface="Symbol" pitchFamily="18" charset="2"/>
              </a:rPr>
              <a:t>Magnitude information of early-stage model coefficients is encoded in prior</a:t>
            </a:r>
          </a:p>
          <a:p>
            <a:pPr lvl="1"/>
            <a:r>
              <a:rPr lang="en-US" dirty="0" smtClean="0">
                <a:sym typeface="Symbol" pitchFamily="18" charset="2"/>
              </a:rPr>
              <a:t>Magnitude information here describes whether the absolute value of coefficient is relatively large or small</a:t>
            </a:r>
          </a:p>
          <a:p>
            <a:pPr lvl="1"/>
            <a:r>
              <a:rPr lang="en-US" altLang="zh-CN" dirty="0" smtClean="0">
                <a:sym typeface="Symbol" pitchFamily="18" charset="2"/>
              </a:rPr>
              <a:t>Small (or zero) coefficients information represents </a:t>
            </a:r>
            <a:r>
              <a:rPr lang="en-US" altLang="zh-CN" dirty="0" err="1" smtClean="0">
                <a:sym typeface="Symbol" pitchFamily="18" charset="2"/>
              </a:rPr>
              <a:t>sparsity</a:t>
            </a:r>
            <a:r>
              <a:rPr lang="en-US" altLang="zh-CN" dirty="0" smtClean="0">
                <a:sym typeface="Symbol" pitchFamily="18" charset="2"/>
              </a:rPr>
              <a:t> profile, which is essential for performance model</a:t>
            </a:r>
            <a:r>
              <a:rPr lang="en-US" altLang="zh-CN" baseline="30000" dirty="0" smtClean="0">
                <a:sym typeface="Symbol" pitchFamily="18" charset="2"/>
              </a:rPr>
              <a:t>[1]</a:t>
            </a:r>
          </a:p>
          <a:p>
            <a:r>
              <a:rPr lang="en-US" dirty="0" smtClean="0">
                <a:sym typeface="Symbol" pitchFamily="18" charset="2"/>
              </a:rPr>
              <a:t>Define prior distribution as a zero-mean Gaussian distribution</a:t>
            </a:r>
          </a:p>
          <a:p>
            <a:pPr lvl="1"/>
            <a:r>
              <a:rPr lang="en-US" dirty="0" smtClean="0">
                <a:sym typeface="Symbol" pitchFamily="18" charset="2"/>
              </a:rPr>
              <a:t>Key idea of encoding: the shape of prior is related to magnitude information</a:t>
            </a:r>
            <a:endParaRPr lang="en-US" i="1" baseline="-25000" dirty="0" smtClean="0"/>
          </a:p>
          <a:p>
            <a:endParaRPr lang="en-US" i="1" baseline="-25000" dirty="0" smtClean="0"/>
          </a:p>
          <a:p>
            <a:endParaRPr lang="en-US" i="1" baseline="-25000" dirty="0" smtClean="0"/>
          </a:p>
          <a:p>
            <a:endParaRPr lang="en-US" i="1" baseline="-25000" dirty="0" smtClean="0"/>
          </a:p>
          <a:p>
            <a:endParaRPr lang="en-US" i="1" baseline="-25000" dirty="0" smtClean="0"/>
          </a:p>
          <a:p>
            <a:endParaRPr lang="en-US" i="1" baseline="-25000" dirty="0" smtClean="0"/>
          </a:p>
          <a:p>
            <a:endParaRPr lang="en-US" dirty="0" smtClean="0"/>
          </a:p>
          <a:p>
            <a:pPr>
              <a:buFont typeface="Wingdings 2" pitchFamily="18" charset="2"/>
              <a:buNone/>
            </a:pPr>
            <a:endParaRPr lang="en-US" dirty="0" smtClean="0"/>
          </a:p>
          <a:p>
            <a:endParaRPr lang="en-US" i="1" dirty="0" smtClean="0">
              <a:solidFill>
                <a:srgbClr val="FF0000"/>
              </a:solidFill>
            </a:endParaRPr>
          </a:p>
          <a:p>
            <a:endParaRPr lang="en-US" i="1" dirty="0" smtClean="0">
              <a:solidFill>
                <a:srgbClr val="FF0000"/>
              </a:solidFill>
            </a:endParaRPr>
          </a:p>
          <a:p>
            <a:endParaRPr lang="en-US" i="1" dirty="0" smtClean="0">
              <a:solidFill>
                <a:srgbClr val="FF0000"/>
              </a:solidFill>
            </a:endParaRPr>
          </a:p>
          <a:p>
            <a:endParaRPr lang="en-US" i="1" dirty="0" smtClean="0">
              <a:solidFill>
                <a:srgbClr val="FF0000"/>
              </a:solidFill>
            </a:endParaRPr>
          </a:p>
          <a:p>
            <a:endParaRPr lang="en-US" i="1" dirty="0" smtClean="0">
              <a:solidFill>
                <a:srgbClr val="FF0000"/>
              </a:solidFill>
            </a:endParaRPr>
          </a:p>
        </p:txBody>
      </p:sp>
      <p:sp>
        <p:nvSpPr>
          <p:cNvPr id="8199"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8201"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8202"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pic>
        <p:nvPicPr>
          <p:cNvPr id="11" name="Picture 7"/>
          <p:cNvPicPr>
            <a:picLocks noChangeAspect="1" noChangeArrowheads="1"/>
          </p:cNvPicPr>
          <p:nvPr/>
        </p:nvPicPr>
        <p:blipFill>
          <a:blip r:embed="rId3" cstate="print"/>
          <a:srcRect/>
          <a:stretch>
            <a:fillRect/>
          </a:stretch>
        </p:blipFill>
        <p:spPr bwMode="auto">
          <a:xfrm>
            <a:off x="2051685" y="4281231"/>
            <a:ext cx="5629275" cy="1751012"/>
          </a:xfrm>
          <a:prstGeom prst="rect">
            <a:avLst/>
          </a:prstGeom>
          <a:noFill/>
          <a:ln w="9525">
            <a:noFill/>
            <a:miter lim="800000"/>
            <a:headEnd/>
            <a:tailEnd/>
          </a:ln>
        </p:spPr>
      </p:pic>
      <p:sp>
        <p:nvSpPr>
          <p:cNvPr id="12" name="TextBox 8"/>
          <p:cNvSpPr txBox="1">
            <a:spLocks noChangeArrowheads="1"/>
          </p:cNvSpPr>
          <p:nvPr/>
        </p:nvSpPr>
        <p:spPr bwMode="auto">
          <a:xfrm>
            <a:off x="727710" y="4827535"/>
            <a:ext cx="1644650" cy="368300"/>
          </a:xfrm>
          <a:prstGeom prst="rect">
            <a:avLst/>
          </a:prstGeom>
          <a:noFill/>
          <a:ln w="9525">
            <a:noFill/>
            <a:miter lim="800000"/>
            <a:headEnd/>
            <a:tailEnd/>
          </a:ln>
        </p:spPr>
        <p:txBody>
          <a:bodyPr>
            <a:spAutoFit/>
          </a:bodyPr>
          <a:lstStyle/>
          <a:p>
            <a:r>
              <a:rPr lang="en-US" dirty="0">
                <a:solidFill>
                  <a:srgbClr val="0000FF"/>
                </a:solidFill>
              </a:rPr>
              <a:t>Prior distribution</a:t>
            </a:r>
          </a:p>
        </p:txBody>
      </p:sp>
      <p:sp>
        <p:nvSpPr>
          <p:cNvPr id="13" name="TextBox 13"/>
          <p:cNvSpPr txBox="1">
            <a:spLocks noChangeArrowheads="1"/>
          </p:cNvSpPr>
          <p:nvPr/>
        </p:nvSpPr>
        <p:spPr bwMode="auto">
          <a:xfrm>
            <a:off x="466725" y="6278563"/>
            <a:ext cx="8504238" cy="584200"/>
          </a:xfrm>
          <a:prstGeom prst="rect">
            <a:avLst/>
          </a:prstGeom>
          <a:noFill/>
          <a:ln w="9525">
            <a:noFill/>
            <a:miter lim="800000"/>
            <a:headEnd/>
            <a:tailEnd/>
          </a:ln>
        </p:spPr>
        <p:txBody>
          <a:bodyPr>
            <a:spAutoFit/>
          </a:bodyPr>
          <a:lstStyle/>
          <a:p>
            <a:pPr algn="l"/>
            <a:r>
              <a:rPr lang="en-US" sz="1600" dirty="0"/>
              <a:t>[1] X. Li, "Finding deterministic solution from underdetermined equation: large-scale performance modeling of analog/RF circuits," TCAD, vol. 29, no. 11, pp. 1661-1668, Nov. 2010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Title 1"/>
          <p:cNvSpPr>
            <a:spLocks noGrp="1"/>
          </p:cNvSpPr>
          <p:nvPr>
            <p:ph type="title"/>
          </p:nvPr>
        </p:nvSpPr>
        <p:spPr/>
        <p:txBody>
          <a:bodyPr/>
          <a:lstStyle/>
          <a:p>
            <a:r>
              <a:rPr lang="en-US" smtClean="0"/>
              <a:t>Likelihood</a:t>
            </a:r>
          </a:p>
        </p:txBody>
      </p:sp>
      <p:sp>
        <p:nvSpPr>
          <p:cNvPr id="6150" name="Content Placeholder 2"/>
          <p:cNvSpPr>
            <a:spLocks noGrp="1"/>
          </p:cNvSpPr>
          <p:nvPr>
            <p:ph idx="1"/>
          </p:nvPr>
        </p:nvSpPr>
        <p:spPr/>
        <p:txBody>
          <a:bodyPr/>
          <a:lstStyle/>
          <a:p>
            <a:pPr>
              <a:defRPr/>
            </a:pPr>
            <a:r>
              <a:rPr lang="en-US" dirty="0" smtClean="0"/>
              <a:t>Likelihood is a function of parameters, which evaluates </a:t>
            </a:r>
            <a:r>
              <a:rPr lang="en-US" dirty="0" smtClean="0">
                <a:solidFill>
                  <a:srgbClr val="FF0000"/>
                </a:solidFill>
              </a:rPr>
              <a:t>how parameters fit with data</a:t>
            </a:r>
          </a:p>
          <a:p>
            <a:pPr>
              <a:defRPr/>
            </a:pPr>
            <a:r>
              <a:rPr lang="en-US" dirty="0" smtClean="0"/>
              <a:t>Late stage information is encoded in likelihood function</a:t>
            </a:r>
          </a:p>
          <a:p>
            <a:pPr lvl="1">
              <a:defRPr/>
            </a:pPr>
            <a:r>
              <a:rPr lang="en-US" dirty="0" smtClean="0"/>
              <a:t>Specifically, late stage </a:t>
            </a:r>
            <a:r>
              <a:rPr lang="en-US" i="1" dirty="0" smtClean="0">
                <a:solidFill>
                  <a:srgbClr val="FF0000"/>
                </a:solidFill>
              </a:rPr>
              <a:t>performance function</a:t>
            </a:r>
            <a:r>
              <a:rPr lang="en-US" dirty="0" smtClean="0"/>
              <a:t> information is encoded in likelihood function</a:t>
            </a:r>
          </a:p>
          <a:p>
            <a:pPr lvl="1">
              <a:defRPr/>
            </a:pPr>
            <a:r>
              <a:rPr lang="en-US" dirty="0" smtClean="0"/>
              <a:t>In our work, likelihood function describes how well model coefficients fit with late stage data</a:t>
            </a:r>
          </a:p>
          <a:p>
            <a:pPr lvl="1">
              <a:defRPr/>
            </a:pPr>
            <a:endParaRPr lang="en-US" dirty="0" smtClean="0"/>
          </a:p>
          <a:p>
            <a:pPr>
              <a:defRPr/>
            </a:pPr>
            <a:endParaRPr lang="en-US" dirty="0" smtClean="0"/>
          </a:p>
          <a:p>
            <a:pPr>
              <a:defRPr/>
            </a:pPr>
            <a:endParaRPr lang="en-US" dirty="0" smtClean="0"/>
          </a:p>
          <a:p>
            <a:pPr>
              <a:defRPr/>
            </a:pPr>
            <a:endParaRPr lang="en-US" dirty="0" smtClean="0"/>
          </a:p>
          <a:p>
            <a:pPr lvl="1">
              <a:defRPr/>
            </a:pPr>
            <a:endParaRPr lang="en-US" dirty="0" smtClean="0"/>
          </a:p>
          <a:p>
            <a:pPr lvl="1">
              <a:defRPr/>
            </a:pPr>
            <a:endParaRPr lang="en-US" dirty="0" smtClean="0"/>
          </a:p>
          <a:p>
            <a:pPr lvl="2">
              <a:buFont typeface="Wingdings 3" pitchFamily="18" charset="2"/>
              <a:buNone/>
              <a:defRPr/>
            </a:pPr>
            <a:endParaRPr lang="en-US" dirty="0" smtClean="0"/>
          </a:p>
          <a:p>
            <a:pPr lvl="1">
              <a:defRPr/>
            </a:pPr>
            <a:endParaRPr lang="en-US" dirty="0" smtClean="0"/>
          </a:p>
        </p:txBody>
      </p:sp>
      <p:sp>
        <p:nvSpPr>
          <p:cNvPr id="9223"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pSp>
        <p:nvGrpSpPr>
          <p:cNvPr id="22" name="Group 8"/>
          <p:cNvGrpSpPr>
            <a:grpSpLocks/>
          </p:cNvGrpSpPr>
          <p:nvPr/>
        </p:nvGrpSpPr>
        <p:grpSpPr bwMode="auto">
          <a:xfrm>
            <a:off x="1701800" y="4037011"/>
            <a:ext cx="5720108" cy="2141746"/>
            <a:chOff x="782240" y="4592698"/>
            <a:chExt cx="4748213" cy="1723702"/>
          </a:xfrm>
        </p:grpSpPr>
        <p:cxnSp>
          <p:nvCxnSpPr>
            <p:cNvPr id="23" name="Straight Arrow Connector 9"/>
            <p:cNvCxnSpPr>
              <a:cxnSpLocks noChangeShapeType="1"/>
            </p:cNvCxnSpPr>
            <p:nvPr/>
          </p:nvCxnSpPr>
          <p:spPr bwMode="auto">
            <a:xfrm>
              <a:off x="936419" y="5916058"/>
              <a:ext cx="4594034" cy="0"/>
            </a:xfrm>
            <a:prstGeom prst="straightConnector1">
              <a:avLst/>
            </a:prstGeom>
            <a:noFill/>
            <a:ln w="34925" algn="ctr">
              <a:solidFill>
                <a:schemeClr val="tx1"/>
              </a:solidFill>
              <a:round/>
              <a:headEnd/>
              <a:tailEnd type="arrow" w="med" len="med"/>
            </a:ln>
          </p:spPr>
        </p:cxnSp>
        <p:sp>
          <p:nvSpPr>
            <p:cNvPr id="24" name="TextBox 11"/>
            <p:cNvSpPr txBox="1">
              <a:spLocks noChangeArrowheads="1"/>
            </p:cNvSpPr>
            <p:nvPr/>
          </p:nvSpPr>
          <p:spPr bwMode="auto">
            <a:xfrm>
              <a:off x="782240" y="5994387"/>
              <a:ext cx="1199170" cy="322013"/>
            </a:xfrm>
            <a:prstGeom prst="rect">
              <a:avLst/>
            </a:prstGeom>
            <a:noFill/>
            <a:ln w="9525">
              <a:noFill/>
              <a:miter lim="800000"/>
              <a:headEnd/>
              <a:tailEnd/>
            </a:ln>
          </p:spPr>
          <p:txBody>
            <a:bodyPr wrap="square">
              <a:spAutoFit/>
            </a:bodyPr>
            <a:lstStyle/>
            <a:p>
              <a:r>
                <a:rPr lang="en-US" sz="2000" dirty="0" smtClean="0"/>
                <a:t>Likelihood</a:t>
              </a:r>
              <a:endParaRPr lang="en-US" sz="2000" dirty="0"/>
            </a:p>
          </p:txBody>
        </p:sp>
        <p:sp>
          <p:nvSpPr>
            <p:cNvPr id="25" name="Freeform 24"/>
            <p:cNvSpPr/>
            <p:nvPr/>
          </p:nvSpPr>
          <p:spPr bwMode="auto">
            <a:xfrm>
              <a:off x="3183217" y="4593975"/>
              <a:ext cx="1707830" cy="1222700"/>
            </a:xfrm>
            <a:custGeom>
              <a:avLst/>
              <a:gdLst>
                <a:gd name="connsiteX0" fmla="*/ 0 w 1707615"/>
                <a:gd name="connsiteY0" fmla="*/ 0 h 1222872"/>
                <a:gd name="connsiteX1" fmla="*/ 451692 w 1707615"/>
                <a:gd name="connsiteY1" fmla="*/ 176270 h 1222872"/>
                <a:gd name="connsiteX2" fmla="*/ 958468 w 1707615"/>
                <a:gd name="connsiteY2" fmla="*/ 760164 h 1222872"/>
                <a:gd name="connsiteX3" fmla="*/ 1277957 w 1707615"/>
                <a:gd name="connsiteY3" fmla="*/ 1079653 h 1222872"/>
                <a:gd name="connsiteX4" fmla="*/ 1707615 w 1707615"/>
                <a:gd name="connsiteY4" fmla="*/ 1222872 h 12228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7615" h="1222872">
                  <a:moveTo>
                    <a:pt x="0" y="0"/>
                  </a:moveTo>
                  <a:cubicBezTo>
                    <a:pt x="145973" y="24788"/>
                    <a:pt x="291947" y="49576"/>
                    <a:pt x="451692" y="176270"/>
                  </a:cubicBezTo>
                  <a:cubicBezTo>
                    <a:pt x="611437" y="302964"/>
                    <a:pt x="820757" y="609600"/>
                    <a:pt x="958468" y="760164"/>
                  </a:cubicBezTo>
                  <a:cubicBezTo>
                    <a:pt x="1096179" y="910728"/>
                    <a:pt x="1153099" y="1002535"/>
                    <a:pt x="1277957" y="1079653"/>
                  </a:cubicBezTo>
                  <a:cubicBezTo>
                    <a:pt x="1402815" y="1156771"/>
                    <a:pt x="1707615" y="1222872"/>
                    <a:pt x="1707615" y="1222872"/>
                  </a:cubicBezTo>
                </a:path>
              </a:pathLst>
            </a:custGeom>
            <a:solidFill>
              <a:schemeClr val="bg1">
                <a:alpha val="0"/>
              </a:schemeClr>
            </a:solidFill>
            <a:ln w="34925" cap="flat" cmpd="sng" algn="ctr">
              <a:solidFill>
                <a:schemeClr val="accent6"/>
              </a:solidFill>
              <a:prstDash val="solid"/>
              <a:round/>
              <a:headEnd type="none" w="med" len="med"/>
              <a:tailEnd type="none" w="med" len="med"/>
            </a:ln>
            <a:effectLst/>
          </p:spPr>
          <p:txBody>
            <a:bodyPr/>
            <a:lstStyle/>
            <a:p>
              <a:pPr>
                <a:defRPr/>
              </a:pPr>
              <a:endParaRPr lang="en-US"/>
            </a:p>
          </p:txBody>
        </p:sp>
        <p:sp>
          <p:nvSpPr>
            <p:cNvPr id="26" name="Freeform 25"/>
            <p:cNvSpPr/>
            <p:nvPr/>
          </p:nvSpPr>
          <p:spPr bwMode="auto">
            <a:xfrm flipH="1">
              <a:off x="1464844" y="4592698"/>
              <a:ext cx="1717055" cy="1222699"/>
            </a:xfrm>
            <a:custGeom>
              <a:avLst/>
              <a:gdLst>
                <a:gd name="connsiteX0" fmla="*/ 0 w 1707615"/>
                <a:gd name="connsiteY0" fmla="*/ 0 h 1222872"/>
                <a:gd name="connsiteX1" fmla="*/ 451692 w 1707615"/>
                <a:gd name="connsiteY1" fmla="*/ 176270 h 1222872"/>
                <a:gd name="connsiteX2" fmla="*/ 958468 w 1707615"/>
                <a:gd name="connsiteY2" fmla="*/ 760164 h 1222872"/>
                <a:gd name="connsiteX3" fmla="*/ 1277957 w 1707615"/>
                <a:gd name="connsiteY3" fmla="*/ 1079653 h 1222872"/>
                <a:gd name="connsiteX4" fmla="*/ 1707615 w 1707615"/>
                <a:gd name="connsiteY4" fmla="*/ 1222872 h 12228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7615" h="1222872">
                  <a:moveTo>
                    <a:pt x="0" y="0"/>
                  </a:moveTo>
                  <a:cubicBezTo>
                    <a:pt x="145973" y="24788"/>
                    <a:pt x="291947" y="49576"/>
                    <a:pt x="451692" y="176270"/>
                  </a:cubicBezTo>
                  <a:cubicBezTo>
                    <a:pt x="611437" y="302964"/>
                    <a:pt x="820757" y="609600"/>
                    <a:pt x="958468" y="760164"/>
                  </a:cubicBezTo>
                  <a:cubicBezTo>
                    <a:pt x="1096179" y="910728"/>
                    <a:pt x="1153099" y="1002535"/>
                    <a:pt x="1277957" y="1079653"/>
                  </a:cubicBezTo>
                  <a:cubicBezTo>
                    <a:pt x="1402815" y="1156771"/>
                    <a:pt x="1707615" y="1222872"/>
                    <a:pt x="1707615" y="1222872"/>
                  </a:cubicBezTo>
                </a:path>
              </a:pathLst>
            </a:custGeom>
            <a:solidFill>
              <a:schemeClr val="bg1">
                <a:alpha val="0"/>
              </a:schemeClr>
            </a:solidFill>
            <a:ln w="34925" cap="flat" cmpd="sng" algn="ctr">
              <a:solidFill>
                <a:schemeClr val="accent6"/>
              </a:solidFill>
              <a:prstDash val="solid"/>
              <a:round/>
              <a:headEnd type="none" w="med" len="med"/>
              <a:tailEnd type="none" w="med" len="med"/>
            </a:ln>
            <a:effectLst/>
          </p:spPr>
          <p:txBody>
            <a:bodyPr/>
            <a:lstStyle/>
            <a:p>
              <a:pPr>
                <a:defRPr/>
              </a:pPr>
              <a:endParaRPr lang="en-US"/>
            </a:p>
          </p:txBody>
        </p:sp>
      </p:grpSp>
      <p:sp>
        <p:nvSpPr>
          <p:cNvPr id="29" name="TextBox 28"/>
          <p:cNvSpPr txBox="1"/>
          <p:nvPr/>
        </p:nvSpPr>
        <p:spPr>
          <a:xfrm>
            <a:off x="1891795" y="4330700"/>
            <a:ext cx="1556836" cy="400110"/>
          </a:xfrm>
          <a:prstGeom prst="rect">
            <a:avLst/>
          </a:prstGeom>
          <a:noFill/>
        </p:spPr>
        <p:txBody>
          <a:bodyPr wrap="none" rtlCol="0">
            <a:spAutoFit/>
          </a:bodyPr>
          <a:lstStyle/>
          <a:p>
            <a:r>
              <a:rPr lang="en-US" sz="2000" dirty="0" smtClean="0"/>
              <a:t>likelihood(</a:t>
            </a:r>
            <a:r>
              <a:rPr lang="el-GR" sz="2000" i="1" dirty="0" smtClean="0"/>
              <a:t>α</a:t>
            </a:r>
            <a:r>
              <a:rPr lang="en-US" sz="2000" i="1" baseline="-25000" dirty="0" err="1" smtClean="0"/>
              <a:t>L,m</a:t>
            </a:r>
            <a:r>
              <a:rPr lang="en-US" sz="2000" dirty="0" smtClean="0"/>
              <a:t>)</a:t>
            </a:r>
          </a:p>
        </p:txBody>
      </p:sp>
      <p:cxnSp>
        <p:nvCxnSpPr>
          <p:cNvPr id="30" name="Straight Arrow Connector 10"/>
          <p:cNvCxnSpPr>
            <a:cxnSpLocks noChangeShapeType="1"/>
          </p:cNvCxnSpPr>
          <p:nvPr/>
        </p:nvCxnSpPr>
        <p:spPr bwMode="auto">
          <a:xfrm flipV="1">
            <a:off x="5722759" y="4897120"/>
            <a:ext cx="2401" cy="792000"/>
          </a:xfrm>
          <a:prstGeom prst="straightConnector1">
            <a:avLst/>
          </a:prstGeom>
          <a:noFill/>
          <a:ln w="34925" algn="ctr">
            <a:solidFill>
              <a:srgbClr val="FF0000"/>
            </a:solidFill>
            <a:prstDash val="sysDash"/>
            <a:round/>
            <a:headEnd/>
            <a:tailEnd/>
          </a:ln>
        </p:spPr>
      </p:cxnSp>
      <p:cxnSp>
        <p:nvCxnSpPr>
          <p:cNvPr id="31" name="Straight Arrow Connector 10"/>
          <p:cNvCxnSpPr>
            <a:cxnSpLocks noChangeShapeType="1"/>
          </p:cNvCxnSpPr>
          <p:nvPr/>
        </p:nvCxnSpPr>
        <p:spPr bwMode="auto">
          <a:xfrm flipV="1">
            <a:off x="4607699" y="4025900"/>
            <a:ext cx="2401" cy="1645920"/>
          </a:xfrm>
          <a:prstGeom prst="straightConnector1">
            <a:avLst/>
          </a:prstGeom>
          <a:noFill/>
          <a:ln w="34925" algn="ctr">
            <a:solidFill>
              <a:srgbClr val="FF0000"/>
            </a:solidFill>
            <a:prstDash val="sysDash"/>
            <a:round/>
            <a:headEnd/>
            <a:tailEnd/>
          </a:ln>
        </p:spPr>
      </p:cxnSp>
      <p:sp>
        <p:nvSpPr>
          <p:cNvPr id="33" name="Rectangle 32"/>
          <p:cNvSpPr/>
          <p:nvPr/>
        </p:nvSpPr>
        <p:spPr>
          <a:xfrm>
            <a:off x="5420475" y="5733534"/>
            <a:ext cx="617477" cy="400110"/>
          </a:xfrm>
          <a:prstGeom prst="rect">
            <a:avLst/>
          </a:prstGeom>
        </p:spPr>
        <p:txBody>
          <a:bodyPr wrap="none">
            <a:spAutoFit/>
          </a:bodyPr>
          <a:lstStyle/>
          <a:p>
            <a:r>
              <a:rPr lang="el-GR" sz="2000" i="1" dirty="0" smtClean="0"/>
              <a:t>α</a:t>
            </a:r>
            <a:r>
              <a:rPr lang="en-US" sz="2000" i="1" baseline="-25000" dirty="0" smtClean="0"/>
              <a:t>L,m2</a:t>
            </a:r>
            <a:endParaRPr lang="en-US" sz="2000" dirty="0"/>
          </a:p>
        </p:txBody>
      </p:sp>
      <p:sp>
        <p:nvSpPr>
          <p:cNvPr id="20" name="Rectangle 19"/>
          <p:cNvSpPr/>
          <p:nvPr/>
        </p:nvSpPr>
        <p:spPr>
          <a:xfrm>
            <a:off x="4295255" y="5758934"/>
            <a:ext cx="617477" cy="400110"/>
          </a:xfrm>
          <a:prstGeom prst="rect">
            <a:avLst/>
          </a:prstGeom>
        </p:spPr>
        <p:txBody>
          <a:bodyPr wrap="none">
            <a:spAutoFit/>
          </a:bodyPr>
          <a:lstStyle/>
          <a:p>
            <a:r>
              <a:rPr lang="el-GR" sz="2000" i="1" dirty="0" smtClean="0"/>
              <a:t>α</a:t>
            </a:r>
            <a:r>
              <a:rPr lang="en-US" sz="2000" i="1" baseline="-25000" dirty="0" smtClean="0"/>
              <a:t>L,m1</a:t>
            </a:r>
            <a:endParaRPr lang="en-US" sz="2000" dirty="0"/>
          </a:p>
        </p:txBody>
      </p:sp>
      <p:sp>
        <p:nvSpPr>
          <p:cNvPr id="15" name="TextBox 14"/>
          <p:cNvSpPr txBox="1"/>
          <p:nvPr/>
        </p:nvSpPr>
        <p:spPr>
          <a:xfrm>
            <a:off x="4142542" y="6287784"/>
            <a:ext cx="891591" cy="369332"/>
          </a:xfrm>
          <a:prstGeom prst="rect">
            <a:avLst/>
          </a:prstGeom>
          <a:noFill/>
          <a:ln>
            <a:solidFill>
              <a:schemeClr val="tx1"/>
            </a:solidFill>
          </a:ln>
        </p:spPr>
        <p:txBody>
          <a:bodyPr wrap="none" rtlCol="0">
            <a:spAutoFit/>
          </a:bodyPr>
          <a:lstStyle/>
          <a:p>
            <a:r>
              <a:rPr lang="en-US" dirty="0" smtClean="0"/>
              <a:t>Better fit</a:t>
            </a:r>
            <a:endParaRPr lang="en-US" dirty="0"/>
          </a:p>
        </p:txBody>
      </p:sp>
      <p:sp>
        <p:nvSpPr>
          <p:cNvPr id="16" name="TextBox 15"/>
          <p:cNvSpPr txBox="1"/>
          <p:nvPr/>
        </p:nvSpPr>
        <p:spPr>
          <a:xfrm>
            <a:off x="5294457" y="6287784"/>
            <a:ext cx="928396" cy="369332"/>
          </a:xfrm>
          <a:prstGeom prst="rect">
            <a:avLst/>
          </a:prstGeom>
          <a:noFill/>
          <a:ln>
            <a:solidFill>
              <a:schemeClr val="tx1"/>
            </a:solidFill>
          </a:ln>
        </p:spPr>
        <p:txBody>
          <a:bodyPr wrap="none" rtlCol="0">
            <a:spAutoFit/>
          </a:bodyPr>
          <a:lstStyle/>
          <a:p>
            <a:r>
              <a:rPr lang="en-US" dirty="0" smtClean="0"/>
              <a:t>Worse fit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Content Placeholder 2"/>
          <p:cNvSpPr>
            <a:spLocks noGrp="1"/>
          </p:cNvSpPr>
          <p:nvPr>
            <p:ph idx="1"/>
          </p:nvPr>
        </p:nvSpPr>
        <p:spPr>
          <a:xfrm>
            <a:off x="638175" y="900113"/>
            <a:ext cx="8264525" cy="5529262"/>
          </a:xfrm>
        </p:spPr>
        <p:txBody>
          <a:bodyPr/>
          <a:lstStyle/>
          <a:p>
            <a:r>
              <a:rPr lang="en-US" dirty="0" smtClean="0"/>
              <a:t>However, if we determine model coefficients solely based on likelihood, we may have over-fitting problem</a:t>
            </a:r>
          </a:p>
          <a:p>
            <a:pPr lvl="1"/>
            <a:r>
              <a:rPr lang="en-US" dirty="0" smtClean="0"/>
              <a:t>In our case, # of samples in late stage is smaller than # of model coefficients in late stage</a:t>
            </a:r>
          </a:p>
          <a:p>
            <a:r>
              <a:rPr lang="en-US" dirty="0" smtClean="0"/>
              <a:t>Bayesian’s theorem</a:t>
            </a:r>
          </a:p>
          <a:p>
            <a:endParaRPr lang="en-US" dirty="0" smtClean="0"/>
          </a:p>
          <a:p>
            <a:endParaRPr lang="en-US" dirty="0" smtClean="0"/>
          </a:p>
          <a:p>
            <a:pPr marL="0" indent="0">
              <a:buNone/>
            </a:pPr>
            <a:endParaRPr lang="en-US" dirty="0" smtClean="0"/>
          </a:p>
          <a:p>
            <a:r>
              <a:rPr lang="en-US" dirty="0" smtClean="0"/>
              <a:t>Maximum-a-posteriori (MAP) estimation: </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sp>
        <p:nvSpPr>
          <p:cNvPr id="10244" name="Title 1"/>
          <p:cNvSpPr>
            <a:spLocks noGrp="1"/>
          </p:cNvSpPr>
          <p:nvPr>
            <p:ph type="title"/>
          </p:nvPr>
        </p:nvSpPr>
        <p:spPr/>
        <p:txBody>
          <a:bodyPr/>
          <a:lstStyle/>
          <a:p>
            <a:r>
              <a:rPr lang="en-US" dirty="0" smtClean="0"/>
              <a:t>Maximum-A-Posteriori Estimation</a:t>
            </a:r>
          </a:p>
        </p:txBody>
      </p:sp>
      <p:sp>
        <p:nvSpPr>
          <p:cNvPr id="10246"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10247"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2" name="Object 224"/>
          <p:cNvGraphicFramePr>
            <a:graphicFrameLocks noChangeAspect="1"/>
          </p:cNvGraphicFramePr>
          <p:nvPr>
            <p:extLst>
              <p:ext uri="{D42A27DB-BD31-4B8C-83A1-F6EECF244321}">
                <p14:modId xmlns:p14="http://schemas.microsoft.com/office/powerpoint/2010/main" xmlns="" val="1518017373"/>
              </p:ext>
            </p:extLst>
          </p:nvPr>
        </p:nvGraphicFramePr>
        <p:xfrm>
          <a:off x="2303463" y="2811837"/>
          <a:ext cx="4767262" cy="461962"/>
        </p:xfrm>
        <a:graphic>
          <a:graphicData uri="http://schemas.openxmlformats.org/presentationml/2006/ole">
            <p:oleObj spid="_x0000_s10408" name="Equation" r:id="rId3" imgW="1828800" imgH="215900" progId="Equation.3">
              <p:embed/>
            </p:oleObj>
          </a:graphicData>
        </a:graphic>
      </p:graphicFrame>
      <p:sp>
        <p:nvSpPr>
          <p:cNvPr id="18" name="TextBox 4"/>
          <p:cNvSpPr txBox="1">
            <a:spLocks noChangeArrowheads="1"/>
          </p:cNvSpPr>
          <p:nvPr/>
        </p:nvSpPr>
        <p:spPr bwMode="auto">
          <a:xfrm>
            <a:off x="4757427" y="3560854"/>
            <a:ext cx="1020762" cy="369888"/>
          </a:xfrm>
          <a:prstGeom prst="rect">
            <a:avLst/>
          </a:prstGeom>
          <a:noFill/>
          <a:ln w="9525">
            <a:noFill/>
            <a:miter lim="800000"/>
            <a:headEnd/>
            <a:tailEnd/>
          </a:ln>
        </p:spPr>
        <p:txBody>
          <a:bodyPr>
            <a:spAutoFit/>
          </a:bodyPr>
          <a:lstStyle/>
          <a:p>
            <a:pPr algn="l"/>
            <a:r>
              <a:rPr lang="en-US" dirty="0"/>
              <a:t>Prior</a:t>
            </a:r>
          </a:p>
        </p:txBody>
      </p:sp>
      <p:sp>
        <p:nvSpPr>
          <p:cNvPr id="19" name="TextBox 6"/>
          <p:cNvSpPr txBox="1">
            <a:spLocks noChangeArrowheads="1"/>
          </p:cNvSpPr>
          <p:nvPr/>
        </p:nvSpPr>
        <p:spPr bwMode="auto">
          <a:xfrm>
            <a:off x="5778693" y="3554504"/>
            <a:ext cx="1597025" cy="369888"/>
          </a:xfrm>
          <a:prstGeom prst="rect">
            <a:avLst/>
          </a:prstGeom>
          <a:noFill/>
          <a:ln w="9525">
            <a:noFill/>
            <a:miter lim="800000"/>
            <a:headEnd/>
            <a:tailEnd/>
          </a:ln>
        </p:spPr>
        <p:txBody>
          <a:bodyPr>
            <a:spAutoFit/>
          </a:bodyPr>
          <a:lstStyle/>
          <a:p>
            <a:pPr algn="l"/>
            <a:r>
              <a:rPr lang="en-US" dirty="0"/>
              <a:t>Likelihood</a:t>
            </a:r>
          </a:p>
        </p:txBody>
      </p:sp>
      <p:sp>
        <p:nvSpPr>
          <p:cNvPr id="20" name="Line 15"/>
          <p:cNvSpPr>
            <a:spLocks noChangeShapeType="1"/>
          </p:cNvSpPr>
          <p:nvPr/>
        </p:nvSpPr>
        <p:spPr bwMode="auto">
          <a:xfrm flipV="1">
            <a:off x="6291456" y="3205254"/>
            <a:ext cx="6350" cy="393700"/>
          </a:xfrm>
          <a:prstGeom prst="line">
            <a:avLst/>
          </a:prstGeom>
          <a:ln>
            <a:headEnd/>
            <a:tailEnd type="stealth" w="lg" len="lg"/>
          </a:ln>
        </p:spPr>
        <p:style>
          <a:lnRef idx="2">
            <a:schemeClr val="accent2"/>
          </a:lnRef>
          <a:fillRef idx="0">
            <a:schemeClr val="accent2"/>
          </a:fillRef>
          <a:effectRef idx="1">
            <a:schemeClr val="accent2"/>
          </a:effectRef>
          <a:fontRef idx="minor">
            <a:schemeClr val="tx1"/>
          </a:fontRef>
        </p:style>
        <p:txBody>
          <a:bodyPr/>
          <a:lstStyle/>
          <a:p>
            <a:pPr algn="l">
              <a:defRPr/>
            </a:pPr>
            <a:endParaRPr lang="en-US"/>
          </a:p>
        </p:txBody>
      </p:sp>
      <p:sp>
        <p:nvSpPr>
          <p:cNvPr id="21" name="TextBox 8"/>
          <p:cNvSpPr txBox="1">
            <a:spLocks noChangeArrowheads="1"/>
          </p:cNvSpPr>
          <p:nvPr/>
        </p:nvSpPr>
        <p:spPr bwMode="auto">
          <a:xfrm>
            <a:off x="2745334" y="3547975"/>
            <a:ext cx="1020763" cy="368300"/>
          </a:xfrm>
          <a:prstGeom prst="rect">
            <a:avLst/>
          </a:prstGeom>
          <a:noFill/>
          <a:ln w="9525">
            <a:noFill/>
            <a:miter lim="800000"/>
            <a:headEnd/>
            <a:tailEnd/>
          </a:ln>
        </p:spPr>
        <p:txBody>
          <a:bodyPr>
            <a:spAutoFit/>
          </a:bodyPr>
          <a:lstStyle/>
          <a:p>
            <a:pPr algn="l"/>
            <a:r>
              <a:rPr lang="en-US" dirty="0"/>
              <a:t>Posterior</a:t>
            </a:r>
          </a:p>
        </p:txBody>
      </p:sp>
      <p:sp>
        <p:nvSpPr>
          <p:cNvPr id="22" name="Line 15"/>
          <p:cNvSpPr>
            <a:spLocks noChangeShapeType="1"/>
          </p:cNvSpPr>
          <p:nvPr/>
        </p:nvSpPr>
        <p:spPr bwMode="auto">
          <a:xfrm>
            <a:off x="7369766" y="4930337"/>
            <a:ext cx="92467" cy="174661"/>
          </a:xfrm>
          <a:prstGeom prst="line">
            <a:avLst/>
          </a:prstGeom>
          <a:ln>
            <a:solidFill>
              <a:schemeClr val="tx1"/>
            </a:solidFill>
            <a:headEnd/>
            <a:tailEnd type="stealth" w="lg" len="lg"/>
          </a:ln>
        </p:spPr>
        <p:style>
          <a:lnRef idx="2">
            <a:schemeClr val="accent2"/>
          </a:lnRef>
          <a:fillRef idx="0">
            <a:schemeClr val="accent2"/>
          </a:fillRef>
          <a:effectRef idx="1">
            <a:schemeClr val="accent2"/>
          </a:effectRef>
          <a:fontRef idx="minor">
            <a:schemeClr val="tx1"/>
          </a:fontRef>
        </p:style>
        <p:txBody>
          <a:bodyPr/>
          <a:lstStyle/>
          <a:p>
            <a:pPr algn="l">
              <a:defRPr/>
            </a:pPr>
            <a:endParaRPr lang="en-US"/>
          </a:p>
        </p:txBody>
      </p:sp>
      <p:sp>
        <p:nvSpPr>
          <p:cNvPr id="23" name="Line 15"/>
          <p:cNvSpPr>
            <a:spLocks noChangeShapeType="1"/>
          </p:cNvSpPr>
          <p:nvPr/>
        </p:nvSpPr>
        <p:spPr bwMode="auto">
          <a:xfrm flipV="1">
            <a:off x="3254922" y="3263813"/>
            <a:ext cx="6350" cy="393700"/>
          </a:xfrm>
          <a:prstGeom prst="line">
            <a:avLst/>
          </a:prstGeom>
          <a:ln>
            <a:headEnd/>
            <a:tailEnd type="stealth" w="lg" len="lg"/>
          </a:ln>
        </p:spPr>
        <p:style>
          <a:lnRef idx="2">
            <a:schemeClr val="accent2"/>
          </a:lnRef>
          <a:fillRef idx="0">
            <a:schemeClr val="accent2"/>
          </a:fillRef>
          <a:effectRef idx="1">
            <a:schemeClr val="accent2"/>
          </a:effectRef>
          <a:fontRef idx="minor">
            <a:schemeClr val="tx1"/>
          </a:fontRef>
        </p:style>
        <p:txBody>
          <a:bodyPr/>
          <a:lstStyle/>
          <a:p>
            <a:pPr algn="l">
              <a:defRPr/>
            </a:pPr>
            <a:endParaRPr lang="en-US"/>
          </a:p>
        </p:txBody>
      </p:sp>
      <p:cxnSp>
        <p:nvCxnSpPr>
          <p:cNvPr id="30" name="Straight Connector 29"/>
          <p:cNvCxnSpPr/>
          <p:nvPr/>
        </p:nvCxnSpPr>
        <p:spPr bwMode="auto">
          <a:xfrm>
            <a:off x="7462520" y="5096708"/>
            <a:ext cx="0" cy="1028700"/>
          </a:xfrm>
          <a:prstGeom prst="line">
            <a:avLst/>
          </a:prstGeom>
          <a:solidFill>
            <a:schemeClr val="accent1"/>
          </a:solidFill>
          <a:ln w="25400" cap="flat" cmpd="sng" algn="ctr">
            <a:solidFill>
              <a:schemeClr val="tx1"/>
            </a:solidFill>
            <a:prstDash val="sysDash"/>
            <a:round/>
            <a:headEnd type="none" w="med" len="med"/>
            <a:tailEnd type="none" w="med" len="med"/>
          </a:ln>
          <a:effectLst/>
        </p:spPr>
      </p:cxnSp>
      <p:sp>
        <p:nvSpPr>
          <p:cNvPr id="34" name="TextBox 4"/>
          <p:cNvSpPr txBox="1">
            <a:spLocks noChangeArrowheads="1"/>
          </p:cNvSpPr>
          <p:nvPr/>
        </p:nvSpPr>
        <p:spPr bwMode="auto">
          <a:xfrm>
            <a:off x="6347409" y="4626741"/>
            <a:ext cx="2156658" cy="400110"/>
          </a:xfrm>
          <a:prstGeom prst="rect">
            <a:avLst/>
          </a:prstGeom>
          <a:noFill/>
          <a:ln w="9525">
            <a:noFill/>
            <a:miter lim="800000"/>
            <a:headEnd/>
            <a:tailEnd/>
          </a:ln>
        </p:spPr>
        <p:txBody>
          <a:bodyPr wrap="square">
            <a:spAutoFit/>
          </a:bodyPr>
          <a:lstStyle/>
          <a:p>
            <a:pPr algn="l"/>
            <a:r>
              <a:rPr lang="en-US" sz="2000" dirty="0" smtClean="0"/>
              <a:t>MAP estimation of </a:t>
            </a:r>
            <a:r>
              <a:rPr lang="el-GR" sz="2000" i="1" dirty="0" smtClean="0"/>
              <a:t>α</a:t>
            </a:r>
            <a:r>
              <a:rPr lang="en-US" sz="2000" i="1" baseline="-25000" dirty="0" smtClean="0"/>
              <a:t>L</a:t>
            </a:r>
            <a:endParaRPr lang="en-US" sz="2000" baseline="-25000" dirty="0"/>
          </a:p>
        </p:txBody>
      </p:sp>
      <p:sp>
        <p:nvSpPr>
          <p:cNvPr id="37" name="Line 15"/>
          <p:cNvSpPr>
            <a:spLocks noChangeShapeType="1"/>
          </p:cNvSpPr>
          <p:nvPr/>
        </p:nvSpPr>
        <p:spPr bwMode="auto">
          <a:xfrm flipV="1">
            <a:off x="5020952" y="3235417"/>
            <a:ext cx="6350" cy="393700"/>
          </a:xfrm>
          <a:prstGeom prst="line">
            <a:avLst/>
          </a:prstGeom>
          <a:ln>
            <a:headEnd/>
            <a:tailEnd type="stealth" w="lg" len="lg"/>
          </a:ln>
        </p:spPr>
        <p:style>
          <a:lnRef idx="2">
            <a:schemeClr val="accent2"/>
          </a:lnRef>
          <a:fillRef idx="0">
            <a:schemeClr val="accent2"/>
          </a:fillRef>
          <a:effectRef idx="1">
            <a:schemeClr val="accent2"/>
          </a:effectRef>
          <a:fontRef idx="minor">
            <a:schemeClr val="tx1"/>
          </a:fontRef>
        </p:style>
        <p:txBody>
          <a:bodyPr/>
          <a:lstStyle/>
          <a:p>
            <a:pPr algn="l">
              <a:defRPr/>
            </a:pPr>
            <a:endParaRPr lang="en-US"/>
          </a:p>
        </p:txBody>
      </p:sp>
      <p:grpSp>
        <p:nvGrpSpPr>
          <p:cNvPr id="25" name="Group 24"/>
          <p:cNvGrpSpPr/>
          <p:nvPr/>
        </p:nvGrpSpPr>
        <p:grpSpPr>
          <a:xfrm>
            <a:off x="461458" y="4642614"/>
            <a:ext cx="2815142" cy="1965395"/>
            <a:chOff x="1912938" y="2685770"/>
            <a:chExt cx="5534371" cy="3431581"/>
          </a:xfrm>
        </p:grpSpPr>
        <p:grpSp>
          <p:nvGrpSpPr>
            <p:cNvPr id="27" name="Group 8"/>
            <p:cNvGrpSpPr>
              <a:grpSpLocks/>
            </p:cNvGrpSpPr>
            <p:nvPr/>
          </p:nvGrpSpPr>
          <p:grpSpPr bwMode="auto">
            <a:xfrm>
              <a:off x="1912938" y="3656012"/>
              <a:ext cx="5534371" cy="2461339"/>
              <a:chOff x="936419" y="4592698"/>
              <a:chExt cx="4594034" cy="1980914"/>
            </a:xfrm>
          </p:grpSpPr>
          <p:cxnSp>
            <p:nvCxnSpPr>
              <p:cNvPr id="31" name="Straight Arrow Connector 9"/>
              <p:cNvCxnSpPr>
                <a:cxnSpLocks noChangeShapeType="1"/>
              </p:cNvCxnSpPr>
              <p:nvPr/>
            </p:nvCxnSpPr>
            <p:spPr bwMode="auto">
              <a:xfrm>
                <a:off x="936419" y="5916058"/>
                <a:ext cx="4594034" cy="0"/>
              </a:xfrm>
              <a:prstGeom prst="straightConnector1">
                <a:avLst/>
              </a:prstGeom>
              <a:noFill/>
              <a:ln w="34925" algn="ctr">
                <a:solidFill>
                  <a:schemeClr val="tx1"/>
                </a:solidFill>
                <a:round/>
                <a:headEnd/>
                <a:tailEnd type="arrow" w="med" len="med"/>
              </a:ln>
            </p:spPr>
          </p:cxnSp>
          <p:sp>
            <p:nvSpPr>
              <p:cNvPr id="32" name="TextBox 11"/>
              <p:cNvSpPr txBox="1">
                <a:spLocks noChangeArrowheads="1"/>
              </p:cNvSpPr>
              <p:nvPr/>
            </p:nvSpPr>
            <p:spPr bwMode="auto">
              <a:xfrm>
                <a:off x="1945003" y="6012234"/>
                <a:ext cx="3544000" cy="561378"/>
              </a:xfrm>
              <a:prstGeom prst="rect">
                <a:avLst/>
              </a:prstGeom>
              <a:noFill/>
              <a:ln w="9525">
                <a:noFill/>
                <a:miter lim="800000"/>
                <a:headEnd/>
                <a:tailEnd/>
              </a:ln>
            </p:spPr>
            <p:txBody>
              <a:bodyPr wrap="square">
                <a:spAutoFit/>
              </a:bodyPr>
              <a:lstStyle/>
              <a:p>
                <a:r>
                  <a:rPr lang="en-US" sz="2000" dirty="0" smtClean="0"/>
                  <a:t>Prior distribution</a:t>
                </a:r>
                <a:endParaRPr lang="en-US" sz="2000" dirty="0"/>
              </a:p>
            </p:txBody>
          </p:sp>
          <p:sp>
            <p:nvSpPr>
              <p:cNvPr id="33" name="Freeform 32"/>
              <p:cNvSpPr/>
              <p:nvPr/>
            </p:nvSpPr>
            <p:spPr bwMode="auto">
              <a:xfrm>
                <a:off x="3171703" y="4593975"/>
                <a:ext cx="1707830" cy="1222700"/>
              </a:xfrm>
              <a:custGeom>
                <a:avLst/>
                <a:gdLst>
                  <a:gd name="connsiteX0" fmla="*/ 0 w 1707615"/>
                  <a:gd name="connsiteY0" fmla="*/ 0 h 1222872"/>
                  <a:gd name="connsiteX1" fmla="*/ 451692 w 1707615"/>
                  <a:gd name="connsiteY1" fmla="*/ 176270 h 1222872"/>
                  <a:gd name="connsiteX2" fmla="*/ 958468 w 1707615"/>
                  <a:gd name="connsiteY2" fmla="*/ 760164 h 1222872"/>
                  <a:gd name="connsiteX3" fmla="*/ 1277957 w 1707615"/>
                  <a:gd name="connsiteY3" fmla="*/ 1079653 h 1222872"/>
                  <a:gd name="connsiteX4" fmla="*/ 1707615 w 1707615"/>
                  <a:gd name="connsiteY4" fmla="*/ 1222872 h 12228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7615" h="1222872">
                    <a:moveTo>
                      <a:pt x="0" y="0"/>
                    </a:moveTo>
                    <a:cubicBezTo>
                      <a:pt x="145973" y="24788"/>
                      <a:pt x="291947" y="49576"/>
                      <a:pt x="451692" y="176270"/>
                    </a:cubicBezTo>
                    <a:cubicBezTo>
                      <a:pt x="611437" y="302964"/>
                      <a:pt x="820757" y="609600"/>
                      <a:pt x="958468" y="760164"/>
                    </a:cubicBezTo>
                    <a:cubicBezTo>
                      <a:pt x="1096179" y="910728"/>
                      <a:pt x="1153099" y="1002535"/>
                      <a:pt x="1277957" y="1079653"/>
                    </a:cubicBezTo>
                    <a:cubicBezTo>
                      <a:pt x="1402815" y="1156771"/>
                      <a:pt x="1707615" y="1222872"/>
                      <a:pt x="1707615" y="1222872"/>
                    </a:cubicBezTo>
                  </a:path>
                </a:pathLst>
              </a:custGeom>
              <a:solidFill>
                <a:schemeClr val="bg1">
                  <a:alpha val="0"/>
                </a:schemeClr>
              </a:solidFill>
              <a:ln w="34925" cap="flat" cmpd="sng" algn="ctr">
                <a:solidFill>
                  <a:srgbClr val="FF0000"/>
                </a:solidFill>
                <a:prstDash val="solid"/>
                <a:round/>
                <a:headEnd type="none" w="med" len="med"/>
                <a:tailEnd type="none" w="med" len="med"/>
              </a:ln>
              <a:effectLst/>
            </p:spPr>
            <p:txBody>
              <a:bodyPr/>
              <a:lstStyle/>
              <a:p>
                <a:pPr>
                  <a:defRPr/>
                </a:pPr>
                <a:endParaRPr lang="en-US"/>
              </a:p>
            </p:txBody>
          </p:sp>
          <p:sp>
            <p:nvSpPr>
              <p:cNvPr id="38" name="Freeform 37"/>
              <p:cNvSpPr/>
              <p:nvPr/>
            </p:nvSpPr>
            <p:spPr bwMode="auto">
              <a:xfrm flipH="1">
                <a:off x="1475386" y="4592698"/>
                <a:ext cx="1717055" cy="1222699"/>
              </a:xfrm>
              <a:custGeom>
                <a:avLst/>
                <a:gdLst>
                  <a:gd name="connsiteX0" fmla="*/ 0 w 1707615"/>
                  <a:gd name="connsiteY0" fmla="*/ 0 h 1222872"/>
                  <a:gd name="connsiteX1" fmla="*/ 451692 w 1707615"/>
                  <a:gd name="connsiteY1" fmla="*/ 176270 h 1222872"/>
                  <a:gd name="connsiteX2" fmla="*/ 958468 w 1707615"/>
                  <a:gd name="connsiteY2" fmla="*/ 760164 h 1222872"/>
                  <a:gd name="connsiteX3" fmla="*/ 1277957 w 1707615"/>
                  <a:gd name="connsiteY3" fmla="*/ 1079653 h 1222872"/>
                  <a:gd name="connsiteX4" fmla="*/ 1707615 w 1707615"/>
                  <a:gd name="connsiteY4" fmla="*/ 1222872 h 12228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7615" h="1222872">
                    <a:moveTo>
                      <a:pt x="0" y="0"/>
                    </a:moveTo>
                    <a:cubicBezTo>
                      <a:pt x="145973" y="24788"/>
                      <a:pt x="291947" y="49576"/>
                      <a:pt x="451692" y="176270"/>
                    </a:cubicBezTo>
                    <a:cubicBezTo>
                      <a:pt x="611437" y="302964"/>
                      <a:pt x="820757" y="609600"/>
                      <a:pt x="958468" y="760164"/>
                    </a:cubicBezTo>
                    <a:cubicBezTo>
                      <a:pt x="1096179" y="910728"/>
                      <a:pt x="1153099" y="1002535"/>
                      <a:pt x="1277957" y="1079653"/>
                    </a:cubicBezTo>
                    <a:cubicBezTo>
                      <a:pt x="1402815" y="1156771"/>
                      <a:pt x="1707615" y="1222872"/>
                      <a:pt x="1707615" y="1222872"/>
                    </a:cubicBezTo>
                  </a:path>
                </a:pathLst>
              </a:custGeom>
              <a:solidFill>
                <a:schemeClr val="bg1">
                  <a:alpha val="0"/>
                </a:schemeClr>
              </a:solidFill>
              <a:ln w="34925" cap="flat" cmpd="sng" algn="ctr">
                <a:solidFill>
                  <a:srgbClr val="FF0000"/>
                </a:solidFill>
                <a:prstDash val="solid"/>
                <a:round/>
                <a:headEnd type="none" w="med" len="med"/>
                <a:tailEnd type="none" w="med" len="med"/>
              </a:ln>
              <a:effectLst/>
            </p:spPr>
            <p:txBody>
              <a:bodyPr/>
              <a:lstStyle/>
              <a:p>
                <a:pPr>
                  <a:defRPr/>
                </a:pPr>
                <a:endParaRPr lang="en-US"/>
              </a:p>
            </p:txBody>
          </p:sp>
        </p:grpSp>
        <p:sp>
          <p:nvSpPr>
            <p:cNvPr id="29" name="TextBox 28"/>
            <p:cNvSpPr txBox="1"/>
            <p:nvPr/>
          </p:nvSpPr>
          <p:spPr>
            <a:xfrm>
              <a:off x="2243853" y="2685770"/>
              <a:ext cx="1604688" cy="698592"/>
            </a:xfrm>
            <a:prstGeom prst="rect">
              <a:avLst/>
            </a:prstGeom>
            <a:noFill/>
          </p:spPr>
          <p:txBody>
            <a:bodyPr wrap="none" rtlCol="0">
              <a:spAutoFit/>
            </a:bodyPr>
            <a:lstStyle/>
            <a:p>
              <a:r>
                <a:rPr lang="en-US" sz="2000" dirty="0" err="1" smtClean="0"/>
                <a:t>pdf</a:t>
              </a:r>
              <a:r>
                <a:rPr lang="en-US" sz="2000" dirty="0" smtClean="0"/>
                <a:t>(</a:t>
              </a:r>
              <a:r>
                <a:rPr lang="el-GR" sz="2000" i="1" dirty="0" smtClean="0"/>
                <a:t>α</a:t>
              </a:r>
              <a:r>
                <a:rPr lang="en-US" sz="2000" i="1" baseline="-25000" dirty="0" smtClean="0"/>
                <a:t>L</a:t>
              </a:r>
              <a:r>
                <a:rPr lang="en-US" sz="2000" dirty="0" smtClean="0"/>
                <a:t>)</a:t>
              </a:r>
            </a:p>
          </p:txBody>
        </p:sp>
      </p:grpSp>
      <p:cxnSp>
        <p:nvCxnSpPr>
          <p:cNvPr id="40" name="Straight Arrow Connector 9"/>
          <p:cNvCxnSpPr>
            <a:cxnSpLocks noChangeShapeType="1"/>
          </p:cNvCxnSpPr>
          <p:nvPr/>
        </p:nvCxnSpPr>
        <p:spPr bwMode="auto">
          <a:xfrm>
            <a:off x="3581400" y="6163508"/>
            <a:ext cx="2108200" cy="1205"/>
          </a:xfrm>
          <a:prstGeom prst="straightConnector1">
            <a:avLst/>
          </a:prstGeom>
          <a:noFill/>
          <a:ln w="34925" algn="ctr">
            <a:solidFill>
              <a:schemeClr val="tx1"/>
            </a:solidFill>
            <a:round/>
            <a:headEnd/>
            <a:tailEnd type="arrow" w="med" len="med"/>
          </a:ln>
        </p:spPr>
      </p:cxnSp>
      <p:sp>
        <p:nvSpPr>
          <p:cNvPr id="41" name="TextBox 11"/>
          <p:cNvSpPr txBox="1">
            <a:spLocks noChangeArrowheads="1"/>
          </p:cNvSpPr>
          <p:nvPr/>
        </p:nvSpPr>
        <p:spPr bwMode="auto">
          <a:xfrm>
            <a:off x="4025900" y="6229431"/>
            <a:ext cx="1765300" cy="400110"/>
          </a:xfrm>
          <a:prstGeom prst="rect">
            <a:avLst/>
          </a:prstGeom>
          <a:noFill/>
          <a:ln w="9525">
            <a:noFill/>
            <a:miter lim="800000"/>
            <a:headEnd/>
            <a:tailEnd/>
          </a:ln>
        </p:spPr>
        <p:txBody>
          <a:bodyPr wrap="square">
            <a:spAutoFit/>
          </a:bodyPr>
          <a:lstStyle/>
          <a:p>
            <a:r>
              <a:rPr lang="en-US" sz="2000" dirty="0" smtClean="0"/>
              <a:t>Likelihood</a:t>
            </a:r>
            <a:endParaRPr lang="en-US" sz="2000" dirty="0"/>
          </a:p>
        </p:txBody>
      </p:sp>
      <p:grpSp>
        <p:nvGrpSpPr>
          <p:cNvPr id="46" name="Group 45"/>
          <p:cNvGrpSpPr/>
          <p:nvPr/>
        </p:nvGrpSpPr>
        <p:grpSpPr>
          <a:xfrm>
            <a:off x="3977589" y="5109408"/>
            <a:ext cx="1305611" cy="1011291"/>
            <a:chOff x="3850589" y="3467100"/>
            <a:chExt cx="1975895" cy="1011291"/>
          </a:xfrm>
        </p:grpSpPr>
        <p:sp>
          <p:nvSpPr>
            <p:cNvPr id="44" name="Freeform 43"/>
            <p:cNvSpPr/>
            <p:nvPr/>
          </p:nvSpPr>
          <p:spPr bwMode="auto">
            <a:xfrm>
              <a:off x="4835246" y="3468155"/>
              <a:ext cx="991238" cy="1010236"/>
            </a:xfrm>
            <a:custGeom>
              <a:avLst/>
              <a:gdLst>
                <a:gd name="connsiteX0" fmla="*/ 0 w 1707615"/>
                <a:gd name="connsiteY0" fmla="*/ 0 h 1222872"/>
                <a:gd name="connsiteX1" fmla="*/ 451692 w 1707615"/>
                <a:gd name="connsiteY1" fmla="*/ 176270 h 1222872"/>
                <a:gd name="connsiteX2" fmla="*/ 958468 w 1707615"/>
                <a:gd name="connsiteY2" fmla="*/ 760164 h 1222872"/>
                <a:gd name="connsiteX3" fmla="*/ 1277957 w 1707615"/>
                <a:gd name="connsiteY3" fmla="*/ 1079653 h 1222872"/>
                <a:gd name="connsiteX4" fmla="*/ 1707615 w 1707615"/>
                <a:gd name="connsiteY4" fmla="*/ 1222872 h 12228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7615" h="1222872">
                  <a:moveTo>
                    <a:pt x="0" y="0"/>
                  </a:moveTo>
                  <a:cubicBezTo>
                    <a:pt x="145973" y="24788"/>
                    <a:pt x="291947" y="49576"/>
                    <a:pt x="451692" y="176270"/>
                  </a:cubicBezTo>
                  <a:cubicBezTo>
                    <a:pt x="611437" y="302964"/>
                    <a:pt x="820757" y="609600"/>
                    <a:pt x="958468" y="760164"/>
                  </a:cubicBezTo>
                  <a:cubicBezTo>
                    <a:pt x="1096179" y="910728"/>
                    <a:pt x="1153099" y="1002535"/>
                    <a:pt x="1277957" y="1079653"/>
                  </a:cubicBezTo>
                  <a:cubicBezTo>
                    <a:pt x="1402815" y="1156771"/>
                    <a:pt x="1707615" y="1222872"/>
                    <a:pt x="1707615" y="1222872"/>
                  </a:cubicBezTo>
                </a:path>
              </a:pathLst>
            </a:custGeom>
            <a:solidFill>
              <a:schemeClr val="bg1">
                <a:alpha val="0"/>
              </a:schemeClr>
            </a:solidFill>
            <a:ln w="34925" cap="flat" cmpd="sng" algn="ctr">
              <a:solidFill>
                <a:schemeClr val="accent6"/>
              </a:solidFill>
              <a:prstDash val="solid"/>
              <a:round/>
              <a:headEnd type="none" w="med" len="med"/>
              <a:tailEnd type="none" w="med" len="med"/>
            </a:ln>
            <a:effectLst/>
          </p:spPr>
          <p:txBody>
            <a:bodyPr/>
            <a:lstStyle/>
            <a:p>
              <a:pPr>
                <a:defRPr/>
              </a:pPr>
              <a:endParaRPr lang="en-US"/>
            </a:p>
          </p:txBody>
        </p:sp>
        <p:sp>
          <p:nvSpPr>
            <p:cNvPr id="45" name="Freeform 44"/>
            <p:cNvSpPr/>
            <p:nvPr/>
          </p:nvSpPr>
          <p:spPr bwMode="auto">
            <a:xfrm flipH="1">
              <a:off x="3850589" y="3467100"/>
              <a:ext cx="996592" cy="1010236"/>
            </a:xfrm>
            <a:custGeom>
              <a:avLst/>
              <a:gdLst>
                <a:gd name="connsiteX0" fmla="*/ 0 w 1707615"/>
                <a:gd name="connsiteY0" fmla="*/ 0 h 1222872"/>
                <a:gd name="connsiteX1" fmla="*/ 451692 w 1707615"/>
                <a:gd name="connsiteY1" fmla="*/ 176270 h 1222872"/>
                <a:gd name="connsiteX2" fmla="*/ 958468 w 1707615"/>
                <a:gd name="connsiteY2" fmla="*/ 760164 h 1222872"/>
                <a:gd name="connsiteX3" fmla="*/ 1277957 w 1707615"/>
                <a:gd name="connsiteY3" fmla="*/ 1079653 h 1222872"/>
                <a:gd name="connsiteX4" fmla="*/ 1707615 w 1707615"/>
                <a:gd name="connsiteY4" fmla="*/ 1222872 h 12228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7615" h="1222872">
                  <a:moveTo>
                    <a:pt x="0" y="0"/>
                  </a:moveTo>
                  <a:cubicBezTo>
                    <a:pt x="145973" y="24788"/>
                    <a:pt x="291947" y="49576"/>
                    <a:pt x="451692" y="176270"/>
                  </a:cubicBezTo>
                  <a:cubicBezTo>
                    <a:pt x="611437" y="302964"/>
                    <a:pt x="820757" y="609600"/>
                    <a:pt x="958468" y="760164"/>
                  </a:cubicBezTo>
                  <a:cubicBezTo>
                    <a:pt x="1096179" y="910728"/>
                    <a:pt x="1153099" y="1002535"/>
                    <a:pt x="1277957" y="1079653"/>
                  </a:cubicBezTo>
                  <a:cubicBezTo>
                    <a:pt x="1402815" y="1156771"/>
                    <a:pt x="1707615" y="1222872"/>
                    <a:pt x="1707615" y="1222872"/>
                  </a:cubicBezTo>
                </a:path>
              </a:pathLst>
            </a:custGeom>
            <a:solidFill>
              <a:schemeClr val="bg1">
                <a:alpha val="0"/>
              </a:schemeClr>
            </a:solidFill>
            <a:ln w="34925" cap="flat" cmpd="sng" algn="ctr">
              <a:solidFill>
                <a:schemeClr val="accent6"/>
              </a:solidFill>
              <a:prstDash val="solid"/>
              <a:round/>
              <a:headEnd type="none" w="med" len="med"/>
              <a:tailEnd type="none" w="med" len="med"/>
            </a:ln>
            <a:effectLst/>
          </p:spPr>
          <p:txBody>
            <a:bodyPr/>
            <a:lstStyle/>
            <a:p>
              <a:pPr>
                <a:defRPr/>
              </a:pPr>
              <a:endParaRPr lang="en-US"/>
            </a:p>
          </p:txBody>
        </p:sp>
      </p:grpSp>
      <p:cxnSp>
        <p:nvCxnSpPr>
          <p:cNvPr id="49" name="Straight Arrow Connector 9"/>
          <p:cNvCxnSpPr>
            <a:cxnSpLocks noChangeShapeType="1"/>
          </p:cNvCxnSpPr>
          <p:nvPr/>
        </p:nvCxnSpPr>
        <p:spPr bwMode="auto">
          <a:xfrm>
            <a:off x="6268720" y="6150808"/>
            <a:ext cx="2538847" cy="1808"/>
          </a:xfrm>
          <a:prstGeom prst="straightConnector1">
            <a:avLst/>
          </a:prstGeom>
          <a:noFill/>
          <a:ln w="34925" algn="ctr">
            <a:solidFill>
              <a:schemeClr val="tx1"/>
            </a:solidFill>
            <a:round/>
            <a:headEnd/>
            <a:tailEnd type="arrow" w="med" len="med"/>
          </a:ln>
        </p:spPr>
      </p:cxnSp>
      <p:sp>
        <p:nvSpPr>
          <p:cNvPr id="50" name="TextBox 11"/>
          <p:cNvSpPr txBox="1">
            <a:spLocks noChangeArrowheads="1"/>
          </p:cNvSpPr>
          <p:nvPr/>
        </p:nvSpPr>
        <p:spPr bwMode="auto">
          <a:xfrm>
            <a:off x="6713220" y="6216731"/>
            <a:ext cx="2125902" cy="400110"/>
          </a:xfrm>
          <a:prstGeom prst="rect">
            <a:avLst/>
          </a:prstGeom>
          <a:noFill/>
          <a:ln w="9525">
            <a:noFill/>
            <a:miter lim="800000"/>
            <a:headEnd/>
            <a:tailEnd/>
          </a:ln>
        </p:spPr>
        <p:txBody>
          <a:bodyPr wrap="square">
            <a:spAutoFit/>
          </a:bodyPr>
          <a:lstStyle/>
          <a:p>
            <a:r>
              <a:rPr lang="en-US" sz="2000" dirty="0" smtClean="0"/>
              <a:t>Posterior</a:t>
            </a:r>
            <a:endParaRPr lang="en-US" sz="2000" dirty="0"/>
          </a:p>
        </p:txBody>
      </p:sp>
      <p:grpSp>
        <p:nvGrpSpPr>
          <p:cNvPr id="51" name="Group 50"/>
          <p:cNvGrpSpPr/>
          <p:nvPr/>
        </p:nvGrpSpPr>
        <p:grpSpPr>
          <a:xfrm>
            <a:off x="6499809" y="5096708"/>
            <a:ext cx="1889811" cy="1011291"/>
            <a:chOff x="3850589" y="3467100"/>
            <a:chExt cx="1975895" cy="1011291"/>
          </a:xfrm>
        </p:grpSpPr>
        <p:sp>
          <p:nvSpPr>
            <p:cNvPr id="52" name="Freeform 51"/>
            <p:cNvSpPr/>
            <p:nvPr/>
          </p:nvSpPr>
          <p:spPr bwMode="auto">
            <a:xfrm>
              <a:off x="4835246" y="3468155"/>
              <a:ext cx="991238" cy="1010236"/>
            </a:xfrm>
            <a:custGeom>
              <a:avLst/>
              <a:gdLst>
                <a:gd name="connsiteX0" fmla="*/ 0 w 1707615"/>
                <a:gd name="connsiteY0" fmla="*/ 0 h 1222872"/>
                <a:gd name="connsiteX1" fmla="*/ 451692 w 1707615"/>
                <a:gd name="connsiteY1" fmla="*/ 176270 h 1222872"/>
                <a:gd name="connsiteX2" fmla="*/ 958468 w 1707615"/>
                <a:gd name="connsiteY2" fmla="*/ 760164 h 1222872"/>
                <a:gd name="connsiteX3" fmla="*/ 1277957 w 1707615"/>
                <a:gd name="connsiteY3" fmla="*/ 1079653 h 1222872"/>
                <a:gd name="connsiteX4" fmla="*/ 1707615 w 1707615"/>
                <a:gd name="connsiteY4" fmla="*/ 1222872 h 12228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7615" h="1222872">
                  <a:moveTo>
                    <a:pt x="0" y="0"/>
                  </a:moveTo>
                  <a:cubicBezTo>
                    <a:pt x="145973" y="24788"/>
                    <a:pt x="291947" y="49576"/>
                    <a:pt x="451692" y="176270"/>
                  </a:cubicBezTo>
                  <a:cubicBezTo>
                    <a:pt x="611437" y="302964"/>
                    <a:pt x="820757" y="609600"/>
                    <a:pt x="958468" y="760164"/>
                  </a:cubicBezTo>
                  <a:cubicBezTo>
                    <a:pt x="1096179" y="910728"/>
                    <a:pt x="1153099" y="1002535"/>
                    <a:pt x="1277957" y="1079653"/>
                  </a:cubicBezTo>
                  <a:cubicBezTo>
                    <a:pt x="1402815" y="1156771"/>
                    <a:pt x="1707615" y="1222872"/>
                    <a:pt x="1707615" y="1222872"/>
                  </a:cubicBezTo>
                </a:path>
              </a:pathLst>
            </a:custGeom>
            <a:solidFill>
              <a:schemeClr val="bg1">
                <a:alpha val="0"/>
              </a:schemeClr>
            </a:solidFill>
            <a:ln w="34925" cap="flat" cmpd="sng" algn="ctr">
              <a:solidFill>
                <a:schemeClr val="tx1"/>
              </a:solidFill>
              <a:prstDash val="solid"/>
              <a:round/>
              <a:headEnd type="none" w="med" len="med"/>
              <a:tailEnd type="none" w="med" len="med"/>
            </a:ln>
            <a:effectLst/>
          </p:spPr>
          <p:txBody>
            <a:bodyPr/>
            <a:lstStyle/>
            <a:p>
              <a:pPr>
                <a:defRPr/>
              </a:pPr>
              <a:endParaRPr lang="en-US"/>
            </a:p>
          </p:txBody>
        </p:sp>
        <p:sp>
          <p:nvSpPr>
            <p:cNvPr id="53" name="Freeform 52"/>
            <p:cNvSpPr/>
            <p:nvPr/>
          </p:nvSpPr>
          <p:spPr bwMode="auto">
            <a:xfrm flipH="1">
              <a:off x="3850589" y="3467100"/>
              <a:ext cx="996592" cy="1010236"/>
            </a:xfrm>
            <a:custGeom>
              <a:avLst/>
              <a:gdLst>
                <a:gd name="connsiteX0" fmla="*/ 0 w 1707615"/>
                <a:gd name="connsiteY0" fmla="*/ 0 h 1222872"/>
                <a:gd name="connsiteX1" fmla="*/ 451692 w 1707615"/>
                <a:gd name="connsiteY1" fmla="*/ 176270 h 1222872"/>
                <a:gd name="connsiteX2" fmla="*/ 958468 w 1707615"/>
                <a:gd name="connsiteY2" fmla="*/ 760164 h 1222872"/>
                <a:gd name="connsiteX3" fmla="*/ 1277957 w 1707615"/>
                <a:gd name="connsiteY3" fmla="*/ 1079653 h 1222872"/>
                <a:gd name="connsiteX4" fmla="*/ 1707615 w 1707615"/>
                <a:gd name="connsiteY4" fmla="*/ 1222872 h 12228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7615" h="1222872">
                  <a:moveTo>
                    <a:pt x="0" y="0"/>
                  </a:moveTo>
                  <a:cubicBezTo>
                    <a:pt x="145973" y="24788"/>
                    <a:pt x="291947" y="49576"/>
                    <a:pt x="451692" y="176270"/>
                  </a:cubicBezTo>
                  <a:cubicBezTo>
                    <a:pt x="611437" y="302964"/>
                    <a:pt x="820757" y="609600"/>
                    <a:pt x="958468" y="760164"/>
                  </a:cubicBezTo>
                  <a:cubicBezTo>
                    <a:pt x="1096179" y="910728"/>
                    <a:pt x="1153099" y="1002535"/>
                    <a:pt x="1277957" y="1079653"/>
                  </a:cubicBezTo>
                  <a:cubicBezTo>
                    <a:pt x="1402815" y="1156771"/>
                    <a:pt x="1707615" y="1222872"/>
                    <a:pt x="1707615" y="1222872"/>
                  </a:cubicBezTo>
                </a:path>
              </a:pathLst>
            </a:custGeom>
            <a:solidFill>
              <a:schemeClr val="bg1">
                <a:alpha val="0"/>
              </a:schemeClr>
            </a:solidFill>
            <a:ln w="34925" cap="flat" cmpd="sng" algn="ctr">
              <a:solidFill>
                <a:schemeClr val="tx1"/>
              </a:solidFill>
              <a:prstDash val="solid"/>
              <a:round/>
              <a:headEnd type="none" w="med" len="med"/>
              <a:tailEnd type="none" w="med" len="med"/>
            </a:ln>
            <a:effectLst/>
          </p:spPr>
          <p:txBody>
            <a:bodyPr/>
            <a:lstStyle/>
            <a:p>
              <a:pPr>
                <a:defRPr/>
              </a:pPr>
              <a:endParaRPr lang="en-US"/>
            </a:p>
          </p:txBody>
        </p:sp>
      </p:grpSp>
      <p:sp>
        <p:nvSpPr>
          <p:cNvPr id="57" name="TextBox 56"/>
          <p:cNvSpPr txBox="1"/>
          <p:nvPr/>
        </p:nvSpPr>
        <p:spPr>
          <a:xfrm>
            <a:off x="3304214" y="4652208"/>
            <a:ext cx="1439817" cy="400110"/>
          </a:xfrm>
          <a:prstGeom prst="rect">
            <a:avLst/>
          </a:prstGeom>
          <a:noFill/>
        </p:spPr>
        <p:txBody>
          <a:bodyPr wrap="none" rtlCol="0">
            <a:spAutoFit/>
          </a:bodyPr>
          <a:lstStyle/>
          <a:p>
            <a:r>
              <a:rPr lang="en-US" sz="2000" dirty="0" smtClean="0"/>
              <a:t>likelihood(</a:t>
            </a:r>
            <a:r>
              <a:rPr lang="el-GR" sz="2000" i="1" dirty="0" smtClean="0"/>
              <a:t>α</a:t>
            </a:r>
            <a:r>
              <a:rPr lang="en-US" sz="2000" i="1" baseline="-25000" dirty="0" smtClean="0"/>
              <a:t>L</a:t>
            </a:r>
            <a:r>
              <a:rPr lang="en-US" sz="2000" dirty="0" smtClean="0"/>
              <a:t>)</a:t>
            </a:r>
          </a:p>
        </p:txBody>
      </p:sp>
      <p:graphicFrame>
        <p:nvGraphicFramePr>
          <p:cNvPr id="36" name="Object 35"/>
          <p:cNvGraphicFramePr>
            <a:graphicFrameLocks noChangeAspect="1"/>
          </p:cNvGraphicFramePr>
          <p:nvPr>
            <p:extLst>
              <p:ext uri="{D42A27DB-BD31-4B8C-83A1-F6EECF244321}">
                <p14:modId xmlns:p14="http://schemas.microsoft.com/office/powerpoint/2010/main" xmlns="" val="3589271435"/>
              </p:ext>
            </p:extLst>
          </p:nvPr>
        </p:nvGraphicFramePr>
        <p:xfrm>
          <a:off x="3168933" y="5357412"/>
          <a:ext cx="557516" cy="435939"/>
        </p:xfrm>
        <a:graphic>
          <a:graphicData uri="http://schemas.openxmlformats.org/presentationml/2006/ole">
            <p:oleObj spid="_x0000_s10409" name="Equation" r:id="rId4" imgW="114102" imgH="126780" progId="Equation.3">
              <p:embed/>
            </p:oleObj>
          </a:graphicData>
        </a:graphic>
      </p:graphicFrame>
      <p:graphicFrame>
        <p:nvGraphicFramePr>
          <p:cNvPr id="3" name="Object 6"/>
          <p:cNvGraphicFramePr>
            <a:graphicFrameLocks noChangeAspect="1"/>
          </p:cNvGraphicFramePr>
          <p:nvPr>
            <p:extLst>
              <p:ext uri="{D42A27DB-BD31-4B8C-83A1-F6EECF244321}">
                <p14:modId xmlns:p14="http://schemas.microsoft.com/office/powerpoint/2010/main" xmlns="" val="3643825703"/>
              </p:ext>
            </p:extLst>
          </p:nvPr>
        </p:nvGraphicFramePr>
        <p:xfrm>
          <a:off x="5696268" y="5347533"/>
          <a:ext cx="619125" cy="349250"/>
        </p:xfrm>
        <a:graphic>
          <a:graphicData uri="http://schemas.openxmlformats.org/presentationml/2006/ole">
            <p:oleObj spid="_x0000_s10410" name="Equation" r:id="rId5" imgW="126780" imgH="101424" progId="Equation.3">
              <p:embed/>
            </p:oleObj>
          </a:graphicData>
        </a:graphic>
      </p:graphicFrame>
      <p:graphicFrame>
        <p:nvGraphicFramePr>
          <p:cNvPr id="4" name="Object 224"/>
          <p:cNvGraphicFramePr>
            <a:graphicFrameLocks noChangeAspect="1"/>
          </p:cNvGraphicFramePr>
          <p:nvPr>
            <p:extLst>
              <p:ext uri="{D42A27DB-BD31-4B8C-83A1-F6EECF244321}">
                <p14:modId xmlns:p14="http://schemas.microsoft.com/office/powerpoint/2010/main" xmlns="" val="1131839375"/>
              </p:ext>
            </p:extLst>
          </p:nvPr>
        </p:nvGraphicFramePr>
        <p:xfrm>
          <a:off x="5948203" y="4051350"/>
          <a:ext cx="2482850" cy="623888"/>
        </p:xfrm>
        <a:graphic>
          <a:graphicData uri="http://schemas.openxmlformats.org/presentationml/2006/ole">
            <p:oleObj spid="_x0000_s10411" name="Equation" r:id="rId6" imgW="952087" imgH="291973" progId="Equation.3">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Outline</a:t>
            </a:r>
          </a:p>
        </p:txBody>
      </p:sp>
      <p:sp>
        <p:nvSpPr>
          <p:cNvPr id="22531" name="Content Placeholder 2"/>
          <p:cNvSpPr>
            <a:spLocks noGrp="1"/>
          </p:cNvSpPr>
          <p:nvPr>
            <p:ph idx="1"/>
          </p:nvPr>
        </p:nvSpPr>
        <p:spPr/>
        <p:txBody>
          <a:bodyPr/>
          <a:lstStyle/>
          <a:p>
            <a:r>
              <a:rPr lang="en-US" smtClean="0"/>
              <a:t>Background</a:t>
            </a:r>
          </a:p>
          <a:p>
            <a:r>
              <a:rPr lang="en-US" smtClean="0"/>
              <a:t>Bayesian Model Fusion</a:t>
            </a:r>
          </a:p>
          <a:p>
            <a:r>
              <a:rPr lang="en-US" smtClean="0">
                <a:solidFill>
                  <a:srgbClr val="FF0000"/>
                </a:solidFill>
              </a:rPr>
              <a:t>Experiment Results</a:t>
            </a:r>
          </a:p>
          <a:p>
            <a:r>
              <a:rPr lang="en-US" smtClean="0"/>
              <a:t>Conclusion</a:t>
            </a:r>
          </a:p>
          <a:p>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mtClean="0"/>
              <a:t>SRAM Example</a:t>
            </a:r>
          </a:p>
        </p:txBody>
      </p:sp>
      <p:sp>
        <p:nvSpPr>
          <p:cNvPr id="23555" name="Content Placeholder 2"/>
          <p:cNvSpPr>
            <a:spLocks noGrp="1"/>
          </p:cNvSpPr>
          <p:nvPr>
            <p:ph idx="1"/>
          </p:nvPr>
        </p:nvSpPr>
        <p:spPr>
          <a:xfrm>
            <a:off x="638175" y="900113"/>
            <a:ext cx="8505825" cy="5529262"/>
          </a:xfrm>
        </p:spPr>
        <p:txBody>
          <a:bodyPr/>
          <a:lstStyle/>
          <a:p>
            <a:r>
              <a:rPr lang="en-US" dirty="0" smtClean="0"/>
              <a:t>Example 1: CMOS SRAM</a:t>
            </a:r>
          </a:p>
          <a:p>
            <a:pPr lvl="1"/>
            <a:r>
              <a:rPr lang="en-US" dirty="0" smtClean="0"/>
              <a:t>Designed in a commercial 32nm SOI</a:t>
            </a:r>
          </a:p>
          <a:p>
            <a:pPr lvl="1"/>
            <a:r>
              <a:rPr lang="en-US" dirty="0" smtClean="0"/>
              <a:t>61572 independent random process parameters are considered</a:t>
            </a:r>
          </a:p>
          <a:p>
            <a:pPr lvl="1"/>
            <a:r>
              <a:rPr lang="en-US" dirty="0" smtClean="0"/>
              <a:t>Read delay is considered as performance</a:t>
            </a:r>
          </a:p>
          <a:p>
            <a:pPr lvl="1"/>
            <a:r>
              <a:rPr lang="en-US" dirty="0" smtClean="0"/>
              <a:t>Linear performance model is fitted</a:t>
            </a:r>
          </a:p>
          <a:p>
            <a:pPr lvl="1"/>
            <a:r>
              <a:rPr lang="en-US" dirty="0" smtClean="0"/>
              <a:t>Experiments run on a 2.5GHz Linux server with 16GB memory</a:t>
            </a:r>
          </a:p>
        </p:txBody>
      </p:sp>
      <p:pic>
        <p:nvPicPr>
          <p:cNvPr id="23556" name="Picture 4"/>
          <p:cNvPicPr>
            <a:picLocks noChangeAspect="1" noChangeArrowheads="1"/>
          </p:cNvPicPr>
          <p:nvPr/>
        </p:nvPicPr>
        <p:blipFill>
          <a:blip r:embed="rId2" cstate="print"/>
          <a:srcRect/>
          <a:stretch>
            <a:fillRect/>
          </a:stretch>
        </p:blipFill>
        <p:spPr bwMode="auto">
          <a:xfrm>
            <a:off x="2817813" y="3554413"/>
            <a:ext cx="3668712" cy="27225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t>Outline</a:t>
            </a:r>
          </a:p>
        </p:txBody>
      </p:sp>
      <p:sp>
        <p:nvSpPr>
          <p:cNvPr id="15363" name="Content Placeholder 2"/>
          <p:cNvSpPr>
            <a:spLocks noGrp="1"/>
          </p:cNvSpPr>
          <p:nvPr>
            <p:ph idx="1"/>
          </p:nvPr>
        </p:nvSpPr>
        <p:spPr/>
        <p:txBody>
          <a:bodyPr/>
          <a:lstStyle/>
          <a:p>
            <a:r>
              <a:rPr lang="en-US" smtClean="0">
                <a:solidFill>
                  <a:srgbClr val="FF0000"/>
                </a:solidFill>
              </a:rPr>
              <a:t>Background</a:t>
            </a:r>
          </a:p>
          <a:p>
            <a:r>
              <a:rPr lang="en-US" smtClean="0"/>
              <a:t>Bayesian Model Fusion</a:t>
            </a:r>
          </a:p>
          <a:p>
            <a:r>
              <a:rPr lang="en-US" smtClean="0"/>
              <a:t>Experiment Results</a:t>
            </a:r>
          </a:p>
          <a:p>
            <a:r>
              <a:rPr lang="en-US" smtClean="0"/>
              <a:t>Conclusion</a:t>
            </a:r>
          </a:p>
          <a:p>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dirty="0" smtClean="0"/>
              <a:t>Modeling Error</a:t>
            </a:r>
          </a:p>
        </p:txBody>
      </p:sp>
      <p:sp>
        <p:nvSpPr>
          <p:cNvPr id="24579" name="Content Placeholder 2"/>
          <p:cNvSpPr>
            <a:spLocks noGrp="1"/>
          </p:cNvSpPr>
          <p:nvPr>
            <p:ph idx="1"/>
          </p:nvPr>
        </p:nvSpPr>
        <p:spPr/>
        <p:txBody>
          <a:bodyPr/>
          <a:lstStyle/>
          <a:p>
            <a:r>
              <a:rPr lang="en-US" dirty="0" smtClean="0"/>
              <a:t>Two different methods are compared:</a:t>
            </a:r>
          </a:p>
          <a:p>
            <a:pPr lvl="1"/>
            <a:r>
              <a:rPr lang="en-US" dirty="0" smtClean="0"/>
              <a:t>The proposed method (BMF)</a:t>
            </a:r>
          </a:p>
          <a:p>
            <a:pPr lvl="1"/>
            <a:r>
              <a:rPr lang="en-US" dirty="0" smtClean="0"/>
              <a:t>Orthogonal Matching Pursuit (OMP)</a:t>
            </a:r>
          </a:p>
          <a:p>
            <a:r>
              <a:rPr lang="en-US" dirty="0" smtClean="0"/>
              <a:t>Modeling error</a:t>
            </a:r>
          </a:p>
        </p:txBody>
      </p:sp>
      <p:pic>
        <p:nvPicPr>
          <p:cNvPr id="24580" name="Picture 6"/>
          <p:cNvPicPr>
            <a:picLocks noChangeAspect="1" noChangeArrowheads="1"/>
          </p:cNvPicPr>
          <p:nvPr/>
        </p:nvPicPr>
        <p:blipFill>
          <a:blip r:embed="rId3" cstate="print"/>
          <a:srcRect/>
          <a:stretch>
            <a:fillRect/>
          </a:stretch>
        </p:blipFill>
        <p:spPr bwMode="auto">
          <a:xfrm>
            <a:off x="2355850" y="2703513"/>
            <a:ext cx="4538663" cy="3406775"/>
          </a:xfrm>
          <a:prstGeom prst="rect">
            <a:avLst/>
          </a:prstGeom>
          <a:noFill/>
          <a:ln w="9525">
            <a:noFill/>
            <a:miter lim="800000"/>
            <a:headEnd/>
            <a:tailEnd/>
          </a:ln>
        </p:spPr>
      </p:pic>
      <p:cxnSp>
        <p:nvCxnSpPr>
          <p:cNvPr id="6" name="Straight Arrow Connector 5"/>
          <p:cNvCxnSpPr/>
          <p:nvPr/>
        </p:nvCxnSpPr>
        <p:spPr bwMode="auto">
          <a:xfrm>
            <a:off x="2959100" y="4813300"/>
            <a:ext cx="1282700" cy="0"/>
          </a:xfrm>
          <a:prstGeom prst="straightConnector1">
            <a:avLst/>
          </a:prstGeom>
          <a:solidFill>
            <a:schemeClr val="accent1"/>
          </a:solidFill>
          <a:ln w="25400" cap="flat" cmpd="sng" algn="ctr">
            <a:solidFill>
              <a:schemeClr val="tx1"/>
            </a:solidFill>
            <a:prstDash val="solid"/>
            <a:round/>
            <a:headEnd type="arrow" w="lg" len="lg"/>
            <a:tailEnd type="arrow" w="lg" len="lg"/>
          </a:ln>
          <a:effectLst/>
        </p:spPr>
      </p:cxnSp>
      <p:sp>
        <p:nvSpPr>
          <p:cNvPr id="7" name="TextBox 6"/>
          <p:cNvSpPr txBox="1"/>
          <p:nvPr/>
        </p:nvSpPr>
        <p:spPr>
          <a:xfrm>
            <a:off x="3296627" y="4368800"/>
            <a:ext cx="418704" cy="400110"/>
          </a:xfrm>
          <a:prstGeom prst="rect">
            <a:avLst/>
          </a:prstGeom>
          <a:noFill/>
        </p:spPr>
        <p:txBody>
          <a:bodyPr wrap="none" rtlCol="0">
            <a:spAutoFit/>
          </a:bodyPr>
          <a:lstStyle/>
          <a:p>
            <a:r>
              <a:rPr lang="en-US" sz="2000" b="1" dirty="0" smtClean="0"/>
              <a:t>4x</a:t>
            </a:r>
            <a:endParaRPr lang="en-US" sz="20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Modeling Time Speed-up</a:t>
            </a:r>
          </a:p>
        </p:txBody>
      </p:sp>
      <p:sp>
        <p:nvSpPr>
          <p:cNvPr id="25603" name="Content Placeholder 2"/>
          <p:cNvSpPr>
            <a:spLocks noGrp="1"/>
          </p:cNvSpPr>
          <p:nvPr>
            <p:ph idx="1"/>
          </p:nvPr>
        </p:nvSpPr>
        <p:spPr/>
        <p:txBody>
          <a:bodyPr/>
          <a:lstStyle/>
          <a:p>
            <a:r>
              <a:rPr lang="en-US" dirty="0" smtClean="0"/>
              <a:t>BMF requires 4x less samples to achieve similar accuracy as OMP in SRAM</a:t>
            </a:r>
          </a:p>
          <a:p>
            <a:pPr lvl="1"/>
            <a:r>
              <a:rPr lang="en-US" dirty="0" smtClean="0">
                <a:solidFill>
                  <a:srgbClr val="FF0000"/>
                </a:solidFill>
              </a:rPr>
              <a:t>4x runtime speed-up </a:t>
            </a:r>
            <a:r>
              <a:rPr lang="en-US" dirty="0" smtClean="0"/>
              <a:t>to build performance model</a:t>
            </a:r>
          </a:p>
        </p:txBody>
      </p:sp>
      <p:graphicFrame>
        <p:nvGraphicFramePr>
          <p:cNvPr id="5" name="Table 4"/>
          <p:cNvGraphicFramePr>
            <a:graphicFrameLocks noGrp="1"/>
          </p:cNvGraphicFramePr>
          <p:nvPr/>
        </p:nvGraphicFramePr>
        <p:xfrm>
          <a:off x="774700" y="2593975"/>
          <a:ext cx="8013699" cy="2767639"/>
        </p:xfrm>
        <a:graphic>
          <a:graphicData uri="http://schemas.openxmlformats.org/drawingml/2006/table">
            <a:tbl>
              <a:tblPr/>
              <a:tblGrid>
                <a:gridCol w="2666979"/>
                <a:gridCol w="2675487"/>
                <a:gridCol w="2671233"/>
              </a:tblGrid>
              <a:tr h="504982">
                <a:tc>
                  <a:txBody>
                    <a:bodyPr/>
                    <a:lstStyle/>
                    <a:p>
                      <a:pPr marL="0" marR="0" algn="just">
                        <a:spcBef>
                          <a:spcPts val="0"/>
                        </a:spcBef>
                        <a:spcAft>
                          <a:spcPts val="0"/>
                        </a:spcAft>
                      </a:pPr>
                      <a:endParaRPr lang="en-US" sz="1800" dirty="0">
                        <a:latin typeface="Times New Roman"/>
                        <a:ea typeface="SimSun"/>
                        <a:cs typeface="Times New Roman"/>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dirty="0">
                          <a:solidFill>
                            <a:schemeClr val="tx1"/>
                          </a:solidFill>
                          <a:latin typeface="Times New Roman"/>
                          <a:ea typeface="SimSun"/>
                          <a:cs typeface="Times New Roman"/>
                        </a:rPr>
                        <a:t>OMP</a:t>
                      </a:r>
                    </a:p>
                    <a:p>
                      <a:pPr marL="0" marR="0" algn="ctr">
                        <a:spcBef>
                          <a:spcPts val="0"/>
                        </a:spcBef>
                        <a:spcAft>
                          <a:spcPts val="0"/>
                        </a:spcAft>
                      </a:pPr>
                      <a:r>
                        <a:rPr lang="en-US" sz="1800" dirty="0">
                          <a:solidFill>
                            <a:schemeClr val="tx1"/>
                          </a:solidFill>
                          <a:latin typeface="Times New Roman"/>
                          <a:ea typeface="SimSun"/>
                          <a:cs typeface="Times New Roman"/>
                        </a:rPr>
                        <a:t>(Traditional)</a:t>
                      </a: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dirty="0">
                          <a:solidFill>
                            <a:schemeClr val="tx1"/>
                          </a:solidFill>
                          <a:latin typeface="Times New Roman"/>
                          <a:ea typeface="SimSun"/>
                          <a:cs typeface="Times New Roman"/>
                        </a:rPr>
                        <a:t>BMF</a:t>
                      </a:r>
                    </a:p>
                    <a:p>
                      <a:pPr marL="0" marR="0" algn="ctr">
                        <a:spcBef>
                          <a:spcPts val="0"/>
                        </a:spcBef>
                        <a:spcAft>
                          <a:spcPts val="0"/>
                        </a:spcAft>
                      </a:pPr>
                      <a:r>
                        <a:rPr lang="en-US" sz="1800" dirty="0">
                          <a:solidFill>
                            <a:schemeClr val="tx1"/>
                          </a:solidFill>
                          <a:latin typeface="Times New Roman"/>
                          <a:ea typeface="SimSun"/>
                          <a:cs typeface="Times New Roman"/>
                        </a:rPr>
                        <a:t>(Proposed)</a:t>
                      </a: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87556">
                <a:tc>
                  <a:txBody>
                    <a:bodyPr/>
                    <a:lstStyle/>
                    <a:p>
                      <a:pPr marL="0" marR="0" algn="just">
                        <a:spcBef>
                          <a:spcPts val="0"/>
                        </a:spcBef>
                        <a:spcAft>
                          <a:spcPts val="0"/>
                        </a:spcAft>
                      </a:pPr>
                      <a:r>
                        <a:rPr lang="en-US" sz="1800" dirty="0" smtClean="0">
                          <a:latin typeface="Times New Roman"/>
                          <a:ea typeface="SimSun"/>
                          <a:cs typeface="Times New Roman"/>
                        </a:rPr>
                        <a:t>Post-layout samples</a:t>
                      </a:r>
                      <a:endParaRPr lang="en-US" sz="1800" dirty="0">
                        <a:latin typeface="Times New Roman"/>
                        <a:ea typeface="SimSun"/>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dirty="0">
                          <a:latin typeface="Times New Roman"/>
                          <a:ea typeface="SimSun"/>
                          <a:cs typeface="Times New Roman"/>
                        </a:rPr>
                        <a:t>4</a:t>
                      </a:r>
                      <a:r>
                        <a:rPr lang="en-US" sz="1800" dirty="0" smtClean="0">
                          <a:latin typeface="Times New Roman"/>
                          <a:ea typeface="SimSun"/>
                          <a:cs typeface="Times New Roman"/>
                        </a:rPr>
                        <a:t>00</a:t>
                      </a:r>
                      <a:endParaRPr lang="en-US" sz="1800" dirty="0">
                        <a:latin typeface="Times New Roman"/>
                        <a:ea typeface="SimSun"/>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dirty="0">
                          <a:latin typeface="Times New Roman"/>
                          <a:ea typeface="SimSun"/>
                          <a:cs typeface="Times New Roman"/>
                        </a:rPr>
                        <a:t>1</a:t>
                      </a:r>
                      <a:r>
                        <a:rPr lang="en-US" sz="1800" dirty="0" smtClean="0">
                          <a:latin typeface="Times New Roman"/>
                          <a:ea typeface="SimSun"/>
                          <a:cs typeface="Times New Roman"/>
                        </a:rPr>
                        <a:t>00</a:t>
                      </a:r>
                      <a:endParaRPr lang="en-US" sz="1800" dirty="0">
                        <a:latin typeface="Times New Roman"/>
                        <a:ea typeface="SimSun"/>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4629">
                <a:tc>
                  <a:txBody>
                    <a:bodyPr/>
                    <a:lstStyle/>
                    <a:p>
                      <a:pPr marL="0" marR="0" algn="just">
                        <a:spcBef>
                          <a:spcPts val="0"/>
                        </a:spcBef>
                        <a:spcAft>
                          <a:spcPts val="0"/>
                        </a:spcAft>
                      </a:pPr>
                      <a:r>
                        <a:rPr lang="en-US" sz="1800" dirty="0" smtClean="0">
                          <a:latin typeface="Times New Roman"/>
                          <a:ea typeface="SimSun"/>
                          <a:cs typeface="Times New Roman"/>
                        </a:rPr>
                        <a:t>Read delay error</a:t>
                      </a:r>
                      <a:endParaRPr lang="en-US" sz="1800" dirty="0">
                        <a:latin typeface="Times New Roman"/>
                        <a:ea typeface="SimSun"/>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dirty="0" smtClean="0">
                          <a:latin typeface="Times New Roman"/>
                          <a:ea typeface="SimSun"/>
                          <a:cs typeface="Times New Roman"/>
                        </a:rPr>
                        <a:t>1.02%</a:t>
                      </a:r>
                      <a:endParaRPr lang="en-US" sz="1800" dirty="0">
                        <a:latin typeface="Times New Roman"/>
                        <a:ea typeface="SimSun"/>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dirty="0" smtClean="0">
                          <a:latin typeface="Times New Roman"/>
                          <a:ea typeface="SimSun"/>
                          <a:cs typeface="Times New Roman"/>
                        </a:rPr>
                        <a:t>0.99%</a:t>
                      </a:r>
                      <a:endParaRPr lang="en-US" sz="1800" dirty="0">
                        <a:latin typeface="Times New Roman"/>
                        <a:ea typeface="SimSun"/>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4629">
                <a:tc>
                  <a:txBody>
                    <a:bodyPr/>
                    <a:lstStyle/>
                    <a:p>
                      <a:pPr marL="0" marR="0" algn="just">
                        <a:spcBef>
                          <a:spcPts val="0"/>
                        </a:spcBef>
                        <a:spcAft>
                          <a:spcPts val="0"/>
                        </a:spcAft>
                      </a:pPr>
                      <a:r>
                        <a:rPr lang="en-US" sz="1800" dirty="0">
                          <a:latin typeface="Times New Roman"/>
                          <a:ea typeface="SimSun"/>
                          <a:cs typeface="Times New Roman"/>
                        </a:rPr>
                        <a:t>Simulation cost (Hour)</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dirty="0" smtClean="0">
                          <a:latin typeface="Times New Roman"/>
                          <a:ea typeface="SimSun"/>
                          <a:cs typeface="Times New Roman"/>
                        </a:rPr>
                        <a:t>38.77</a:t>
                      </a:r>
                      <a:endParaRPr lang="en-US" sz="1800" dirty="0">
                        <a:latin typeface="Times New Roman"/>
                        <a:ea typeface="SimSun"/>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dirty="0" smtClean="0">
                          <a:latin typeface="Times New Roman"/>
                          <a:ea typeface="SimSun"/>
                          <a:cs typeface="Times New Roman"/>
                        </a:rPr>
                        <a:t>9.69</a:t>
                      </a:r>
                      <a:endParaRPr lang="en-US" sz="1800" dirty="0">
                        <a:latin typeface="Times New Roman"/>
                        <a:ea typeface="SimSun"/>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4629">
                <a:tc>
                  <a:txBody>
                    <a:bodyPr/>
                    <a:lstStyle/>
                    <a:p>
                      <a:pPr marL="0" marR="0" algn="just">
                        <a:spcBef>
                          <a:spcPts val="0"/>
                        </a:spcBef>
                        <a:spcAft>
                          <a:spcPts val="0"/>
                        </a:spcAft>
                      </a:pPr>
                      <a:r>
                        <a:rPr lang="en-US" sz="1800">
                          <a:latin typeface="Times New Roman"/>
                          <a:ea typeface="SimSun"/>
                          <a:cs typeface="Times New Roman"/>
                        </a:rPr>
                        <a:t>Fitting cost (Second)</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dirty="0" smtClean="0">
                          <a:latin typeface="Times New Roman"/>
                          <a:ea typeface="SimSun"/>
                          <a:cs typeface="Times New Roman"/>
                        </a:rPr>
                        <a:t>3.56</a:t>
                      </a:r>
                      <a:endParaRPr lang="en-US" sz="1800" dirty="0">
                        <a:latin typeface="Times New Roman"/>
                        <a:ea typeface="SimSun"/>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dirty="0" smtClean="0">
                          <a:latin typeface="Times New Roman"/>
                          <a:ea typeface="SimSun"/>
                          <a:cs typeface="Times New Roman"/>
                        </a:rPr>
                        <a:t>2.11</a:t>
                      </a:r>
                      <a:endParaRPr lang="en-US" sz="1800" dirty="0">
                        <a:latin typeface="Times New Roman"/>
                        <a:ea typeface="SimSun"/>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87556">
                <a:tc>
                  <a:txBody>
                    <a:bodyPr/>
                    <a:lstStyle/>
                    <a:p>
                      <a:pPr marL="0" marR="0" algn="just">
                        <a:spcBef>
                          <a:spcPts val="0"/>
                        </a:spcBef>
                        <a:spcAft>
                          <a:spcPts val="0"/>
                        </a:spcAft>
                      </a:pPr>
                      <a:r>
                        <a:rPr lang="en-US" sz="1800" dirty="0">
                          <a:solidFill>
                            <a:schemeClr val="tx1"/>
                          </a:solidFill>
                          <a:latin typeface="Times New Roman"/>
                          <a:ea typeface="SimSun"/>
                          <a:cs typeface="Times New Roman"/>
                        </a:rPr>
                        <a:t>Total modeling cost (Hour)</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dirty="0" smtClean="0">
                          <a:solidFill>
                            <a:schemeClr val="tx1"/>
                          </a:solidFill>
                          <a:latin typeface="Times New Roman"/>
                          <a:ea typeface="SimSun"/>
                          <a:cs typeface="Times New Roman"/>
                        </a:rPr>
                        <a:t>38.77</a:t>
                      </a:r>
                      <a:endParaRPr lang="en-US" sz="1800" dirty="0">
                        <a:solidFill>
                          <a:schemeClr val="tx1"/>
                        </a:solidFill>
                        <a:latin typeface="Times New Roman"/>
                        <a:ea typeface="SimSun"/>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dirty="0" smtClean="0">
                          <a:solidFill>
                            <a:schemeClr val="tx1"/>
                          </a:solidFill>
                          <a:latin typeface="Times New Roman"/>
                          <a:ea typeface="SimSun"/>
                          <a:cs typeface="Times New Roman"/>
                        </a:rPr>
                        <a:t>9.69</a:t>
                      </a:r>
                      <a:endParaRPr lang="en-US" sz="1800" dirty="0">
                        <a:solidFill>
                          <a:schemeClr val="tx1"/>
                        </a:solidFill>
                        <a:latin typeface="Times New Roman"/>
                        <a:ea typeface="SimSun"/>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t>RO Example</a:t>
            </a:r>
          </a:p>
        </p:txBody>
      </p:sp>
      <p:sp>
        <p:nvSpPr>
          <p:cNvPr id="26627" name="Content Placeholder 2"/>
          <p:cNvSpPr>
            <a:spLocks noGrp="1"/>
          </p:cNvSpPr>
          <p:nvPr>
            <p:ph idx="1"/>
          </p:nvPr>
        </p:nvSpPr>
        <p:spPr>
          <a:xfrm>
            <a:off x="638175" y="900113"/>
            <a:ext cx="8505825" cy="5529262"/>
          </a:xfrm>
        </p:spPr>
        <p:txBody>
          <a:bodyPr/>
          <a:lstStyle/>
          <a:p>
            <a:r>
              <a:rPr lang="en-US" dirty="0" smtClean="0"/>
              <a:t>Example 2: CMOS ring oscillator</a:t>
            </a:r>
          </a:p>
          <a:p>
            <a:pPr lvl="1"/>
            <a:r>
              <a:rPr lang="en-US" dirty="0" smtClean="0"/>
              <a:t>Designed in a commercial 32nm SOI</a:t>
            </a:r>
          </a:p>
          <a:p>
            <a:pPr lvl="1"/>
            <a:r>
              <a:rPr lang="en-US" dirty="0" smtClean="0"/>
              <a:t>7177 independent random process parameters are considered</a:t>
            </a:r>
          </a:p>
          <a:p>
            <a:pPr lvl="1"/>
            <a:r>
              <a:rPr lang="en-US" dirty="0" smtClean="0"/>
              <a:t>Power, frequency and phase noise are considered as performance</a:t>
            </a:r>
          </a:p>
          <a:p>
            <a:pPr lvl="1"/>
            <a:r>
              <a:rPr lang="en-US" dirty="0" smtClean="0"/>
              <a:t>Linear performance model is fitted</a:t>
            </a:r>
          </a:p>
          <a:p>
            <a:pPr lvl="1"/>
            <a:r>
              <a:rPr lang="en-US" dirty="0" smtClean="0"/>
              <a:t>Experiments run on a 2.5GHz Linux server with 16GB memory</a:t>
            </a:r>
          </a:p>
        </p:txBody>
      </p:sp>
      <p:pic>
        <p:nvPicPr>
          <p:cNvPr id="26628" name="Picture 4"/>
          <p:cNvPicPr>
            <a:picLocks noChangeAspect="1" noChangeArrowheads="1"/>
          </p:cNvPicPr>
          <p:nvPr/>
        </p:nvPicPr>
        <p:blipFill>
          <a:blip r:embed="rId2" cstate="print"/>
          <a:srcRect b="-2478"/>
          <a:stretch>
            <a:fillRect/>
          </a:stretch>
        </p:blipFill>
        <p:spPr bwMode="auto">
          <a:xfrm>
            <a:off x="3162300" y="3629025"/>
            <a:ext cx="3049588" cy="25542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smtClean="0"/>
              <a:t>Modeling Error</a:t>
            </a:r>
          </a:p>
        </p:txBody>
      </p:sp>
      <p:sp>
        <p:nvSpPr>
          <p:cNvPr id="27651" name="Content Placeholder 2"/>
          <p:cNvSpPr>
            <a:spLocks noGrp="1"/>
          </p:cNvSpPr>
          <p:nvPr>
            <p:ph idx="1"/>
          </p:nvPr>
        </p:nvSpPr>
        <p:spPr>
          <a:xfrm>
            <a:off x="828675" y="1239838"/>
            <a:ext cx="4098925" cy="2379662"/>
          </a:xfrm>
        </p:spPr>
        <p:txBody>
          <a:bodyPr/>
          <a:lstStyle/>
          <a:p>
            <a:r>
              <a:rPr lang="en-US" dirty="0" smtClean="0"/>
              <a:t>Modeling error is measured for power, frequency and phase noise</a:t>
            </a:r>
          </a:p>
        </p:txBody>
      </p:sp>
      <p:pic>
        <p:nvPicPr>
          <p:cNvPr id="27652" name="Picture 4"/>
          <p:cNvPicPr preferRelativeResize="0">
            <a:picLocks noChangeAspect="1" noChangeArrowheads="1"/>
          </p:cNvPicPr>
          <p:nvPr/>
        </p:nvPicPr>
        <p:blipFill>
          <a:blip r:embed="rId3" cstate="print"/>
          <a:srcRect/>
          <a:stretch>
            <a:fillRect/>
          </a:stretch>
        </p:blipFill>
        <p:spPr bwMode="auto">
          <a:xfrm>
            <a:off x="5062538" y="725488"/>
            <a:ext cx="3657600" cy="2743200"/>
          </a:xfrm>
          <a:prstGeom prst="rect">
            <a:avLst/>
          </a:prstGeom>
          <a:noFill/>
          <a:ln w="9525">
            <a:noFill/>
            <a:miter lim="800000"/>
            <a:headEnd/>
            <a:tailEnd/>
          </a:ln>
        </p:spPr>
      </p:pic>
      <p:pic>
        <p:nvPicPr>
          <p:cNvPr id="27653" name="Picture 5"/>
          <p:cNvPicPr preferRelativeResize="0">
            <a:picLocks noChangeAspect="1" noChangeArrowheads="1"/>
          </p:cNvPicPr>
          <p:nvPr/>
        </p:nvPicPr>
        <p:blipFill>
          <a:blip r:embed="rId4" cstate="print"/>
          <a:srcRect/>
          <a:stretch>
            <a:fillRect/>
          </a:stretch>
        </p:blipFill>
        <p:spPr bwMode="auto">
          <a:xfrm>
            <a:off x="755650" y="3576638"/>
            <a:ext cx="3657600" cy="2743200"/>
          </a:xfrm>
          <a:prstGeom prst="rect">
            <a:avLst/>
          </a:prstGeom>
          <a:noFill/>
          <a:ln w="9525">
            <a:noFill/>
            <a:miter lim="800000"/>
            <a:headEnd/>
            <a:tailEnd/>
          </a:ln>
        </p:spPr>
      </p:pic>
      <p:pic>
        <p:nvPicPr>
          <p:cNvPr id="27654" name="Picture 6"/>
          <p:cNvPicPr preferRelativeResize="0">
            <a:picLocks noChangeAspect="1" noChangeArrowheads="1"/>
          </p:cNvPicPr>
          <p:nvPr/>
        </p:nvPicPr>
        <p:blipFill>
          <a:blip r:embed="rId5" cstate="print"/>
          <a:srcRect/>
          <a:stretch>
            <a:fillRect/>
          </a:stretch>
        </p:blipFill>
        <p:spPr bwMode="auto">
          <a:xfrm>
            <a:off x="5092700" y="3605213"/>
            <a:ext cx="3657600" cy="2743200"/>
          </a:xfrm>
          <a:prstGeom prst="rect">
            <a:avLst/>
          </a:prstGeom>
          <a:noFill/>
          <a:ln w="9525">
            <a:noFill/>
            <a:miter lim="800000"/>
            <a:headEnd/>
            <a:tailEnd/>
          </a:ln>
        </p:spPr>
      </p:pic>
      <p:sp>
        <p:nvSpPr>
          <p:cNvPr id="7" name="TextBox 6"/>
          <p:cNvSpPr txBox="1"/>
          <p:nvPr/>
        </p:nvSpPr>
        <p:spPr>
          <a:xfrm>
            <a:off x="7375159" y="1663700"/>
            <a:ext cx="803642" cy="369332"/>
          </a:xfrm>
          <a:prstGeom prst="rect">
            <a:avLst/>
          </a:prstGeom>
          <a:noFill/>
        </p:spPr>
        <p:txBody>
          <a:bodyPr wrap="square" rtlCol="0">
            <a:spAutoFit/>
          </a:bodyPr>
          <a:lstStyle/>
          <a:p>
            <a:r>
              <a:rPr lang="en-US" b="1" dirty="0" smtClean="0"/>
              <a:t>Power</a:t>
            </a:r>
            <a:endParaRPr lang="en-US" b="1" dirty="0"/>
          </a:p>
        </p:txBody>
      </p:sp>
      <p:sp>
        <p:nvSpPr>
          <p:cNvPr id="8" name="TextBox 7"/>
          <p:cNvSpPr txBox="1"/>
          <p:nvPr/>
        </p:nvSpPr>
        <p:spPr>
          <a:xfrm>
            <a:off x="2549158" y="4483100"/>
            <a:ext cx="1273541" cy="369332"/>
          </a:xfrm>
          <a:prstGeom prst="rect">
            <a:avLst/>
          </a:prstGeom>
          <a:noFill/>
        </p:spPr>
        <p:txBody>
          <a:bodyPr wrap="square" rtlCol="0">
            <a:spAutoFit/>
          </a:bodyPr>
          <a:lstStyle/>
          <a:p>
            <a:r>
              <a:rPr lang="en-US" b="1" dirty="0" smtClean="0"/>
              <a:t>Frequency</a:t>
            </a:r>
            <a:endParaRPr lang="en-US" b="1" dirty="0"/>
          </a:p>
        </p:txBody>
      </p:sp>
      <p:sp>
        <p:nvSpPr>
          <p:cNvPr id="9" name="TextBox 8"/>
          <p:cNvSpPr txBox="1"/>
          <p:nvPr/>
        </p:nvSpPr>
        <p:spPr>
          <a:xfrm>
            <a:off x="6273800" y="4508500"/>
            <a:ext cx="1993900" cy="369332"/>
          </a:xfrm>
          <a:prstGeom prst="rect">
            <a:avLst/>
          </a:prstGeom>
          <a:noFill/>
        </p:spPr>
        <p:txBody>
          <a:bodyPr wrap="square" rtlCol="0">
            <a:spAutoFit/>
          </a:bodyPr>
          <a:lstStyle/>
          <a:p>
            <a:r>
              <a:rPr lang="en-US" b="1" dirty="0" smtClean="0"/>
              <a:t>Phase noise</a:t>
            </a:r>
            <a:endParaRPr lang="en-US" b="1" dirty="0"/>
          </a:p>
        </p:txBody>
      </p:sp>
      <p:cxnSp>
        <p:nvCxnSpPr>
          <p:cNvPr id="14" name="Straight Arrow Connector 13"/>
          <p:cNvCxnSpPr/>
          <p:nvPr/>
        </p:nvCxnSpPr>
        <p:spPr bwMode="auto">
          <a:xfrm>
            <a:off x="1397000" y="5257800"/>
            <a:ext cx="2679700" cy="0"/>
          </a:xfrm>
          <a:prstGeom prst="straightConnector1">
            <a:avLst/>
          </a:prstGeom>
          <a:solidFill>
            <a:schemeClr val="accent1"/>
          </a:solidFill>
          <a:ln w="25400" cap="flat" cmpd="sng" algn="ctr">
            <a:solidFill>
              <a:schemeClr val="tx1"/>
            </a:solidFill>
            <a:prstDash val="solid"/>
            <a:round/>
            <a:headEnd type="arrow" w="lg" len="lg"/>
            <a:tailEnd type="arrow" w="lg" len="lg"/>
          </a:ln>
          <a:effectLst/>
        </p:spPr>
      </p:cxnSp>
      <p:sp>
        <p:nvSpPr>
          <p:cNvPr id="15" name="TextBox 14"/>
          <p:cNvSpPr txBox="1"/>
          <p:nvPr/>
        </p:nvSpPr>
        <p:spPr>
          <a:xfrm>
            <a:off x="2115527" y="4800600"/>
            <a:ext cx="418704" cy="400110"/>
          </a:xfrm>
          <a:prstGeom prst="rect">
            <a:avLst/>
          </a:prstGeom>
          <a:solidFill>
            <a:schemeClr val="bg1"/>
          </a:solidFill>
        </p:spPr>
        <p:txBody>
          <a:bodyPr wrap="square" rtlCol="0">
            <a:spAutoFit/>
          </a:bodyPr>
          <a:lstStyle/>
          <a:p>
            <a:r>
              <a:rPr lang="en-US" sz="2000" b="1" dirty="0" smtClean="0"/>
              <a:t>9x</a:t>
            </a:r>
            <a:endParaRPr lang="en-US" sz="2000" b="1" dirty="0"/>
          </a:p>
        </p:txBody>
      </p:sp>
      <p:cxnSp>
        <p:nvCxnSpPr>
          <p:cNvPr id="18" name="Straight Arrow Connector 17"/>
          <p:cNvCxnSpPr/>
          <p:nvPr/>
        </p:nvCxnSpPr>
        <p:spPr bwMode="auto">
          <a:xfrm>
            <a:off x="5511800" y="2451100"/>
            <a:ext cx="2882900" cy="0"/>
          </a:xfrm>
          <a:prstGeom prst="straightConnector1">
            <a:avLst/>
          </a:prstGeom>
          <a:solidFill>
            <a:schemeClr val="accent1"/>
          </a:solidFill>
          <a:ln w="25400" cap="flat" cmpd="sng" algn="ctr">
            <a:solidFill>
              <a:schemeClr val="tx1"/>
            </a:solidFill>
            <a:prstDash val="solid"/>
            <a:round/>
            <a:headEnd type="arrow" w="lg" len="lg"/>
            <a:tailEnd type="arrow" w="lg" len="lg"/>
          </a:ln>
          <a:effectLst/>
        </p:spPr>
      </p:cxnSp>
      <p:sp>
        <p:nvSpPr>
          <p:cNvPr id="20" name="TextBox 19"/>
          <p:cNvSpPr txBox="1"/>
          <p:nvPr/>
        </p:nvSpPr>
        <p:spPr>
          <a:xfrm>
            <a:off x="6306527" y="2006600"/>
            <a:ext cx="418704" cy="400110"/>
          </a:xfrm>
          <a:prstGeom prst="rect">
            <a:avLst/>
          </a:prstGeom>
          <a:solidFill>
            <a:schemeClr val="bg1"/>
          </a:solidFill>
        </p:spPr>
        <p:txBody>
          <a:bodyPr wrap="square" rtlCol="0">
            <a:spAutoFit/>
          </a:bodyPr>
          <a:lstStyle/>
          <a:p>
            <a:r>
              <a:rPr lang="en-US" sz="2000" b="1" dirty="0" smtClean="0"/>
              <a:t>9x</a:t>
            </a:r>
            <a:endParaRPr lang="en-US" sz="2000" b="1" dirty="0"/>
          </a:p>
        </p:txBody>
      </p:sp>
      <p:cxnSp>
        <p:nvCxnSpPr>
          <p:cNvPr id="21" name="Straight Arrow Connector 20"/>
          <p:cNvCxnSpPr/>
          <p:nvPr/>
        </p:nvCxnSpPr>
        <p:spPr bwMode="auto">
          <a:xfrm>
            <a:off x="5740400" y="5052093"/>
            <a:ext cx="2679700" cy="0"/>
          </a:xfrm>
          <a:prstGeom prst="straightConnector1">
            <a:avLst/>
          </a:prstGeom>
          <a:solidFill>
            <a:schemeClr val="accent1"/>
          </a:solidFill>
          <a:ln w="25400" cap="flat" cmpd="sng" algn="ctr">
            <a:solidFill>
              <a:schemeClr val="tx1"/>
            </a:solidFill>
            <a:prstDash val="solid"/>
            <a:round/>
            <a:headEnd type="arrow" w="lg" len="lg"/>
            <a:tailEnd type="arrow" w="lg" len="lg"/>
          </a:ln>
          <a:effectLst/>
        </p:spPr>
      </p:cxnSp>
      <p:sp>
        <p:nvSpPr>
          <p:cNvPr id="22" name="TextBox 21"/>
          <p:cNvSpPr txBox="1"/>
          <p:nvPr/>
        </p:nvSpPr>
        <p:spPr>
          <a:xfrm>
            <a:off x="6375709" y="4618455"/>
            <a:ext cx="418704" cy="400110"/>
          </a:xfrm>
          <a:prstGeom prst="rect">
            <a:avLst/>
          </a:prstGeom>
          <a:solidFill>
            <a:schemeClr val="bg1"/>
          </a:solidFill>
        </p:spPr>
        <p:txBody>
          <a:bodyPr wrap="square" rtlCol="0">
            <a:spAutoFit/>
          </a:bodyPr>
          <a:lstStyle/>
          <a:p>
            <a:r>
              <a:rPr lang="en-US" sz="2000" b="1" dirty="0" smtClean="0"/>
              <a:t>9x</a:t>
            </a:r>
            <a:endParaRPr lang="en-US" sz="20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Modeling Time Speed-up</a:t>
            </a:r>
          </a:p>
        </p:txBody>
      </p:sp>
      <p:sp>
        <p:nvSpPr>
          <p:cNvPr id="25603" name="Content Placeholder 2"/>
          <p:cNvSpPr>
            <a:spLocks noGrp="1"/>
          </p:cNvSpPr>
          <p:nvPr>
            <p:ph idx="1"/>
          </p:nvPr>
        </p:nvSpPr>
        <p:spPr>
          <a:xfrm>
            <a:off x="638175" y="696913"/>
            <a:ext cx="7896225" cy="5529262"/>
          </a:xfrm>
        </p:spPr>
        <p:txBody>
          <a:bodyPr/>
          <a:lstStyle/>
          <a:p>
            <a:r>
              <a:rPr lang="en-US" dirty="0" smtClean="0"/>
              <a:t>BMF requires 9x less samples to achieve similar accuracy as OMP in RO</a:t>
            </a:r>
          </a:p>
          <a:p>
            <a:pPr lvl="1"/>
            <a:r>
              <a:rPr lang="en-US" dirty="0" smtClean="0">
                <a:solidFill>
                  <a:srgbClr val="FF0000"/>
                </a:solidFill>
              </a:rPr>
              <a:t>9x runtime speed-up </a:t>
            </a:r>
            <a:r>
              <a:rPr lang="en-US" dirty="0" smtClean="0"/>
              <a:t>to build performance model</a:t>
            </a:r>
          </a:p>
        </p:txBody>
      </p:sp>
      <p:graphicFrame>
        <p:nvGraphicFramePr>
          <p:cNvPr id="5" name="Table 4"/>
          <p:cNvGraphicFramePr>
            <a:graphicFrameLocks noGrp="1"/>
          </p:cNvGraphicFramePr>
          <p:nvPr/>
        </p:nvGraphicFramePr>
        <p:xfrm>
          <a:off x="685800" y="2101355"/>
          <a:ext cx="8013032" cy="3664003"/>
        </p:xfrm>
        <a:graphic>
          <a:graphicData uri="http://schemas.openxmlformats.org/drawingml/2006/table">
            <a:tbl>
              <a:tblPr/>
              <a:tblGrid>
                <a:gridCol w="2662990"/>
                <a:gridCol w="2675021"/>
                <a:gridCol w="2675021"/>
              </a:tblGrid>
              <a:tr h="498289">
                <a:tc>
                  <a:txBody>
                    <a:bodyPr/>
                    <a:lstStyle/>
                    <a:p>
                      <a:pPr marL="0" marR="0" algn="just">
                        <a:spcBef>
                          <a:spcPts val="0"/>
                        </a:spcBef>
                        <a:spcAft>
                          <a:spcPts val="0"/>
                        </a:spcAft>
                      </a:pPr>
                      <a:endParaRPr lang="en-US" sz="1800" dirty="0">
                        <a:latin typeface="Times New Roman"/>
                        <a:ea typeface="SimSun"/>
                        <a:cs typeface="Times New Roman"/>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dirty="0">
                          <a:solidFill>
                            <a:schemeClr val="tx1"/>
                          </a:solidFill>
                          <a:latin typeface="Times New Roman"/>
                          <a:ea typeface="SimSun"/>
                          <a:cs typeface="Times New Roman"/>
                        </a:rPr>
                        <a:t>OMP</a:t>
                      </a:r>
                    </a:p>
                    <a:p>
                      <a:pPr marL="0" marR="0" algn="ctr">
                        <a:spcBef>
                          <a:spcPts val="0"/>
                        </a:spcBef>
                        <a:spcAft>
                          <a:spcPts val="0"/>
                        </a:spcAft>
                      </a:pPr>
                      <a:r>
                        <a:rPr lang="en-US" sz="1800" dirty="0">
                          <a:solidFill>
                            <a:schemeClr val="tx1"/>
                          </a:solidFill>
                          <a:latin typeface="Times New Roman"/>
                          <a:ea typeface="SimSun"/>
                          <a:cs typeface="Times New Roman"/>
                        </a:rPr>
                        <a:t>(Traditional)</a:t>
                      </a: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dirty="0">
                          <a:solidFill>
                            <a:schemeClr val="tx1"/>
                          </a:solidFill>
                          <a:latin typeface="Times New Roman"/>
                          <a:ea typeface="SimSun"/>
                          <a:cs typeface="Times New Roman"/>
                        </a:rPr>
                        <a:t>BMF</a:t>
                      </a:r>
                    </a:p>
                    <a:p>
                      <a:pPr marL="0" marR="0" algn="ctr">
                        <a:spcBef>
                          <a:spcPts val="0"/>
                        </a:spcBef>
                        <a:spcAft>
                          <a:spcPts val="0"/>
                        </a:spcAft>
                      </a:pPr>
                      <a:r>
                        <a:rPr lang="en-US" sz="1800" dirty="0">
                          <a:solidFill>
                            <a:schemeClr val="tx1"/>
                          </a:solidFill>
                          <a:latin typeface="Times New Roman"/>
                          <a:ea typeface="SimSun"/>
                          <a:cs typeface="Times New Roman"/>
                        </a:rPr>
                        <a:t>(Proposed)</a:t>
                      </a: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98289">
                <a:tc>
                  <a:txBody>
                    <a:bodyPr/>
                    <a:lstStyle/>
                    <a:p>
                      <a:pPr marL="0" marR="0" algn="just">
                        <a:spcBef>
                          <a:spcPts val="0"/>
                        </a:spcBef>
                        <a:spcAft>
                          <a:spcPts val="0"/>
                        </a:spcAft>
                      </a:pPr>
                      <a:r>
                        <a:rPr lang="en-US" sz="1800" dirty="0" smtClean="0">
                          <a:latin typeface="Times New Roman"/>
                          <a:ea typeface="SimSun"/>
                          <a:cs typeface="Times New Roman"/>
                        </a:rPr>
                        <a:t>Post-layout samples</a:t>
                      </a:r>
                      <a:endParaRPr lang="en-US" sz="1800" dirty="0">
                        <a:latin typeface="Times New Roman"/>
                        <a:ea typeface="SimSun"/>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kern="1200" dirty="0">
                          <a:solidFill>
                            <a:schemeClr val="tx1"/>
                          </a:solidFill>
                          <a:latin typeface="Times New Roman"/>
                          <a:ea typeface="SimSun"/>
                          <a:cs typeface="Times New Roman"/>
                        </a:rPr>
                        <a:t>900</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kern="1200" dirty="0">
                          <a:solidFill>
                            <a:schemeClr val="tx1"/>
                          </a:solidFill>
                          <a:latin typeface="Times New Roman"/>
                          <a:ea typeface="SimSun"/>
                          <a:cs typeface="Times New Roman"/>
                        </a:rPr>
                        <a:t>100</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23757">
                <a:tc>
                  <a:txBody>
                    <a:bodyPr/>
                    <a:lstStyle/>
                    <a:p>
                      <a:pPr marL="0" marR="0" algn="just">
                        <a:spcBef>
                          <a:spcPts val="0"/>
                        </a:spcBef>
                        <a:spcAft>
                          <a:spcPts val="0"/>
                        </a:spcAft>
                      </a:pPr>
                      <a:r>
                        <a:rPr lang="en-US" sz="1800" dirty="0" smtClean="0">
                          <a:latin typeface="Times New Roman"/>
                          <a:ea typeface="SimSun"/>
                          <a:cs typeface="Times New Roman"/>
                        </a:rPr>
                        <a:t>Power error</a:t>
                      </a:r>
                      <a:endParaRPr lang="en-US" sz="1800" dirty="0">
                        <a:latin typeface="Times New Roman"/>
                        <a:ea typeface="SimSun"/>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kern="1200" dirty="0">
                          <a:solidFill>
                            <a:schemeClr val="tx1"/>
                          </a:solidFill>
                          <a:latin typeface="Times New Roman"/>
                          <a:ea typeface="SimSun"/>
                          <a:cs typeface="Times New Roman"/>
                        </a:rPr>
                        <a:t>0.77%</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kern="1200" dirty="0">
                          <a:solidFill>
                            <a:schemeClr val="tx1"/>
                          </a:solidFill>
                          <a:latin typeface="Times New Roman"/>
                          <a:ea typeface="SimSun"/>
                          <a:cs typeface="Times New Roman"/>
                        </a:rPr>
                        <a:t>0.72%</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23757">
                <a:tc>
                  <a:txBody>
                    <a:bodyPr/>
                    <a:lstStyle/>
                    <a:p>
                      <a:pPr marL="0" marR="0" algn="just">
                        <a:spcBef>
                          <a:spcPts val="0"/>
                        </a:spcBef>
                        <a:spcAft>
                          <a:spcPts val="0"/>
                        </a:spcAft>
                      </a:pPr>
                      <a:r>
                        <a:rPr lang="en-US" sz="1800" dirty="0" smtClean="0">
                          <a:latin typeface="Times New Roman"/>
                          <a:ea typeface="SimSun"/>
                          <a:cs typeface="Times New Roman"/>
                        </a:rPr>
                        <a:t>Frequency error</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kern="1200" dirty="0">
                          <a:solidFill>
                            <a:schemeClr val="tx1"/>
                          </a:solidFill>
                          <a:latin typeface="Times New Roman"/>
                          <a:ea typeface="SimSun"/>
                          <a:cs typeface="Times New Roman"/>
                        </a:rPr>
                        <a:t>0.65%</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kern="1200" dirty="0">
                          <a:solidFill>
                            <a:schemeClr val="tx1"/>
                          </a:solidFill>
                          <a:latin typeface="Times New Roman"/>
                          <a:ea typeface="SimSun"/>
                          <a:cs typeface="Times New Roman"/>
                        </a:rPr>
                        <a:t>0.54%</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23757">
                <a:tc>
                  <a:txBody>
                    <a:bodyPr/>
                    <a:lstStyle/>
                    <a:p>
                      <a:pPr marL="0" marR="0" algn="just">
                        <a:spcBef>
                          <a:spcPts val="0"/>
                        </a:spcBef>
                        <a:spcAft>
                          <a:spcPts val="0"/>
                        </a:spcAft>
                      </a:pPr>
                      <a:r>
                        <a:rPr lang="en-US" sz="1800" dirty="0" smtClean="0">
                          <a:latin typeface="Times New Roman"/>
                          <a:ea typeface="SimSun"/>
                          <a:cs typeface="Times New Roman"/>
                        </a:rPr>
                        <a:t>Phase noise error</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kern="1200" dirty="0">
                          <a:solidFill>
                            <a:schemeClr val="tx1"/>
                          </a:solidFill>
                          <a:latin typeface="Times New Roman"/>
                          <a:ea typeface="SimSun"/>
                          <a:cs typeface="Times New Roman"/>
                        </a:rPr>
                        <a:t>0.12%</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kern="1200" dirty="0">
                          <a:solidFill>
                            <a:schemeClr val="tx1"/>
                          </a:solidFill>
                          <a:latin typeface="Times New Roman"/>
                          <a:ea typeface="SimSun"/>
                          <a:cs typeface="Times New Roman"/>
                        </a:rPr>
                        <a:t>0.12%</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23757">
                <a:tc>
                  <a:txBody>
                    <a:bodyPr/>
                    <a:lstStyle/>
                    <a:p>
                      <a:pPr marL="0" marR="0" algn="just">
                        <a:spcBef>
                          <a:spcPts val="0"/>
                        </a:spcBef>
                        <a:spcAft>
                          <a:spcPts val="0"/>
                        </a:spcAft>
                      </a:pPr>
                      <a:r>
                        <a:rPr lang="en-US" sz="1800" dirty="0">
                          <a:latin typeface="Times New Roman"/>
                          <a:ea typeface="SimSun"/>
                          <a:cs typeface="Times New Roman"/>
                        </a:rPr>
                        <a:t>Simulation cost (Hour)</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kern="1200" dirty="0">
                          <a:solidFill>
                            <a:schemeClr val="tx1"/>
                          </a:solidFill>
                          <a:latin typeface="Times New Roman"/>
                          <a:ea typeface="SimSun"/>
                          <a:cs typeface="Times New Roman"/>
                        </a:rPr>
                        <a:t>12.58</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kern="1200" dirty="0">
                          <a:solidFill>
                            <a:schemeClr val="tx1"/>
                          </a:solidFill>
                          <a:latin typeface="Times New Roman"/>
                          <a:ea typeface="SimSun"/>
                          <a:cs typeface="Times New Roman"/>
                        </a:rPr>
                        <a:t>1.40</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23757">
                <a:tc>
                  <a:txBody>
                    <a:bodyPr/>
                    <a:lstStyle/>
                    <a:p>
                      <a:pPr marL="0" marR="0" algn="just">
                        <a:spcBef>
                          <a:spcPts val="0"/>
                        </a:spcBef>
                        <a:spcAft>
                          <a:spcPts val="0"/>
                        </a:spcAft>
                      </a:pPr>
                      <a:r>
                        <a:rPr lang="en-US" sz="1800">
                          <a:latin typeface="Times New Roman"/>
                          <a:ea typeface="SimSun"/>
                          <a:cs typeface="Times New Roman"/>
                        </a:rPr>
                        <a:t>Fitting cost (Second)</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kern="1200" dirty="0">
                          <a:solidFill>
                            <a:schemeClr val="tx1"/>
                          </a:solidFill>
                          <a:latin typeface="Times New Roman"/>
                          <a:ea typeface="SimSun"/>
                          <a:cs typeface="Times New Roman"/>
                        </a:rPr>
                        <a:t>5.75</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kern="1200" dirty="0">
                          <a:solidFill>
                            <a:schemeClr val="tx1"/>
                          </a:solidFill>
                          <a:latin typeface="Times New Roman"/>
                          <a:ea typeface="SimSun"/>
                          <a:cs typeface="Times New Roman"/>
                        </a:rPr>
                        <a:t>1.69</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98289">
                <a:tc>
                  <a:txBody>
                    <a:bodyPr/>
                    <a:lstStyle/>
                    <a:p>
                      <a:pPr marL="0" marR="0" algn="just">
                        <a:spcBef>
                          <a:spcPts val="0"/>
                        </a:spcBef>
                        <a:spcAft>
                          <a:spcPts val="0"/>
                        </a:spcAft>
                      </a:pPr>
                      <a:r>
                        <a:rPr lang="en-US" sz="1800" dirty="0">
                          <a:solidFill>
                            <a:schemeClr val="tx1"/>
                          </a:solidFill>
                          <a:latin typeface="Times New Roman"/>
                          <a:ea typeface="SimSun"/>
                          <a:cs typeface="Times New Roman"/>
                        </a:rPr>
                        <a:t>Total modeling cost (Hour)</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kern="1200" dirty="0">
                          <a:solidFill>
                            <a:schemeClr val="tx1"/>
                          </a:solidFill>
                          <a:latin typeface="Times New Roman"/>
                          <a:ea typeface="SimSun"/>
                          <a:cs typeface="Times New Roman"/>
                        </a:rPr>
                        <a:t>12.58</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800" kern="1200" dirty="0">
                          <a:solidFill>
                            <a:schemeClr val="tx1"/>
                          </a:solidFill>
                          <a:latin typeface="Times New Roman"/>
                          <a:ea typeface="SimSun"/>
                          <a:cs typeface="Times New Roman"/>
                        </a:rPr>
                        <a:t>1.40</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smtClean="0"/>
              <a:t>Conclusion</a:t>
            </a:r>
          </a:p>
        </p:txBody>
      </p:sp>
      <p:sp>
        <p:nvSpPr>
          <p:cNvPr id="29699" name="Content Placeholder 2"/>
          <p:cNvSpPr>
            <a:spLocks noGrp="1"/>
          </p:cNvSpPr>
          <p:nvPr>
            <p:ph idx="1"/>
          </p:nvPr>
        </p:nvSpPr>
        <p:spPr/>
        <p:txBody>
          <a:bodyPr/>
          <a:lstStyle/>
          <a:p>
            <a:r>
              <a:rPr lang="en-US" dirty="0" smtClean="0"/>
              <a:t>The proposed BMF method facilitates efficient high-dimensional performance modeling at late stage by reusing early stage data</a:t>
            </a:r>
          </a:p>
          <a:p>
            <a:r>
              <a:rPr lang="en-US" dirty="0" smtClean="0"/>
              <a:t>BMF achieves more than 4x runtime speedup over traditional OMP method on SRAM and RO test cases</a:t>
            </a:r>
          </a:p>
          <a:p>
            <a:r>
              <a:rPr lang="en-US" dirty="0" smtClean="0"/>
              <a:t>BMF can be used for commercial applications such as macro-modeling based verification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p:txBody>
          <a:bodyPr/>
          <a:lstStyle/>
          <a:p>
            <a:r>
              <a:rPr lang="en-US" sz="3200" smtClean="0"/>
              <a:t>Process Variations and Performance Modeling</a:t>
            </a:r>
          </a:p>
        </p:txBody>
      </p:sp>
      <p:sp>
        <p:nvSpPr>
          <p:cNvPr id="3" name="Content Placeholder 2"/>
          <p:cNvSpPr>
            <a:spLocks noGrp="1"/>
          </p:cNvSpPr>
          <p:nvPr>
            <p:ph idx="1"/>
          </p:nvPr>
        </p:nvSpPr>
        <p:spPr>
          <a:xfrm>
            <a:off x="638175" y="777875"/>
            <a:ext cx="7896225" cy="5281613"/>
          </a:xfrm>
        </p:spPr>
        <p:txBody>
          <a:bodyPr/>
          <a:lstStyle/>
          <a:p>
            <a:pPr>
              <a:defRPr/>
            </a:pPr>
            <a:endParaRPr lang="en-US" sz="2000" dirty="0" smtClean="0"/>
          </a:p>
          <a:p>
            <a:pPr>
              <a:defRPr/>
            </a:pPr>
            <a:endParaRPr lang="en-US" sz="2000" dirty="0" smtClean="0"/>
          </a:p>
          <a:p>
            <a:pPr>
              <a:defRPr/>
            </a:pPr>
            <a:endParaRPr lang="en-US" sz="2000" dirty="0" smtClean="0"/>
          </a:p>
          <a:p>
            <a:pPr>
              <a:defRPr/>
            </a:pPr>
            <a:endParaRPr lang="en-US" sz="2000" dirty="0" smtClean="0"/>
          </a:p>
          <a:p>
            <a:pPr>
              <a:defRPr/>
            </a:pPr>
            <a:r>
              <a:rPr lang="en-US" altLang="zh-CN" dirty="0" smtClean="0"/>
              <a:t>Statistical performance modeling: approximate circuit performance as an analytical function of process variations</a:t>
            </a:r>
          </a:p>
          <a:p>
            <a:pPr>
              <a:defRPr/>
            </a:pPr>
            <a:endParaRPr lang="en-US" altLang="zh-CN" dirty="0" smtClean="0"/>
          </a:p>
          <a:p>
            <a:pPr>
              <a:defRPr/>
            </a:pPr>
            <a:endParaRPr lang="en-US" altLang="zh-CN" dirty="0" smtClean="0"/>
          </a:p>
          <a:p>
            <a:pPr marL="0" indent="0">
              <a:buFont typeface="Wingdings 2" pitchFamily="18" charset="2"/>
              <a:buNone/>
              <a:defRPr/>
            </a:pPr>
            <a:endParaRPr lang="en-US" altLang="zh-CN" dirty="0" smtClean="0"/>
          </a:p>
          <a:p>
            <a:pPr marL="0" indent="0">
              <a:buFont typeface="Wingdings 2" pitchFamily="18" charset="2"/>
              <a:buNone/>
              <a:defRPr/>
            </a:pPr>
            <a:endParaRPr lang="en-US" altLang="zh-CN" sz="1400" dirty="0" smtClean="0"/>
          </a:p>
          <a:p>
            <a:pPr>
              <a:defRPr/>
            </a:pPr>
            <a:r>
              <a:rPr lang="en-US" altLang="zh-CN" dirty="0"/>
              <a:t>P</a:t>
            </a:r>
            <a:r>
              <a:rPr lang="en-US" altLang="zh-CN" dirty="0" smtClean="0"/>
              <a:t>erformance model is a powerful tool for efficient circuit analysis:</a:t>
            </a:r>
          </a:p>
          <a:p>
            <a:pPr lvl="1">
              <a:defRPr/>
            </a:pPr>
            <a:r>
              <a:rPr lang="en-US" altLang="zh-CN" sz="1800" b="1" dirty="0" smtClean="0"/>
              <a:t>Yield estimation</a:t>
            </a:r>
          </a:p>
          <a:p>
            <a:pPr lvl="1">
              <a:defRPr/>
            </a:pPr>
            <a:r>
              <a:rPr lang="en-US" altLang="zh-CN" sz="1800" b="1" dirty="0" smtClean="0"/>
              <a:t>Corner extraction</a:t>
            </a:r>
          </a:p>
          <a:p>
            <a:pPr lvl="1">
              <a:defRPr/>
            </a:pPr>
            <a:r>
              <a:rPr lang="en-US" altLang="zh-CN" sz="1800" b="1" dirty="0" smtClean="0"/>
              <a:t>Sensitivity analysis</a:t>
            </a:r>
          </a:p>
        </p:txBody>
      </p:sp>
      <p:sp>
        <p:nvSpPr>
          <p:cNvPr id="4" name="AutoShape 4"/>
          <p:cNvSpPr>
            <a:spLocks noChangeArrowheads="1"/>
          </p:cNvSpPr>
          <p:nvPr/>
        </p:nvSpPr>
        <p:spPr bwMode="auto">
          <a:xfrm flipH="1">
            <a:off x="514350" y="920750"/>
            <a:ext cx="8459788" cy="1177925"/>
          </a:xfrm>
          <a:prstGeom prst="leftArrow">
            <a:avLst>
              <a:gd name="adj1" fmla="val 65769"/>
              <a:gd name="adj2" fmla="val 67031"/>
            </a:avLst>
          </a:prstGeom>
          <a:solidFill>
            <a:srgbClr val="FFFFCC"/>
          </a:solidFill>
          <a:ln w="28575" algn="ctr">
            <a:solidFill>
              <a:srgbClr val="000000"/>
            </a:solidFill>
            <a:miter lim="800000"/>
            <a:headEnd type="none" w="sm" len="sm"/>
            <a:tailEnd type="none" w="sm" len="sm"/>
          </a:ln>
        </p:spPr>
        <p:txBody>
          <a:bodyPr wrap="none" anchor="ctr"/>
          <a:lstStyle/>
          <a:p>
            <a:pPr fontAlgn="auto">
              <a:spcBef>
                <a:spcPts val="0"/>
              </a:spcBef>
              <a:spcAft>
                <a:spcPts val="0"/>
              </a:spcAft>
              <a:defRPr/>
            </a:pPr>
            <a:r>
              <a:rPr lang="en-US" sz="2000" b="1" kern="0" dirty="0">
                <a:solidFill>
                  <a:srgbClr val="0000FF"/>
                </a:solidFill>
              </a:rPr>
              <a:t>Small </a:t>
            </a:r>
            <a:r>
              <a:rPr lang="en-US" altLang="zh-CN" sz="2000" b="1" kern="0" dirty="0">
                <a:solidFill>
                  <a:srgbClr val="0000FF"/>
                </a:solidFill>
                <a:ea typeface="宋体" pitchFamily="2" charset="-122"/>
              </a:rPr>
              <a:t>S</a:t>
            </a:r>
            <a:r>
              <a:rPr lang="en-US" sz="2000" b="1" kern="0" dirty="0">
                <a:solidFill>
                  <a:srgbClr val="0000FF"/>
                </a:solidFill>
              </a:rPr>
              <a:t>ize</a:t>
            </a:r>
          </a:p>
          <a:p>
            <a:pPr fontAlgn="auto">
              <a:spcBef>
                <a:spcPts val="0"/>
              </a:spcBef>
              <a:spcAft>
                <a:spcPts val="0"/>
              </a:spcAft>
              <a:defRPr/>
            </a:pPr>
            <a:r>
              <a:rPr lang="en-US" sz="2000" b="1" kern="0" dirty="0">
                <a:solidFill>
                  <a:srgbClr val="0000FF"/>
                </a:solidFill>
              </a:rPr>
              <a:t>Large </a:t>
            </a:r>
            <a:r>
              <a:rPr lang="en-US" altLang="zh-CN" sz="2000" b="1" kern="0" dirty="0">
                <a:solidFill>
                  <a:srgbClr val="0000FF"/>
                </a:solidFill>
                <a:ea typeface="宋体" pitchFamily="2" charset="-122"/>
              </a:rPr>
              <a:t>V</a:t>
            </a:r>
            <a:r>
              <a:rPr lang="en-US" sz="2000" b="1" kern="0" dirty="0">
                <a:solidFill>
                  <a:srgbClr val="0000FF"/>
                </a:solidFill>
              </a:rPr>
              <a:t>ariation</a:t>
            </a:r>
          </a:p>
        </p:txBody>
      </p:sp>
      <p:sp>
        <p:nvSpPr>
          <p:cNvPr id="5" name="Text Box 6"/>
          <p:cNvSpPr txBox="1">
            <a:spLocks noChangeArrowheads="1"/>
          </p:cNvSpPr>
          <p:nvPr/>
        </p:nvSpPr>
        <p:spPr bwMode="blackWhite">
          <a:xfrm>
            <a:off x="831850" y="720725"/>
            <a:ext cx="735013" cy="309563"/>
          </a:xfrm>
          <a:prstGeom prst="rect">
            <a:avLst/>
          </a:prstGeom>
          <a:noFill/>
          <a:ln w="38100">
            <a:noFill/>
            <a:miter lim="800000"/>
            <a:headEnd/>
            <a:tailEnd type="none" w="med" len="lg"/>
          </a:ln>
        </p:spPr>
        <p:txBody>
          <a:bodyPr wrap="none" anchor="ctr">
            <a:spAutoFit/>
          </a:bodyPr>
          <a:lstStyle/>
          <a:p>
            <a:pPr algn="ctr" fontAlgn="auto">
              <a:lnSpc>
                <a:spcPct val="70000"/>
              </a:lnSpc>
              <a:spcBef>
                <a:spcPts val="0"/>
              </a:spcBef>
              <a:spcAft>
                <a:spcPts val="0"/>
              </a:spcAft>
              <a:defRPr/>
            </a:pPr>
            <a:r>
              <a:rPr lang="en-US" sz="2000" b="1" kern="0" dirty="0">
                <a:solidFill>
                  <a:srgbClr val="000000"/>
                </a:solidFill>
              </a:rPr>
              <a:t>65nm</a:t>
            </a:r>
          </a:p>
        </p:txBody>
      </p:sp>
      <p:sp>
        <p:nvSpPr>
          <p:cNvPr id="6" name="Freeform 8"/>
          <p:cNvSpPr>
            <a:spLocks/>
          </p:cNvSpPr>
          <p:nvPr/>
        </p:nvSpPr>
        <p:spPr bwMode="auto">
          <a:xfrm rot="21252456">
            <a:off x="1444625" y="1790700"/>
            <a:ext cx="488950" cy="541338"/>
          </a:xfrm>
          <a:custGeom>
            <a:avLst/>
            <a:gdLst>
              <a:gd name="T0" fmla="*/ 0 w 371"/>
              <a:gd name="T1" fmla="*/ 20 h 402"/>
              <a:gd name="T2" fmla="*/ 143 w 371"/>
              <a:gd name="T3" fmla="*/ 208 h 402"/>
              <a:gd name="T4" fmla="*/ 177 w 371"/>
              <a:gd name="T5" fmla="*/ 176 h 402"/>
              <a:gd name="T6" fmla="*/ 46 w 371"/>
              <a:gd name="T7" fmla="*/ 0 h 402"/>
              <a:gd name="T8" fmla="*/ 22 w 371"/>
              <a:gd name="T9" fmla="*/ 0 h 402"/>
              <a:gd name="T10" fmla="*/ 0 w 371"/>
              <a:gd name="T11" fmla="*/ 20 h 402"/>
              <a:gd name="T12" fmla="*/ 0 60000 65536"/>
              <a:gd name="T13" fmla="*/ 0 60000 65536"/>
              <a:gd name="T14" fmla="*/ 0 60000 65536"/>
              <a:gd name="T15" fmla="*/ 0 60000 65536"/>
              <a:gd name="T16" fmla="*/ 0 60000 65536"/>
              <a:gd name="T17" fmla="*/ 0 60000 65536"/>
              <a:gd name="T18" fmla="*/ 0 w 371"/>
              <a:gd name="T19" fmla="*/ 0 h 402"/>
              <a:gd name="T20" fmla="*/ 371 w 371"/>
              <a:gd name="T21" fmla="*/ 402 h 402"/>
            </a:gdLst>
            <a:ahLst/>
            <a:cxnLst>
              <a:cxn ang="T12">
                <a:pos x="T0" y="T1"/>
              </a:cxn>
              <a:cxn ang="T13">
                <a:pos x="T2" y="T3"/>
              </a:cxn>
              <a:cxn ang="T14">
                <a:pos x="T4" y="T5"/>
              </a:cxn>
              <a:cxn ang="T15">
                <a:pos x="T6" y="T7"/>
              </a:cxn>
              <a:cxn ang="T16">
                <a:pos x="T8" y="T9"/>
              </a:cxn>
              <a:cxn ang="T17">
                <a:pos x="T10" y="T11"/>
              </a:cxn>
            </a:cxnLst>
            <a:rect l="T18" t="T19" r="T20" b="T21"/>
            <a:pathLst>
              <a:path w="371" h="402">
                <a:moveTo>
                  <a:pt x="0" y="39"/>
                </a:moveTo>
                <a:lnTo>
                  <a:pt x="300" y="402"/>
                </a:lnTo>
                <a:lnTo>
                  <a:pt x="371" y="339"/>
                </a:lnTo>
                <a:lnTo>
                  <a:pt x="95" y="0"/>
                </a:lnTo>
                <a:lnTo>
                  <a:pt x="47" y="0"/>
                </a:lnTo>
                <a:lnTo>
                  <a:pt x="0" y="39"/>
                </a:lnTo>
                <a:close/>
              </a:path>
            </a:pathLst>
          </a:custGeom>
          <a:solidFill>
            <a:srgbClr val="FF9933"/>
          </a:solidFill>
          <a:ln w="9525">
            <a:solidFill>
              <a:srgbClr val="FF9933"/>
            </a:solidFill>
            <a:round/>
            <a:headEnd/>
            <a:tailEnd/>
          </a:ln>
        </p:spPr>
        <p:txBody>
          <a:bodyPr/>
          <a:lstStyle/>
          <a:p>
            <a:pPr fontAlgn="auto">
              <a:spcBef>
                <a:spcPts val="0"/>
              </a:spcBef>
              <a:spcAft>
                <a:spcPts val="0"/>
              </a:spcAft>
              <a:defRPr/>
            </a:pPr>
            <a:endParaRPr lang="en-US" kern="0">
              <a:solidFill>
                <a:sysClr val="windowText" lastClr="000000"/>
              </a:solidFill>
            </a:endParaRPr>
          </a:p>
        </p:txBody>
      </p:sp>
      <p:sp>
        <p:nvSpPr>
          <p:cNvPr id="7" name="Oval 9"/>
          <p:cNvSpPr>
            <a:spLocks noChangeAspect="1" noChangeArrowheads="1"/>
          </p:cNvSpPr>
          <p:nvPr/>
        </p:nvSpPr>
        <p:spPr bwMode="auto">
          <a:xfrm>
            <a:off x="820738" y="1111250"/>
            <a:ext cx="738187" cy="738188"/>
          </a:xfrm>
          <a:prstGeom prst="ellipse">
            <a:avLst/>
          </a:prstGeom>
          <a:solidFill>
            <a:srgbClr val="CCCCFF"/>
          </a:solidFill>
          <a:ln w="9525" algn="ctr">
            <a:solidFill>
              <a:srgbClr val="000000"/>
            </a:solidFill>
            <a:round/>
            <a:headEnd/>
            <a:tailEnd/>
          </a:ln>
        </p:spPr>
        <p:txBody>
          <a:bodyPr wrap="none" anchor="ctr"/>
          <a:lstStyle/>
          <a:p>
            <a:pPr fontAlgn="auto">
              <a:spcBef>
                <a:spcPts val="0"/>
              </a:spcBef>
              <a:spcAft>
                <a:spcPts val="0"/>
              </a:spcAft>
              <a:defRPr/>
            </a:pPr>
            <a:endParaRPr lang="en-US" kern="0">
              <a:solidFill>
                <a:sysClr val="windowText" lastClr="000000"/>
              </a:solidFill>
            </a:endParaRPr>
          </a:p>
        </p:txBody>
      </p:sp>
      <p:sp>
        <p:nvSpPr>
          <p:cNvPr id="8" name="Oval 10"/>
          <p:cNvSpPr>
            <a:spLocks noChangeAspect="1" noChangeArrowheads="1"/>
          </p:cNvSpPr>
          <p:nvPr/>
        </p:nvSpPr>
        <p:spPr bwMode="auto">
          <a:xfrm>
            <a:off x="771525" y="1062038"/>
            <a:ext cx="835025" cy="836612"/>
          </a:xfrm>
          <a:prstGeom prst="ellipse">
            <a:avLst/>
          </a:prstGeom>
          <a:noFill/>
          <a:ln w="114300">
            <a:solidFill>
              <a:srgbClr val="FF9933"/>
            </a:solidFill>
            <a:round/>
            <a:headEnd/>
            <a:tailEnd/>
          </a:ln>
        </p:spPr>
        <p:txBody>
          <a:bodyPr wrap="none" anchor="ctr"/>
          <a:lstStyle/>
          <a:p>
            <a:pPr fontAlgn="auto">
              <a:spcBef>
                <a:spcPts val="0"/>
              </a:spcBef>
              <a:spcAft>
                <a:spcPts val="0"/>
              </a:spcAft>
              <a:defRPr/>
            </a:pPr>
            <a:endParaRPr lang="en-US" kern="0">
              <a:solidFill>
                <a:sysClr val="windowText" lastClr="000000"/>
              </a:solidFill>
            </a:endParaRPr>
          </a:p>
        </p:txBody>
      </p:sp>
      <p:grpSp>
        <p:nvGrpSpPr>
          <p:cNvPr id="1034" name="Group 11"/>
          <p:cNvGrpSpPr>
            <a:grpSpLocks/>
          </p:cNvGrpSpPr>
          <p:nvPr/>
        </p:nvGrpSpPr>
        <p:grpSpPr bwMode="auto">
          <a:xfrm>
            <a:off x="869950" y="1174750"/>
            <a:ext cx="482600" cy="612775"/>
            <a:chOff x="4492" y="1320"/>
            <a:chExt cx="304" cy="386"/>
          </a:xfrm>
        </p:grpSpPr>
        <p:sp>
          <p:nvSpPr>
            <p:cNvPr id="10" name="Line 12"/>
            <p:cNvSpPr>
              <a:spLocks noChangeShapeType="1"/>
            </p:cNvSpPr>
            <p:nvPr/>
          </p:nvSpPr>
          <p:spPr bwMode="auto">
            <a:xfrm>
              <a:off x="4571" y="1448"/>
              <a:ext cx="1" cy="130"/>
            </a:xfrm>
            <a:prstGeom prst="line">
              <a:avLst/>
            </a:prstGeom>
            <a:noFill/>
            <a:ln w="38100">
              <a:solidFill>
                <a:srgbClr val="3333CC"/>
              </a:solidFill>
              <a:round/>
              <a:headEnd/>
              <a:tailEnd/>
            </a:ln>
          </p:spPr>
          <p:txBody>
            <a:bodyPr/>
            <a:lstStyle/>
            <a:p>
              <a:pPr fontAlgn="auto">
                <a:spcBef>
                  <a:spcPts val="0"/>
                </a:spcBef>
                <a:spcAft>
                  <a:spcPts val="0"/>
                </a:spcAft>
                <a:defRPr/>
              </a:pPr>
              <a:endParaRPr lang="en-US" kern="0">
                <a:solidFill>
                  <a:sysClr val="windowText" lastClr="000000"/>
                </a:solidFill>
              </a:endParaRPr>
            </a:p>
          </p:txBody>
        </p:sp>
        <p:sp>
          <p:nvSpPr>
            <p:cNvPr id="11" name="Line 13"/>
            <p:cNvSpPr>
              <a:spLocks noChangeShapeType="1"/>
            </p:cNvSpPr>
            <p:nvPr/>
          </p:nvSpPr>
          <p:spPr bwMode="auto">
            <a:xfrm>
              <a:off x="4492" y="1512"/>
              <a:ext cx="79" cy="2"/>
            </a:xfrm>
            <a:prstGeom prst="line">
              <a:avLst/>
            </a:prstGeom>
            <a:noFill/>
            <a:ln w="38100">
              <a:solidFill>
                <a:srgbClr val="3333CC"/>
              </a:solidFill>
              <a:round/>
              <a:headEnd/>
              <a:tailEnd/>
            </a:ln>
          </p:spPr>
          <p:txBody>
            <a:bodyPr/>
            <a:lstStyle/>
            <a:p>
              <a:pPr fontAlgn="auto">
                <a:spcBef>
                  <a:spcPts val="0"/>
                </a:spcBef>
                <a:spcAft>
                  <a:spcPts val="0"/>
                </a:spcAft>
                <a:defRPr/>
              </a:pPr>
              <a:endParaRPr lang="en-US" kern="0">
                <a:solidFill>
                  <a:sysClr val="windowText" lastClr="000000"/>
                </a:solidFill>
              </a:endParaRPr>
            </a:p>
          </p:txBody>
        </p:sp>
        <p:sp>
          <p:nvSpPr>
            <p:cNvPr id="12" name="Freeform 14"/>
            <p:cNvSpPr>
              <a:spLocks/>
            </p:cNvSpPr>
            <p:nvPr/>
          </p:nvSpPr>
          <p:spPr bwMode="auto">
            <a:xfrm>
              <a:off x="4640" y="1388"/>
              <a:ext cx="1" cy="249"/>
            </a:xfrm>
            <a:custGeom>
              <a:avLst/>
              <a:gdLst>
                <a:gd name="T0" fmla="*/ 0 w 1"/>
                <a:gd name="T1" fmla="*/ 0 h 249"/>
                <a:gd name="T2" fmla="*/ 0 w 1"/>
                <a:gd name="T3" fmla="*/ 249 h 249"/>
                <a:gd name="T4" fmla="*/ 0 60000 65536"/>
                <a:gd name="T5" fmla="*/ 0 60000 65536"/>
                <a:gd name="T6" fmla="*/ 0 w 1"/>
                <a:gd name="T7" fmla="*/ 0 h 249"/>
                <a:gd name="T8" fmla="*/ 1 w 1"/>
                <a:gd name="T9" fmla="*/ 249 h 249"/>
              </a:gdLst>
              <a:ahLst/>
              <a:cxnLst>
                <a:cxn ang="T4">
                  <a:pos x="T0" y="T1"/>
                </a:cxn>
                <a:cxn ang="T5">
                  <a:pos x="T2" y="T3"/>
                </a:cxn>
              </a:cxnLst>
              <a:rect l="T6" t="T7" r="T8" b="T9"/>
              <a:pathLst>
                <a:path w="1" h="249">
                  <a:moveTo>
                    <a:pt x="0" y="0"/>
                  </a:moveTo>
                  <a:cubicBezTo>
                    <a:pt x="0" y="104"/>
                    <a:pt x="0" y="208"/>
                    <a:pt x="0" y="249"/>
                  </a:cubicBezTo>
                </a:path>
              </a:pathLst>
            </a:custGeom>
            <a:noFill/>
            <a:ln w="38100">
              <a:solidFill>
                <a:srgbClr val="3333CC"/>
              </a:solidFill>
              <a:round/>
              <a:headEnd/>
              <a:tailEnd/>
            </a:ln>
          </p:spPr>
          <p:txBody>
            <a:bodyPr/>
            <a:lstStyle/>
            <a:p>
              <a:pPr fontAlgn="auto">
                <a:spcBef>
                  <a:spcPts val="0"/>
                </a:spcBef>
                <a:spcAft>
                  <a:spcPts val="0"/>
                </a:spcAft>
                <a:defRPr/>
              </a:pPr>
              <a:endParaRPr lang="en-US" kern="0">
                <a:solidFill>
                  <a:sysClr val="windowText" lastClr="000000"/>
                </a:solidFill>
              </a:endParaRPr>
            </a:p>
          </p:txBody>
        </p:sp>
        <p:sp>
          <p:nvSpPr>
            <p:cNvPr id="13" name="Line 15"/>
            <p:cNvSpPr>
              <a:spLocks noChangeShapeType="1"/>
            </p:cNvSpPr>
            <p:nvPr/>
          </p:nvSpPr>
          <p:spPr bwMode="auto">
            <a:xfrm flipV="1">
              <a:off x="4794" y="1320"/>
              <a:ext cx="2" cy="128"/>
            </a:xfrm>
            <a:prstGeom prst="line">
              <a:avLst/>
            </a:prstGeom>
            <a:noFill/>
            <a:ln w="38100">
              <a:solidFill>
                <a:srgbClr val="3333CC"/>
              </a:solidFill>
              <a:round/>
              <a:headEnd/>
              <a:tailEnd/>
            </a:ln>
          </p:spPr>
          <p:txBody>
            <a:bodyPr/>
            <a:lstStyle/>
            <a:p>
              <a:pPr fontAlgn="auto">
                <a:spcBef>
                  <a:spcPts val="0"/>
                </a:spcBef>
                <a:spcAft>
                  <a:spcPts val="0"/>
                </a:spcAft>
                <a:defRPr/>
              </a:pPr>
              <a:endParaRPr lang="en-US" kern="0">
                <a:solidFill>
                  <a:sysClr val="windowText" lastClr="000000"/>
                </a:solidFill>
              </a:endParaRPr>
            </a:p>
          </p:txBody>
        </p:sp>
        <p:sp>
          <p:nvSpPr>
            <p:cNvPr id="14" name="Line 16"/>
            <p:cNvSpPr>
              <a:spLocks noChangeShapeType="1"/>
            </p:cNvSpPr>
            <p:nvPr/>
          </p:nvSpPr>
          <p:spPr bwMode="auto">
            <a:xfrm>
              <a:off x="4794" y="1578"/>
              <a:ext cx="2" cy="128"/>
            </a:xfrm>
            <a:prstGeom prst="line">
              <a:avLst/>
            </a:prstGeom>
            <a:noFill/>
            <a:ln w="38100">
              <a:solidFill>
                <a:srgbClr val="3333CC"/>
              </a:solidFill>
              <a:round/>
              <a:headEnd/>
              <a:tailEnd/>
            </a:ln>
          </p:spPr>
          <p:txBody>
            <a:bodyPr/>
            <a:lstStyle/>
            <a:p>
              <a:pPr fontAlgn="auto">
                <a:spcBef>
                  <a:spcPts val="0"/>
                </a:spcBef>
                <a:spcAft>
                  <a:spcPts val="0"/>
                </a:spcAft>
                <a:defRPr/>
              </a:pPr>
              <a:endParaRPr lang="en-US" kern="0">
                <a:solidFill>
                  <a:sysClr val="windowText" lastClr="000000"/>
                </a:solidFill>
              </a:endParaRPr>
            </a:p>
          </p:txBody>
        </p:sp>
        <p:sp>
          <p:nvSpPr>
            <p:cNvPr id="15" name="Freeform 17"/>
            <p:cNvSpPr>
              <a:spLocks/>
            </p:cNvSpPr>
            <p:nvPr/>
          </p:nvSpPr>
          <p:spPr bwMode="auto">
            <a:xfrm flipH="1" flipV="1">
              <a:off x="4640" y="1581"/>
              <a:ext cx="156" cy="1"/>
            </a:xfrm>
            <a:custGeom>
              <a:avLst/>
              <a:gdLst>
                <a:gd name="T0" fmla="*/ 156 w 156"/>
                <a:gd name="T1" fmla="*/ 0 h 1"/>
                <a:gd name="T2" fmla="*/ 0 w 156"/>
                <a:gd name="T3" fmla="*/ 0 h 1"/>
                <a:gd name="T4" fmla="*/ 0 60000 65536"/>
                <a:gd name="T5" fmla="*/ 0 60000 65536"/>
                <a:gd name="T6" fmla="*/ 0 w 156"/>
                <a:gd name="T7" fmla="*/ 0 h 1"/>
                <a:gd name="T8" fmla="*/ 156 w 156"/>
                <a:gd name="T9" fmla="*/ 1 h 1"/>
              </a:gdLst>
              <a:ahLst/>
              <a:cxnLst>
                <a:cxn ang="T4">
                  <a:pos x="T0" y="T1"/>
                </a:cxn>
                <a:cxn ang="T5">
                  <a:pos x="T2" y="T3"/>
                </a:cxn>
              </a:cxnLst>
              <a:rect l="T6" t="T7" r="T8" b="T9"/>
              <a:pathLst>
                <a:path w="156" h="1">
                  <a:moveTo>
                    <a:pt x="156" y="0"/>
                  </a:moveTo>
                  <a:cubicBezTo>
                    <a:pt x="156" y="0"/>
                    <a:pt x="78" y="0"/>
                    <a:pt x="0" y="0"/>
                  </a:cubicBezTo>
                </a:path>
              </a:pathLst>
            </a:custGeom>
            <a:noFill/>
            <a:ln w="38100">
              <a:solidFill>
                <a:srgbClr val="3333CC"/>
              </a:solidFill>
              <a:round/>
              <a:headEnd/>
              <a:tailEnd type="triangle" w="lg" len="lg"/>
            </a:ln>
          </p:spPr>
          <p:txBody>
            <a:bodyPr lIns="100794" tIns="50397" rIns="100794" bIns="50397"/>
            <a:lstStyle/>
            <a:p>
              <a:pPr fontAlgn="auto">
                <a:spcBef>
                  <a:spcPts val="0"/>
                </a:spcBef>
                <a:spcAft>
                  <a:spcPts val="0"/>
                </a:spcAft>
                <a:defRPr/>
              </a:pPr>
              <a:endParaRPr lang="en-US" kern="0">
                <a:solidFill>
                  <a:sysClr val="windowText" lastClr="000000"/>
                </a:solidFill>
              </a:endParaRPr>
            </a:p>
          </p:txBody>
        </p:sp>
        <p:sp>
          <p:nvSpPr>
            <p:cNvPr id="16" name="Freeform 18"/>
            <p:cNvSpPr>
              <a:spLocks/>
            </p:cNvSpPr>
            <p:nvPr/>
          </p:nvSpPr>
          <p:spPr bwMode="auto">
            <a:xfrm>
              <a:off x="4640" y="1437"/>
              <a:ext cx="153" cy="1"/>
            </a:xfrm>
            <a:custGeom>
              <a:avLst/>
              <a:gdLst>
                <a:gd name="T0" fmla="*/ 153 w 153"/>
                <a:gd name="T1" fmla="*/ 0 h 1"/>
                <a:gd name="T2" fmla="*/ 0 w 153"/>
                <a:gd name="T3" fmla="*/ 0 h 1"/>
                <a:gd name="T4" fmla="*/ 0 60000 65536"/>
                <a:gd name="T5" fmla="*/ 0 60000 65536"/>
                <a:gd name="T6" fmla="*/ 0 w 153"/>
                <a:gd name="T7" fmla="*/ 0 h 1"/>
                <a:gd name="T8" fmla="*/ 153 w 153"/>
                <a:gd name="T9" fmla="*/ 1 h 1"/>
              </a:gdLst>
              <a:ahLst/>
              <a:cxnLst>
                <a:cxn ang="T4">
                  <a:pos x="T0" y="T1"/>
                </a:cxn>
                <a:cxn ang="T5">
                  <a:pos x="T2" y="T3"/>
                </a:cxn>
              </a:cxnLst>
              <a:rect l="T6" t="T7" r="T8" b="T9"/>
              <a:pathLst>
                <a:path w="153" h="1">
                  <a:moveTo>
                    <a:pt x="153" y="0"/>
                  </a:moveTo>
                  <a:cubicBezTo>
                    <a:pt x="153" y="0"/>
                    <a:pt x="76" y="0"/>
                    <a:pt x="0" y="0"/>
                  </a:cubicBezTo>
                </a:path>
              </a:pathLst>
            </a:custGeom>
            <a:noFill/>
            <a:ln w="38100">
              <a:solidFill>
                <a:srgbClr val="3333CC"/>
              </a:solidFill>
              <a:round/>
              <a:headEnd/>
              <a:tailEnd/>
            </a:ln>
          </p:spPr>
          <p:txBody>
            <a:bodyPr lIns="100794" tIns="50397" rIns="100794" bIns="50397"/>
            <a:lstStyle/>
            <a:p>
              <a:pPr fontAlgn="auto">
                <a:spcBef>
                  <a:spcPts val="0"/>
                </a:spcBef>
                <a:spcAft>
                  <a:spcPts val="0"/>
                </a:spcAft>
                <a:defRPr/>
              </a:pPr>
              <a:endParaRPr lang="en-US" kern="0">
                <a:solidFill>
                  <a:sysClr val="windowText" lastClr="000000"/>
                </a:solidFill>
              </a:endParaRPr>
            </a:p>
          </p:txBody>
        </p:sp>
      </p:grpSp>
      <p:sp>
        <p:nvSpPr>
          <p:cNvPr id="17" name="Text Box 20"/>
          <p:cNvSpPr txBox="1">
            <a:spLocks noChangeArrowheads="1"/>
          </p:cNvSpPr>
          <p:nvPr/>
        </p:nvSpPr>
        <p:spPr bwMode="blackWhite">
          <a:xfrm>
            <a:off x="3289300" y="720725"/>
            <a:ext cx="735013" cy="309563"/>
          </a:xfrm>
          <a:prstGeom prst="rect">
            <a:avLst/>
          </a:prstGeom>
          <a:noFill/>
          <a:ln w="38100">
            <a:noFill/>
            <a:miter lim="800000"/>
            <a:headEnd/>
            <a:tailEnd type="none" w="med" len="lg"/>
          </a:ln>
        </p:spPr>
        <p:txBody>
          <a:bodyPr wrap="none" anchor="ctr">
            <a:spAutoFit/>
          </a:bodyPr>
          <a:lstStyle/>
          <a:p>
            <a:pPr algn="ctr" fontAlgn="auto">
              <a:lnSpc>
                <a:spcPct val="70000"/>
              </a:lnSpc>
              <a:spcBef>
                <a:spcPts val="0"/>
              </a:spcBef>
              <a:spcAft>
                <a:spcPts val="0"/>
              </a:spcAft>
              <a:defRPr/>
            </a:pPr>
            <a:r>
              <a:rPr lang="en-US" sz="2000" b="1" kern="0" dirty="0">
                <a:solidFill>
                  <a:srgbClr val="000000"/>
                </a:solidFill>
              </a:rPr>
              <a:t>45nm</a:t>
            </a:r>
          </a:p>
        </p:txBody>
      </p:sp>
      <p:sp>
        <p:nvSpPr>
          <p:cNvPr id="18" name="Freeform 22"/>
          <p:cNvSpPr>
            <a:spLocks/>
          </p:cNvSpPr>
          <p:nvPr/>
        </p:nvSpPr>
        <p:spPr bwMode="auto">
          <a:xfrm rot="21252456">
            <a:off x="3900488" y="1790700"/>
            <a:ext cx="488950" cy="541338"/>
          </a:xfrm>
          <a:custGeom>
            <a:avLst/>
            <a:gdLst>
              <a:gd name="T0" fmla="*/ 0 w 371"/>
              <a:gd name="T1" fmla="*/ 20 h 402"/>
              <a:gd name="T2" fmla="*/ 143 w 371"/>
              <a:gd name="T3" fmla="*/ 208 h 402"/>
              <a:gd name="T4" fmla="*/ 177 w 371"/>
              <a:gd name="T5" fmla="*/ 176 h 402"/>
              <a:gd name="T6" fmla="*/ 46 w 371"/>
              <a:gd name="T7" fmla="*/ 0 h 402"/>
              <a:gd name="T8" fmla="*/ 22 w 371"/>
              <a:gd name="T9" fmla="*/ 0 h 402"/>
              <a:gd name="T10" fmla="*/ 0 w 371"/>
              <a:gd name="T11" fmla="*/ 20 h 402"/>
              <a:gd name="T12" fmla="*/ 0 60000 65536"/>
              <a:gd name="T13" fmla="*/ 0 60000 65536"/>
              <a:gd name="T14" fmla="*/ 0 60000 65536"/>
              <a:gd name="T15" fmla="*/ 0 60000 65536"/>
              <a:gd name="T16" fmla="*/ 0 60000 65536"/>
              <a:gd name="T17" fmla="*/ 0 60000 65536"/>
              <a:gd name="T18" fmla="*/ 0 w 371"/>
              <a:gd name="T19" fmla="*/ 0 h 402"/>
              <a:gd name="T20" fmla="*/ 371 w 371"/>
              <a:gd name="T21" fmla="*/ 402 h 402"/>
            </a:gdLst>
            <a:ahLst/>
            <a:cxnLst>
              <a:cxn ang="T12">
                <a:pos x="T0" y="T1"/>
              </a:cxn>
              <a:cxn ang="T13">
                <a:pos x="T2" y="T3"/>
              </a:cxn>
              <a:cxn ang="T14">
                <a:pos x="T4" y="T5"/>
              </a:cxn>
              <a:cxn ang="T15">
                <a:pos x="T6" y="T7"/>
              </a:cxn>
              <a:cxn ang="T16">
                <a:pos x="T8" y="T9"/>
              </a:cxn>
              <a:cxn ang="T17">
                <a:pos x="T10" y="T11"/>
              </a:cxn>
            </a:cxnLst>
            <a:rect l="T18" t="T19" r="T20" b="T21"/>
            <a:pathLst>
              <a:path w="371" h="402">
                <a:moveTo>
                  <a:pt x="0" y="39"/>
                </a:moveTo>
                <a:lnTo>
                  <a:pt x="300" y="402"/>
                </a:lnTo>
                <a:lnTo>
                  <a:pt x="371" y="339"/>
                </a:lnTo>
                <a:lnTo>
                  <a:pt x="95" y="0"/>
                </a:lnTo>
                <a:lnTo>
                  <a:pt x="47" y="0"/>
                </a:lnTo>
                <a:lnTo>
                  <a:pt x="0" y="39"/>
                </a:lnTo>
                <a:close/>
              </a:path>
            </a:pathLst>
          </a:custGeom>
          <a:solidFill>
            <a:srgbClr val="FF9933"/>
          </a:solidFill>
          <a:ln w="9525">
            <a:solidFill>
              <a:srgbClr val="FF9933"/>
            </a:solidFill>
            <a:round/>
            <a:headEnd/>
            <a:tailEnd/>
          </a:ln>
        </p:spPr>
        <p:txBody>
          <a:bodyPr/>
          <a:lstStyle/>
          <a:p>
            <a:pPr fontAlgn="auto">
              <a:spcBef>
                <a:spcPts val="0"/>
              </a:spcBef>
              <a:spcAft>
                <a:spcPts val="0"/>
              </a:spcAft>
              <a:defRPr/>
            </a:pPr>
            <a:endParaRPr lang="en-US" kern="0">
              <a:solidFill>
                <a:sysClr val="windowText" lastClr="000000"/>
              </a:solidFill>
            </a:endParaRPr>
          </a:p>
        </p:txBody>
      </p:sp>
      <p:sp>
        <p:nvSpPr>
          <p:cNvPr id="19" name="Oval 23"/>
          <p:cNvSpPr>
            <a:spLocks noChangeAspect="1" noChangeArrowheads="1"/>
          </p:cNvSpPr>
          <p:nvPr/>
        </p:nvSpPr>
        <p:spPr bwMode="auto">
          <a:xfrm>
            <a:off x="3276600" y="1111250"/>
            <a:ext cx="738188" cy="738188"/>
          </a:xfrm>
          <a:prstGeom prst="ellipse">
            <a:avLst/>
          </a:prstGeom>
          <a:solidFill>
            <a:srgbClr val="CCCCFF"/>
          </a:solidFill>
          <a:ln w="9525" algn="ctr">
            <a:solidFill>
              <a:srgbClr val="000000"/>
            </a:solidFill>
            <a:round/>
            <a:headEnd/>
            <a:tailEnd/>
          </a:ln>
        </p:spPr>
        <p:txBody>
          <a:bodyPr wrap="none" anchor="ctr"/>
          <a:lstStyle/>
          <a:p>
            <a:pPr fontAlgn="auto">
              <a:spcBef>
                <a:spcPts val="0"/>
              </a:spcBef>
              <a:spcAft>
                <a:spcPts val="0"/>
              </a:spcAft>
              <a:defRPr/>
            </a:pPr>
            <a:endParaRPr lang="en-US" kern="0">
              <a:solidFill>
                <a:sysClr val="windowText" lastClr="000000"/>
              </a:solidFill>
            </a:endParaRPr>
          </a:p>
        </p:txBody>
      </p:sp>
      <p:sp>
        <p:nvSpPr>
          <p:cNvPr id="20" name="Oval 24"/>
          <p:cNvSpPr>
            <a:spLocks noChangeAspect="1" noChangeArrowheads="1"/>
          </p:cNvSpPr>
          <p:nvPr/>
        </p:nvSpPr>
        <p:spPr bwMode="auto">
          <a:xfrm>
            <a:off x="3227388" y="1062038"/>
            <a:ext cx="835025" cy="836612"/>
          </a:xfrm>
          <a:prstGeom prst="ellipse">
            <a:avLst/>
          </a:prstGeom>
          <a:noFill/>
          <a:ln w="114300">
            <a:solidFill>
              <a:srgbClr val="FF9933"/>
            </a:solidFill>
            <a:round/>
            <a:headEnd/>
            <a:tailEnd/>
          </a:ln>
        </p:spPr>
        <p:txBody>
          <a:bodyPr wrap="none" anchor="ctr"/>
          <a:lstStyle/>
          <a:p>
            <a:pPr fontAlgn="auto">
              <a:spcBef>
                <a:spcPts val="0"/>
              </a:spcBef>
              <a:spcAft>
                <a:spcPts val="0"/>
              </a:spcAft>
              <a:defRPr/>
            </a:pPr>
            <a:endParaRPr lang="en-US" kern="0">
              <a:solidFill>
                <a:sysClr val="windowText" lastClr="000000"/>
              </a:solidFill>
            </a:endParaRPr>
          </a:p>
        </p:txBody>
      </p:sp>
      <p:grpSp>
        <p:nvGrpSpPr>
          <p:cNvPr id="1039" name="Group 25"/>
          <p:cNvGrpSpPr>
            <a:grpSpLocks/>
          </p:cNvGrpSpPr>
          <p:nvPr/>
        </p:nvGrpSpPr>
        <p:grpSpPr bwMode="auto">
          <a:xfrm>
            <a:off x="3441700" y="1212850"/>
            <a:ext cx="341313" cy="536575"/>
            <a:chOff x="3731" y="2406"/>
            <a:chExt cx="304" cy="386"/>
          </a:xfrm>
        </p:grpSpPr>
        <p:sp>
          <p:nvSpPr>
            <p:cNvPr id="22" name="Line 26"/>
            <p:cNvSpPr>
              <a:spLocks noChangeShapeType="1"/>
            </p:cNvSpPr>
            <p:nvPr/>
          </p:nvSpPr>
          <p:spPr bwMode="auto">
            <a:xfrm>
              <a:off x="3810" y="2534"/>
              <a:ext cx="1" cy="130"/>
            </a:xfrm>
            <a:prstGeom prst="line">
              <a:avLst/>
            </a:prstGeom>
            <a:noFill/>
            <a:ln w="38100">
              <a:solidFill>
                <a:srgbClr val="3333CC"/>
              </a:solidFill>
              <a:round/>
              <a:headEnd/>
              <a:tailEnd/>
            </a:ln>
          </p:spPr>
          <p:txBody>
            <a:bodyPr/>
            <a:lstStyle/>
            <a:p>
              <a:pPr fontAlgn="auto">
                <a:spcBef>
                  <a:spcPts val="0"/>
                </a:spcBef>
                <a:spcAft>
                  <a:spcPts val="0"/>
                </a:spcAft>
                <a:defRPr/>
              </a:pPr>
              <a:endParaRPr lang="en-US" kern="0">
                <a:solidFill>
                  <a:sysClr val="windowText" lastClr="000000"/>
                </a:solidFill>
              </a:endParaRPr>
            </a:p>
          </p:txBody>
        </p:sp>
        <p:sp>
          <p:nvSpPr>
            <p:cNvPr id="23" name="Line 27"/>
            <p:cNvSpPr>
              <a:spLocks noChangeShapeType="1"/>
            </p:cNvSpPr>
            <p:nvPr/>
          </p:nvSpPr>
          <p:spPr bwMode="auto">
            <a:xfrm>
              <a:off x="3731" y="2598"/>
              <a:ext cx="79" cy="2"/>
            </a:xfrm>
            <a:prstGeom prst="line">
              <a:avLst/>
            </a:prstGeom>
            <a:noFill/>
            <a:ln w="38100">
              <a:solidFill>
                <a:srgbClr val="3333CC"/>
              </a:solidFill>
              <a:round/>
              <a:headEnd/>
              <a:tailEnd/>
            </a:ln>
          </p:spPr>
          <p:txBody>
            <a:bodyPr/>
            <a:lstStyle/>
            <a:p>
              <a:pPr fontAlgn="auto">
                <a:spcBef>
                  <a:spcPts val="0"/>
                </a:spcBef>
                <a:spcAft>
                  <a:spcPts val="0"/>
                </a:spcAft>
                <a:defRPr/>
              </a:pPr>
              <a:endParaRPr lang="en-US" kern="0">
                <a:solidFill>
                  <a:sysClr val="windowText" lastClr="000000"/>
                </a:solidFill>
              </a:endParaRPr>
            </a:p>
          </p:txBody>
        </p:sp>
        <p:sp>
          <p:nvSpPr>
            <p:cNvPr id="24" name="Freeform 28"/>
            <p:cNvSpPr>
              <a:spLocks/>
            </p:cNvSpPr>
            <p:nvPr/>
          </p:nvSpPr>
          <p:spPr bwMode="auto">
            <a:xfrm>
              <a:off x="3867" y="2475"/>
              <a:ext cx="13" cy="249"/>
            </a:xfrm>
            <a:custGeom>
              <a:avLst/>
              <a:gdLst>
                <a:gd name="T0" fmla="*/ 12 w 12"/>
                <a:gd name="T1" fmla="*/ 0 h 249"/>
                <a:gd name="T2" fmla="*/ 0 w 12"/>
                <a:gd name="T3" fmla="*/ 127 h 249"/>
                <a:gd name="T4" fmla="*/ 12 w 12"/>
                <a:gd name="T5" fmla="*/ 249 h 249"/>
                <a:gd name="T6" fmla="*/ 0 60000 65536"/>
                <a:gd name="T7" fmla="*/ 0 60000 65536"/>
                <a:gd name="T8" fmla="*/ 0 60000 65536"/>
                <a:gd name="T9" fmla="*/ 0 w 12"/>
                <a:gd name="T10" fmla="*/ 0 h 249"/>
                <a:gd name="T11" fmla="*/ 12 w 12"/>
                <a:gd name="T12" fmla="*/ 249 h 249"/>
              </a:gdLst>
              <a:ahLst/>
              <a:cxnLst>
                <a:cxn ang="T6">
                  <a:pos x="T0" y="T1"/>
                </a:cxn>
                <a:cxn ang="T7">
                  <a:pos x="T2" y="T3"/>
                </a:cxn>
                <a:cxn ang="T8">
                  <a:pos x="T4" y="T5"/>
                </a:cxn>
              </a:cxnLst>
              <a:rect l="T9" t="T10" r="T11" b="T12"/>
              <a:pathLst>
                <a:path w="12" h="249">
                  <a:moveTo>
                    <a:pt x="12" y="0"/>
                  </a:moveTo>
                  <a:cubicBezTo>
                    <a:pt x="10" y="21"/>
                    <a:pt x="0" y="86"/>
                    <a:pt x="0" y="127"/>
                  </a:cubicBezTo>
                  <a:cubicBezTo>
                    <a:pt x="0" y="168"/>
                    <a:pt x="9" y="224"/>
                    <a:pt x="12" y="249"/>
                  </a:cubicBezTo>
                </a:path>
              </a:pathLst>
            </a:custGeom>
            <a:noFill/>
            <a:ln w="38100">
              <a:solidFill>
                <a:srgbClr val="3333CC"/>
              </a:solidFill>
              <a:round/>
              <a:headEnd/>
              <a:tailEnd/>
            </a:ln>
          </p:spPr>
          <p:txBody>
            <a:bodyPr/>
            <a:lstStyle/>
            <a:p>
              <a:pPr fontAlgn="auto">
                <a:spcBef>
                  <a:spcPts val="0"/>
                </a:spcBef>
                <a:spcAft>
                  <a:spcPts val="0"/>
                </a:spcAft>
                <a:defRPr/>
              </a:pPr>
              <a:endParaRPr lang="en-US" kern="0">
                <a:solidFill>
                  <a:sysClr val="windowText" lastClr="000000"/>
                </a:solidFill>
              </a:endParaRPr>
            </a:p>
          </p:txBody>
        </p:sp>
        <p:sp>
          <p:nvSpPr>
            <p:cNvPr id="25" name="Line 29"/>
            <p:cNvSpPr>
              <a:spLocks noChangeShapeType="1"/>
            </p:cNvSpPr>
            <p:nvPr/>
          </p:nvSpPr>
          <p:spPr bwMode="auto">
            <a:xfrm flipV="1">
              <a:off x="4034" y="2406"/>
              <a:ext cx="1" cy="128"/>
            </a:xfrm>
            <a:prstGeom prst="line">
              <a:avLst/>
            </a:prstGeom>
            <a:noFill/>
            <a:ln w="38100">
              <a:solidFill>
                <a:srgbClr val="3333CC"/>
              </a:solidFill>
              <a:round/>
              <a:headEnd/>
              <a:tailEnd/>
            </a:ln>
          </p:spPr>
          <p:txBody>
            <a:bodyPr/>
            <a:lstStyle/>
            <a:p>
              <a:pPr fontAlgn="auto">
                <a:spcBef>
                  <a:spcPts val="0"/>
                </a:spcBef>
                <a:spcAft>
                  <a:spcPts val="0"/>
                </a:spcAft>
                <a:defRPr/>
              </a:pPr>
              <a:endParaRPr lang="en-US" kern="0">
                <a:solidFill>
                  <a:sysClr val="windowText" lastClr="000000"/>
                </a:solidFill>
              </a:endParaRPr>
            </a:p>
          </p:txBody>
        </p:sp>
        <p:sp>
          <p:nvSpPr>
            <p:cNvPr id="26" name="Line 30"/>
            <p:cNvSpPr>
              <a:spLocks noChangeShapeType="1"/>
            </p:cNvSpPr>
            <p:nvPr/>
          </p:nvSpPr>
          <p:spPr bwMode="auto">
            <a:xfrm>
              <a:off x="4034" y="2664"/>
              <a:ext cx="1" cy="128"/>
            </a:xfrm>
            <a:prstGeom prst="line">
              <a:avLst/>
            </a:prstGeom>
            <a:noFill/>
            <a:ln w="38100">
              <a:solidFill>
                <a:srgbClr val="3333CC"/>
              </a:solidFill>
              <a:round/>
              <a:headEnd/>
              <a:tailEnd/>
            </a:ln>
          </p:spPr>
          <p:txBody>
            <a:bodyPr/>
            <a:lstStyle/>
            <a:p>
              <a:pPr fontAlgn="auto">
                <a:spcBef>
                  <a:spcPts val="0"/>
                </a:spcBef>
                <a:spcAft>
                  <a:spcPts val="0"/>
                </a:spcAft>
                <a:defRPr/>
              </a:pPr>
              <a:endParaRPr lang="en-US" kern="0">
                <a:solidFill>
                  <a:sysClr val="windowText" lastClr="000000"/>
                </a:solidFill>
              </a:endParaRPr>
            </a:p>
          </p:txBody>
        </p:sp>
        <p:sp>
          <p:nvSpPr>
            <p:cNvPr id="27" name="Freeform 31"/>
            <p:cNvSpPr>
              <a:spLocks/>
            </p:cNvSpPr>
            <p:nvPr/>
          </p:nvSpPr>
          <p:spPr bwMode="auto">
            <a:xfrm>
              <a:off x="3879" y="2669"/>
              <a:ext cx="156" cy="19"/>
            </a:xfrm>
            <a:custGeom>
              <a:avLst/>
              <a:gdLst>
                <a:gd name="T0" fmla="*/ 0 w 156"/>
                <a:gd name="T1" fmla="*/ 0 h 19"/>
                <a:gd name="T2" fmla="*/ 75 w 156"/>
                <a:gd name="T3" fmla="*/ 19 h 19"/>
                <a:gd name="T4" fmla="*/ 156 w 156"/>
                <a:gd name="T5" fmla="*/ 0 h 19"/>
                <a:gd name="T6" fmla="*/ 0 60000 65536"/>
                <a:gd name="T7" fmla="*/ 0 60000 65536"/>
                <a:gd name="T8" fmla="*/ 0 60000 65536"/>
                <a:gd name="T9" fmla="*/ 0 w 156"/>
                <a:gd name="T10" fmla="*/ 0 h 19"/>
                <a:gd name="T11" fmla="*/ 156 w 156"/>
                <a:gd name="T12" fmla="*/ 19 h 19"/>
              </a:gdLst>
              <a:ahLst/>
              <a:cxnLst>
                <a:cxn ang="T6">
                  <a:pos x="T0" y="T1"/>
                </a:cxn>
                <a:cxn ang="T7">
                  <a:pos x="T2" y="T3"/>
                </a:cxn>
                <a:cxn ang="T8">
                  <a:pos x="T4" y="T5"/>
                </a:cxn>
              </a:cxnLst>
              <a:rect l="T9" t="T10" r="T11" b="T12"/>
              <a:pathLst>
                <a:path w="156" h="19">
                  <a:moveTo>
                    <a:pt x="0" y="0"/>
                  </a:moveTo>
                  <a:cubicBezTo>
                    <a:pt x="12" y="3"/>
                    <a:pt x="49" y="19"/>
                    <a:pt x="75" y="19"/>
                  </a:cubicBezTo>
                  <a:cubicBezTo>
                    <a:pt x="101" y="19"/>
                    <a:pt x="139" y="4"/>
                    <a:pt x="156" y="0"/>
                  </a:cubicBezTo>
                </a:path>
              </a:pathLst>
            </a:custGeom>
            <a:noFill/>
            <a:ln w="38100">
              <a:solidFill>
                <a:srgbClr val="3333CC"/>
              </a:solidFill>
              <a:round/>
              <a:headEnd/>
              <a:tailEnd type="triangle" w="lg" len="med"/>
            </a:ln>
          </p:spPr>
          <p:txBody>
            <a:bodyPr lIns="100794" tIns="50397" rIns="100794" bIns="50397"/>
            <a:lstStyle/>
            <a:p>
              <a:pPr fontAlgn="auto">
                <a:spcBef>
                  <a:spcPts val="0"/>
                </a:spcBef>
                <a:spcAft>
                  <a:spcPts val="0"/>
                </a:spcAft>
                <a:defRPr/>
              </a:pPr>
              <a:endParaRPr lang="en-US" kern="0">
                <a:solidFill>
                  <a:sysClr val="windowText" lastClr="000000"/>
                </a:solidFill>
              </a:endParaRPr>
            </a:p>
          </p:txBody>
        </p:sp>
        <p:sp>
          <p:nvSpPr>
            <p:cNvPr id="28" name="Freeform 32"/>
            <p:cNvSpPr>
              <a:spLocks/>
            </p:cNvSpPr>
            <p:nvPr/>
          </p:nvSpPr>
          <p:spPr bwMode="auto">
            <a:xfrm>
              <a:off x="3879" y="2508"/>
              <a:ext cx="153" cy="15"/>
            </a:xfrm>
            <a:custGeom>
              <a:avLst/>
              <a:gdLst>
                <a:gd name="T0" fmla="*/ 153 w 153"/>
                <a:gd name="T1" fmla="*/ 15 h 15"/>
                <a:gd name="T2" fmla="*/ 84 w 153"/>
                <a:gd name="T3" fmla="*/ 0 h 15"/>
                <a:gd name="T4" fmla="*/ 0 w 153"/>
                <a:gd name="T5" fmla="*/ 15 h 15"/>
                <a:gd name="T6" fmla="*/ 0 60000 65536"/>
                <a:gd name="T7" fmla="*/ 0 60000 65536"/>
                <a:gd name="T8" fmla="*/ 0 60000 65536"/>
                <a:gd name="T9" fmla="*/ 0 w 153"/>
                <a:gd name="T10" fmla="*/ 0 h 15"/>
                <a:gd name="T11" fmla="*/ 153 w 153"/>
                <a:gd name="T12" fmla="*/ 15 h 15"/>
              </a:gdLst>
              <a:ahLst/>
              <a:cxnLst>
                <a:cxn ang="T6">
                  <a:pos x="T0" y="T1"/>
                </a:cxn>
                <a:cxn ang="T7">
                  <a:pos x="T2" y="T3"/>
                </a:cxn>
                <a:cxn ang="T8">
                  <a:pos x="T4" y="T5"/>
                </a:cxn>
              </a:cxnLst>
              <a:rect l="T9" t="T10" r="T11" b="T12"/>
              <a:pathLst>
                <a:path w="153" h="15">
                  <a:moveTo>
                    <a:pt x="153" y="15"/>
                  </a:moveTo>
                  <a:cubicBezTo>
                    <a:pt x="142" y="13"/>
                    <a:pt x="109" y="0"/>
                    <a:pt x="84" y="0"/>
                  </a:cubicBezTo>
                  <a:cubicBezTo>
                    <a:pt x="59" y="0"/>
                    <a:pt x="17" y="12"/>
                    <a:pt x="0" y="15"/>
                  </a:cubicBezTo>
                </a:path>
              </a:pathLst>
            </a:custGeom>
            <a:noFill/>
            <a:ln w="38100">
              <a:solidFill>
                <a:srgbClr val="3333CC"/>
              </a:solidFill>
              <a:round/>
              <a:headEnd/>
              <a:tailEnd/>
            </a:ln>
          </p:spPr>
          <p:txBody>
            <a:bodyPr lIns="100794" tIns="50397" rIns="100794" bIns="50397"/>
            <a:lstStyle/>
            <a:p>
              <a:pPr fontAlgn="auto">
                <a:spcBef>
                  <a:spcPts val="0"/>
                </a:spcBef>
                <a:spcAft>
                  <a:spcPts val="0"/>
                </a:spcAft>
                <a:defRPr/>
              </a:pPr>
              <a:endParaRPr lang="en-US" kern="0">
                <a:solidFill>
                  <a:sysClr val="windowText" lastClr="000000"/>
                </a:solidFill>
              </a:endParaRPr>
            </a:p>
          </p:txBody>
        </p:sp>
      </p:grpSp>
      <p:sp>
        <p:nvSpPr>
          <p:cNvPr id="29" name="Text Box 34"/>
          <p:cNvSpPr txBox="1">
            <a:spLocks noChangeArrowheads="1"/>
          </p:cNvSpPr>
          <p:nvPr/>
        </p:nvSpPr>
        <p:spPr bwMode="blackWhite">
          <a:xfrm>
            <a:off x="5745163" y="720725"/>
            <a:ext cx="735012" cy="309563"/>
          </a:xfrm>
          <a:prstGeom prst="rect">
            <a:avLst/>
          </a:prstGeom>
          <a:noFill/>
          <a:ln w="38100">
            <a:noFill/>
            <a:miter lim="800000"/>
            <a:headEnd/>
            <a:tailEnd type="none" w="med" len="lg"/>
          </a:ln>
        </p:spPr>
        <p:txBody>
          <a:bodyPr wrap="none" anchor="ctr">
            <a:spAutoFit/>
          </a:bodyPr>
          <a:lstStyle/>
          <a:p>
            <a:pPr algn="ctr" fontAlgn="auto">
              <a:lnSpc>
                <a:spcPct val="70000"/>
              </a:lnSpc>
              <a:spcBef>
                <a:spcPts val="0"/>
              </a:spcBef>
              <a:spcAft>
                <a:spcPts val="0"/>
              </a:spcAft>
              <a:defRPr/>
            </a:pPr>
            <a:r>
              <a:rPr lang="en-US" sz="2000" b="1" kern="0" dirty="0">
                <a:solidFill>
                  <a:srgbClr val="000000"/>
                </a:solidFill>
              </a:rPr>
              <a:t>32nm</a:t>
            </a:r>
          </a:p>
        </p:txBody>
      </p:sp>
      <p:sp>
        <p:nvSpPr>
          <p:cNvPr id="30" name="Freeform 36"/>
          <p:cNvSpPr>
            <a:spLocks/>
          </p:cNvSpPr>
          <p:nvPr/>
        </p:nvSpPr>
        <p:spPr bwMode="auto">
          <a:xfrm rot="21252456">
            <a:off x="6357938" y="1790700"/>
            <a:ext cx="488950" cy="541338"/>
          </a:xfrm>
          <a:custGeom>
            <a:avLst/>
            <a:gdLst>
              <a:gd name="T0" fmla="*/ 0 w 371"/>
              <a:gd name="T1" fmla="*/ 20 h 402"/>
              <a:gd name="T2" fmla="*/ 143 w 371"/>
              <a:gd name="T3" fmla="*/ 208 h 402"/>
              <a:gd name="T4" fmla="*/ 177 w 371"/>
              <a:gd name="T5" fmla="*/ 176 h 402"/>
              <a:gd name="T6" fmla="*/ 46 w 371"/>
              <a:gd name="T7" fmla="*/ 0 h 402"/>
              <a:gd name="T8" fmla="*/ 22 w 371"/>
              <a:gd name="T9" fmla="*/ 0 h 402"/>
              <a:gd name="T10" fmla="*/ 0 w 371"/>
              <a:gd name="T11" fmla="*/ 20 h 402"/>
              <a:gd name="T12" fmla="*/ 0 60000 65536"/>
              <a:gd name="T13" fmla="*/ 0 60000 65536"/>
              <a:gd name="T14" fmla="*/ 0 60000 65536"/>
              <a:gd name="T15" fmla="*/ 0 60000 65536"/>
              <a:gd name="T16" fmla="*/ 0 60000 65536"/>
              <a:gd name="T17" fmla="*/ 0 60000 65536"/>
              <a:gd name="T18" fmla="*/ 0 w 371"/>
              <a:gd name="T19" fmla="*/ 0 h 402"/>
              <a:gd name="T20" fmla="*/ 371 w 371"/>
              <a:gd name="T21" fmla="*/ 402 h 402"/>
            </a:gdLst>
            <a:ahLst/>
            <a:cxnLst>
              <a:cxn ang="T12">
                <a:pos x="T0" y="T1"/>
              </a:cxn>
              <a:cxn ang="T13">
                <a:pos x="T2" y="T3"/>
              </a:cxn>
              <a:cxn ang="T14">
                <a:pos x="T4" y="T5"/>
              </a:cxn>
              <a:cxn ang="T15">
                <a:pos x="T6" y="T7"/>
              </a:cxn>
              <a:cxn ang="T16">
                <a:pos x="T8" y="T9"/>
              </a:cxn>
              <a:cxn ang="T17">
                <a:pos x="T10" y="T11"/>
              </a:cxn>
            </a:cxnLst>
            <a:rect l="T18" t="T19" r="T20" b="T21"/>
            <a:pathLst>
              <a:path w="371" h="402">
                <a:moveTo>
                  <a:pt x="0" y="39"/>
                </a:moveTo>
                <a:lnTo>
                  <a:pt x="300" y="402"/>
                </a:lnTo>
                <a:lnTo>
                  <a:pt x="371" y="339"/>
                </a:lnTo>
                <a:lnTo>
                  <a:pt x="95" y="0"/>
                </a:lnTo>
                <a:lnTo>
                  <a:pt x="47" y="0"/>
                </a:lnTo>
                <a:lnTo>
                  <a:pt x="0" y="39"/>
                </a:lnTo>
                <a:close/>
              </a:path>
            </a:pathLst>
          </a:custGeom>
          <a:solidFill>
            <a:srgbClr val="FF9933"/>
          </a:solidFill>
          <a:ln w="9525">
            <a:solidFill>
              <a:srgbClr val="FF9933"/>
            </a:solidFill>
            <a:round/>
            <a:headEnd/>
            <a:tailEnd/>
          </a:ln>
        </p:spPr>
        <p:txBody>
          <a:bodyPr/>
          <a:lstStyle/>
          <a:p>
            <a:pPr fontAlgn="auto">
              <a:spcBef>
                <a:spcPts val="0"/>
              </a:spcBef>
              <a:spcAft>
                <a:spcPts val="0"/>
              </a:spcAft>
              <a:defRPr/>
            </a:pPr>
            <a:endParaRPr lang="en-US" kern="0">
              <a:solidFill>
                <a:sysClr val="windowText" lastClr="000000"/>
              </a:solidFill>
            </a:endParaRPr>
          </a:p>
        </p:txBody>
      </p:sp>
      <p:sp>
        <p:nvSpPr>
          <p:cNvPr id="31" name="Oval 37"/>
          <p:cNvSpPr>
            <a:spLocks noChangeAspect="1" noChangeArrowheads="1"/>
          </p:cNvSpPr>
          <p:nvPr/>
        </p:nvSpPr>
        <p:spPr bwMode="auto">
          <a:xfrm>
            <a:off x="5734050" y="1111250"/>
            <a:ext cx="738188" cy="738188"/>
          </a:xfrm>
          <a:prstGeom prst="ellipse">
            <a:avLst/>
          </a:prstGeom>
          <a:solidFill>
            <a:srgbClr val="CCCCFF"/>
          </a:solidFill>
          <a:ln w="9525" algn="ctr">
            <a:solidFill>
              <a:srgbClr val="000000"/>
            </a:solidFill>
            <a:round/>
            <a:headEnd/>
            <a:tailEnd/>
          </a:ln>
        </p:spPr>
        <p:txBody>
          <a:bodyPr wrap="none" anchor="ctr"/>
          <a:lstStyle/>
          <a:p>
            <a:pPr fontAlgn="auto">
              <a:spcBef>
                <a:spcPts val="0"/>
              </a:spcBef>
              <a:spcAft>
                <a:spcPts val="0"/>
              </a:spcAft>
              <a:defRPr/>
            </a:pPr>
            <a:endParaRPr lang="en-US" kern="0">
              <a:solidFill>
                <a:sysClr val="windowText" lastClr="000000"/>
              </a:solidFill>
            </a:endParaRPr>
          </a:p>
        </p:txBody>
      </p:sp>
      <p:sp>
        <p:nvSpPr>
          <p:cNvPr id="32" name="Oval 38"/>
          <p:cNvSpPr>
            <a:spLocks noChangeAspect="1" noChangeArrowheads="1"/>
          </p:cNvSpPr>
          <p:nvPr/>
        </p:nvSpPr>
        <p:spPr bwMode="auto">
          <a:xfrm>
            <a:off x="5684838" y="1062038"/>
            <a:ext cx="835025" cy="836612"/>
          </a:xfrm>
          <a:prstGeom prst="ellipse">
            <a:avLst/>
          </a:prstGeom>
          <a:noFill/>
          <a:ln w="114300">
            <a:solidFill>
              <a:srgbClr val="FF9933"/>
            </a:solidFill>
            <a:round/>
            <a:headEnd/>
            <a:tailEnd/>
          </a:ln>
        </p:spPr>
        <p:txBody>
          <a:bodyPr wrap="none" anchor="ctr"/>
          <a:lstStyle/>
          <a:p>
            <a:pPr fontAlgn="auto">
              <a:spcBef>
                <a:spcPts val="0"/>
              </a:spcBef>
              <a:spcAft>
                <a:spcPts val="0"/>
              </a:spcAft>
              <a:defRPr/>
            </a:pPr>
            <a:endParaRPr lang="en-US" kern="0">
              <a:solidFill>
                <a:sysClr val="windowText" lastClr="000000"/>
              </a:solidFill>
            </a:endParaRPr>
          </a:p>
        </p:txBody>
      </p:sp>
      <p:grpSp>
        <p:nvGrpSpPr>
          <p:cNvPr id="1044" name="Group 39"/>
          <p:cNvGrpSpPr>
            <a:grpSpLocks noChangeAspect="1"/>
          </p:cNvGrpSpPr>
          <p:nvPr/>
        </p:nvGrpSpPr>
        <p:grpSpPr bwMode="auto">
          <a:xfrm>
            <a:off x="5948363" y="1316038"/>
            <a:ext cx="307975" cy="328612"/>
            <a:chOff x="4310" y="2607"/>
            <a:chExt cx="361" cy="386"/>
          </a:xfrm>
        </p:grpSpPr>
        <p:sp>
          <p:nvSpPr>
            <p:cNvPr id="34" name="Freeform 40"/>
            <p:cNvSpPr>
              <a:spLocks noChangeAspect="1"/>
            </p:cNvSpPr>
            <p:nvPr/>
          </p:nvSpPr>
          <p:spPr bwMode="auto">
            <a:xfrm>
              <a:off x="4377" y="2736"/>
              <a:ext cx="33" cy="129"/>
            </a:xfrm>
            <a:custGeom>
              <a:avLst/>
              <a:gdLst>
                <a:gd name="T0" fmla="*/ 33 w 34"/>
                <a:gd name="T1" fmla="*/ 0 h 130"/>
                <a:gd name="T2" fmla="*/ 0 w 34"/>
                <a:gd name="T3" fmla="*/ 67 h 130"/>
                <a:gd name="T4" fmla="*/ 34 w 34"/>
                <a:gd name="T5" fmla="*/ 130 h 130"/>
                <a:gd name="T6" fmla="*/ 0 60000 65536"/>
                <a:gd name="T7" fmla="*/ 0 60000 65536"/>
                <a:gd name="T8" fmla="*/ 0 60000 65536"/>
                <a:gd name="T9" fmla="*/ 0 w 34"/>
                <a:gd name="T10" fmla="*/ 0 h 130"/>
                <a:gd name="T11" fmla="*/ 34 w 34"/>
                <a:gd name="T12" fmla="*/ 130 h 130"/>
              </a:gdLst>
              <a:ahLst/>
              <a:cxnLst>
                <a:cxn ang="T6">
                  <a:pos x="T0" y="T1"/>
                </a:cxn>
                <a:cxn ang="T7">
                  <a:pos x="T2" y="T3"/>
                </a:cxn>
                <a:cxn ang="T8">
                  <a:pos x="T4" y="T5"/>
                </a:cxn>
              </a:cxnLst>
              <a:rect l="T9" t="T10" r="T11" b="T12"/>
              <a:pathLst>
                <a:path w="34" h="130">
                  <a:moveTo>
                    <a:pt x="33" y="0"/>
                  </a:moveTo>
                  <a:lnTo>
                    <a:pt x="0" y="67"/>
                  </a:lnTo>
                  <a:lnTo>
                    <a:pt x="34" y="130"/>
                  </a:lnTo>
                </a:path>
              </a:pathLst>
            </a:custGeom>
            <a:solidFill>
              <a:srgbClr val="FFFFFF"/>
            </a:solidFill>
            <a:ln w="38100">
              <a:solidFill>
                <a:srgbClr val="3333CC"/>
              </a:solidFill>
              <a:round/>
              <a:headEnd/>
              <a:tailEnd/>
            </a:ln>
          </p:spPr>
          <p:txBody>
            <a:bodyPr/>
            <a:lstStyle/>
            <a:p>
              <a:pPr fontAlgn="auto">
                <a:spcBef>
                  <a:spcPts val="0"/>
                </a:spcBef>
                <a:spcAft>
                  <a:spcPts val="0"/>
                </a:spcAft>
                <a:defRPr/>
              </a:pPr>
              <a:endParaRPr lang="en-US" kern="0">
                <a:solidFill>
                  <a:sysClr val="windowText" lastClr="000000"/>
                </a:solidFill>
              </a:endParaRPr>
            </a:p>
          </p:txBody>
        </p:sp>
        <p:sp>
          <p:nvSpPr>
            <p:cNvPr id="35" name="Line 41"/>
            <p:cNvSpPr>
              <a:spLocks noChangeAspect="1" noChangeShapeType="1"/>
            </p:cNvSpPr>
            <p:nvPr/>
          </p:nvSpPr>
          <p:spPr bwMode="auto">
            <a:xfrm>
              <a:off x="4310" y="2799"/>
              <a:ext cx="78" cy="2"/>
            </a:xfrm>
            <a:prstGeom prst="line">
              <a:avLst/>
            </a:prstGeom>
            <a:noFill/>
            <a:ln w="38100">
              <a:solidFill>
                <a:srgbClr val="3333CC"/>
              </a:solidFill>
              <a:round/>
              <a:headEnd/>
              <a:tailEnd/>
            </a:ln>
          </p:spPr>
          <p:txBody>
            <a:bodyPr/>
            <a:lstStyle/>
            <a:p>
              <a:pPr fontAlgn="auto">
                <a:spcBef>
                  <a:spcPts val="0"/>
                </a:spcBef>
                <a:spcAft>
                  <a:spcPts val="0"/>
                </a:spcAft>
                <a:defRPr/>
              </a:pPr>
              <a:endParaRPr lang="en-US" kern="0">
                <a:solidFill>
                  <a:sysClr val="windowText" lastClr="000000"/>
                </a:solidFill>
              </a:endParaRPr>
            </a:p>
          </p:txBody>
        </p:sp>
        <p:sp>
          <p:nvSpPr>
            <p:cNvPr id="36" name="Freeform 42"/>
            <p:cNvSpPr>
              <a:spLocks noChangeAspect="1"/>
            </p:cNvSpPr>
            <p:nvPr/>
          </p:nvSpPr>
          <p:spPr bwMode="auto">
            <a:xfrm>
              <a:off x="4437" y="2674"/>
              <a:ext cx="43" cy="250"/>
            </a:xfrm>
            <a:custGeom>
              <a:avLst/>
              <a:gdLst>
                <a:gd name="T0" fmla="*/ 42 w 42"/>
                <a:gd name="T1" fmla="*/ 0 h 249"/>
                <a:gd name="T2" fmla="*/ 0 w 42"/>
                <a:gd name="T3" fmla="*/ 121 h 249"/>
                <a:gd name="T4" fmla="*/ 42 w 42"/>
                <a:gd name="T5" fmla="*/ 249 h 249"/>
                <a:gd name="T6" fmla="*/ 0 60000 65536"/>
                <a:gd name="T7" fmla="*/ 0 60000 65536"/>
                <a:gd name="T8" fmla="*/ 0 60000 65536"/>
                <a:gd name="T9" fmla="*/ 0 w 42"/>
                <a:gd name="T10" fmla="*/ 0 h 249"/>
                <a:gd name="T11" fmla="*/ 42 w 42"/>
                <a:gd name="T12" fmla="*/ 249 h 249"/>
              </a:gdLst>
              <a:ahLst/>
              <a:cxnLst>
                <a:cxn ang="T6">
                  <a:pos x="T0" y="T1"/>
                </a:cxn>
                <a:cxn ang="T7">
                  <a:pos x="T2" y="T3"/>
                </a:cxn>
                <a:cxn ang="T8">
                  <a:pos x="T4" y="T5"/>
                </a:cxn>
              </a:cxnLst>
              <a:rect l="T9" t="T10" r="T11" b="T12"/>
              <a:pathLst>
                <a:path w="42" h="249">
                  <a:moveTo>
                    <a:pt x="42" y="0"/>
                  </a:moveTo>
                  <a:cubicBezTo>
                    <a:pt x="35" y="20"/>
                    <a:pt x="0" y="80"/>
                    <a:pt x="0" y="121"/>
                  </a:cubicBezTo>
                  <a:cubicBezTo>
                    <a:pt x="0" y="162"/>
                    <a:pt x="33" y="222"/>
                    <a:pt x="42" y="249"/>
                  </a:cubicBezTo>
                </a:path>
              </a:pathLst>
            </a:custGeom>
            <a:noFill/>
            <a:ln w="38100">
              <a:solidFill>
                <a:srgbClr val="3333CC"/>
              </a:solidFill>
              <a:round/>
              <a:headEnd/>
              <a:tailEnd/>
            </a:ln>
          </p:spPr>
          <p:txBody>
            <a:bodyPr/>
            <a:lstStyle/>
            <a:p>
              <a:pPr fontAlgn="auto">
                <a:spcBef>
                  <a:spcPts val="0"/>
                </a:spcBef>
                <a:spcAft>
                  <a:spcPts val="0"/>
                </a:spcAft>
                <a:defRPr/>
              </a:pPr>
              <a:endParaRPr lang="en-US" kern="0">
                <a:solidFill>
                  <a:sysClr val="windowText" lastClr="000000"/>
                </a:solidFill>
              </a:endParaRPr>
            </a:p>
          </p:txBody>
        </p:sp>
        <p:sp>
          <p:nvSpPr>
            <p:cNvPr id="37" name="Freeform 43"/>
            <p:cNvSpPr>
              <a:spLocks noChangeAspect="1"/>
            </p:cNvSpPr>
            <p:nvPr/>
          </p:nvSpPr>
          <p:spPr bwMode="auto">
            <a:xfrm>
              <a:off x="4634" y="2607"/>
              <a:ext cx="33" cy="129"/>
            </a:xfrm>
            <a:custGeom>
              <a:avLst/>
              <a:gdLst>
                <a:gd name="T0" fmla="*/ 0 w 35"/>
                <a:gd name="T1" fmla="*/ 128 h 128"/>
                <a:gd name="T2" fmla="*/ 35 w 35"/>
                <a:gd name="T3" fmla="*/ 57 h 128"/>
                <a:gd name="T4" fmla="*/ 2 w 35"/>
                <a:gd name="T5" fmla="*/ 0 h 128"/>
                <a:gd name="T6" fmla="*/ 0 60000 65536"/>
                <a:gd name="T7" fmla="*/ 0 60000 65536"/>
                <a:gd name="T8" fmla="*/ 0 60000 65536"/>
                <a:gd name="T9" fmla="*/ 0 w 35"/>
                <a:gd name="T10" fmla="*/ 0 h 128"/>
                <a:gd name="T11" fmla="*/ 35 w 35"/>
                <a:gd name="T12" fmla="*/ 128 h 128"/>
              </a:gdLst>
              <a:ahLst/>
              <a:cxnLst>
                <a:cxn ang="T6">
                  <a:pos x="T0" y="T1"/>
                </a:cxn>
                <a:cxn ang="T7">
                  <a:pos x="T2" y="T3"/>
                </a:cxn>
                <a:cxn ang="T8">
                  <a:pos x="T4" y="T5"/>
                </a:cxn>
              </a:cxnLst>
              <a:rect l="T9" t="T10" r="T11" b="T12"/>
              <a:pathLst>
                <a:path w="35" h="128">
                  <a:moveTo>
                    <a:pt x="0" y="128"/>
                  </a:moveTo>
                  <a:lnTo>
                    <a:pt x="35" y="57"/>
                  </a:lnTo>
                  <a:lnTo>
                    <a:pt x="2" y="0"/>
                  </a:lnTo>
                </a:path>
              </a:pathLst>
            </a:custGeom>
            <a:solidFill>
              <a:srgbClr val="FFFFFF"/>
            </a:solidFill>
            <a:ln w="38100">
              <a:solidFill>
                <a:srgbClr val="3333CC"/>
              </a:solidFill>
              <a:round/>
              <a:headEnd/>
              <a:tailEnd/>
            </a:ln>
          </p:spPr>
          <p:txBody>
            <a:bodyPr/>
            <a:lstStyle/>
            <a:p>
              <a:pPr fontAlgn="auto">
                <a:spcBef>
                  <a:spcPts val="0"/>
                </a:spcBef>
                <a:spcAft>
                  <a:spcPts val="0"/>
                </a:spcAft>
                <a:defRPr/>
              </a:pPr>
              <a:endParaRPr lang="en-US" kern="0">
                <a:solidFill>
                  <a:sysClr val="windowText" lastClr="000000"/>
                </a:solidFill>
              </a:endParaRPr>
            </a:p>
          </p:txBody>
        </p:sp>
        <p:sp>
          <p:nvSpPr>
            <p:cNvPr id="38" name="Freeform 44"/>
            <p:cNvSpPr>
              <a:spLocks noChangeAspect="1"/>
            </p:cNvSpPr>
            <p:nvPr/>
          </p:nvSpPr>
          <p:spPr bwMode="auto">
            <a:xfrm>
              <a:off x="4634" y="2864"/>
              <a:ext cx="37" cy="129"/>
            </a:xfrm>
            <a:custGeom>
              <a:avLst/>
              <a:gdLst>
                <a:gd name="T0" fmla="*/ 0 w 38"/>
                <a:gd name="T1" fmla="*/ 0 h 128"/>
                <a:gd name="T2" fmla="*/ 38 w 38"/>
                <a:gd name="T3" fmla="*/ 63 h 128"/>
                <a:gd name="T4" fmla="*/ 2 w 38"/>
                <a:gd name="T5" fmla="*/ 128 h 128"/>
                <a:gd name="T6" fmla="*/ 0 60000 65536"/>
                <a:gd name="T7" fmla="*/ 0 60000 65536"/>
                <a:gd name="T8" fmla="*/ 0 60000 65536"/>
                <a:gd name="T9" fmla="*/ 0 w 38"/>
                <a:gd name="T10" fmla="*/ 0 h 128"/>
                <a:gd name="T11" fmla="*/ 38 w 38"/>
                <a:gd name="T12" fmla="*/ 128 h 128"/>
              </a:gdLst>
              <a:ahLst/>
              <a:cxnLst>
                <a:cxn ang="T6">
                  <a:pos x="T0" y="T1"/>
                </a:cxn>
                <a:cxn ang="T7">
                  <a:pos x="T2" y="T3"/>
                </a:cxn>
                <a:cxn ang="T8">
                  <a:pos x="T4" y="T5"/>
                </a:cxn>
              </a:cxnLst>
              <a:rect l="T9" t="T10" r="T11" b="T12"/>
              <a:pathLst>
                <a:path w="38" h="128">
                  <a:moveTo>
                    <a:pt x="0" y="0"/>
                  </a:moveTo>
                  <a:lnTo>
                    <a:pt x="38" y="63"/>
                  </a:lnTo>
                  <a:lnTo>
                    <a:pt x="2" y="128"/>
                  </a:lnTo>
                </a:path>
              </a:pathLst>
            </a:custGeom>
            <a:solidFill>
              <a:srgbClr val="FFFFFF"/>
            </a:solidFill>
            <a:ln w="38100">
              <a:solidFill>
                <a:srgbClr val="3333CC"/>
              </a:solidFill>
              <a:round/>
              <a:headEnd/>
              <a:tailEnd/>
            </a:ln>
          </p:spPr>
          <p:txBody>
            <a:bodyPr/>
            <a:lstStyle/>
            <a:p>
              <a:pPr fontAlgn="auto">
                <a:spcBef>
                  <a:spcPts val="0"/>
                </a:spcBef>
                <a:spcAft>
                  <a:spcPts val="0"/>
                </a:spcAft>
                <a:defRPr/>
              </a:pPr>
              <a:endParaRPr lang="en-US" kern="0">
                <a:solidFill>
                  <a:sysClr val="windowText" lastClr="000000"/>
                </a:solidFill>
              </a:endParaRPr>
            </a:p>
          </p:txBody>
        </p:sp>
        <p:sp>
          <p:nvSpPr>
            <p:cNvPr id="39" name="Freeform 45"/>
            <p:cNvSpPr>
              <a:spLocks noChangeAspect="1"/>
            </p:cNvSpPr>
            <p:nvPr/>
          </p:nvSpPr>
          <p:spPr bwMode="auto">
            <a:xfrm>
              <a:off x="4479" y="2870"/>
              <a:ext cx="156" cy="39"/>
            </a:xfrm>
            <a:custGeom>
              <a:avLst/>
              <a:gdLst>
                <a:gd name="T0" fmla="*/ 0 w 156"/>
                <a:gd name="T1" fmla="*/ 0 h 40"/>
                <a:gd name="T2" fmla="*/ 78 w 156"/>
                <a:gd name="T3" fmla="*/ 40 h 40"/>
                <a:gd name="T4" fmla="*/ 156 w 156"/>
                <a:gd name="T5" fmla="*/ 0 h 40"/>
                <a:gd name="T6" fmla="*/ 0 60000 65536"/>
                <a:gd name="T7" fmla="*/ 0 60000 65536"/>
                <a:gd name="T8" fmla="*/ 0 60000 65536"/>
                <a:gd name="T9" fmla="*/ 0 w 156"/>
                <a:gd name="T10" fmla="*/ 0 h 40"/>
                <a:gd name="T11" fmla="*/ 156 w 156"/>
                <a:gd name="T12" fmla="*/ 40 h 40"/>
              </a:gdLst>
              <a:ahLst/>
              <a:cxnLst>
                <a:cxn ang="T6">
                  <a:pos x="T0" y="T1"/>
                </a:cxn>
                <a:cxn ang="T7">
                  <a:pos x="T2" y="T3"/>
                </a:cxn>
                <a:cxn ang="T8">
                  <a:pos x="T4" y="T5"/>
                </a:cxn>
              </a:cxnLst>
              <a:rect l="T9" t="T10" r="T11" b="T12"/>
              <a:pathLst>
                <a:path w="156" h="40">
                  <a:moveTo>
                    <a:pt x="0" y="0"/>
                  </a:moveTo>
                  <a:cubicBezTo>
                    <a:pt x="13" y="7"/>
                    <a:pt x="52" y="40"/>
                    <a:pt x="78" y="40"/>
                  </a:cubicBezTo>
                  <a:cubicBezTo>
                    <a:pt x="104" y="40"/>
                    <a:pt x="140" y="8"/>
                    <a:pt x="156" y="0"/>
                  </a:cubicBezTo>
                </a:path>
              </a:pathLst>
            </a:custGeom>
            <a:noFill/>
            <a:ln w="38100">
              <a:solidFill>
                <a:srgbClr val="3333CC"/>
              </a:solidFill>
              <a:round/>
              <a:headEnd/>
              <a:tailEnd type="triangle" w="med" len="med"/>
            </a:ln>
          </p:spPr>
          <p:txBody>
            <a:bodyPr lIns="100794" tIns="50397" rIns="100794" bIns="50397"/>
            <a:lstStyle/>
            <a:p>
              <a:pPr fontAlgn="auto">
                <a:spcBef>
                  <a:spcPts val="0"/>
                </a:spcBef>
                <a:spcAft>
                  <a:spcPts val="0"/>
                </a:spcAft>
                <a:defRPr/>
              </a:pPr>
              <a:endParaRPr lang="en-US" kern="0">
                <a:solidFill>
                  <a:sysClr val="windowText" lastClr="000000"/>
                </a:solidFill>
              </a:endParaRPr>
            </a:p>
          </p:txBody>
        </p:sp>
        <p:sp>
          <p:nvSpPr>
            <p:cNvPr id="40" name="Freeform 46"/>
            <p:cNvSpPr>
              <a:spLocks noChangeAspect="1"/>
            </p:cNvSpPr>
            <p:nvPr/>
          </p:nvSpPr>
          <p:spPr bwMode="auto">
            <a:xfrm>
              <a:off x="4479" y="2670"/>
              <a:ext cx="153" cy="54"/>
            </a:xfrm>
            <a:custGeom>
              <a:avLst/>
              <a:gdLst>
                <a:gd name="T0" fmla="*/ 153 w 153"/>
                <a:gd name="T1" fmla="*/ 54 h 54"/>
                <a:gd name="T2" fmla="*/ 75 w 153"/>
                <a:gd name="T3" fmla="*/ 0 h 54"/>
                <a:gd name="T4" fmla="*/ 0 w 153"/>
                <a:gd name="T5" fmla="*/ 54 h 54"/>
                <a:gd name="T6" fmla="*/ 0 60000 65536"/>
                <a:gd name="T7" fmla="*/ 0 60000 65536"/>
                <a:gd name="T8" fmla="*/ 0 60000 65536"/>
                <a:gd name="T9" fmla="*/ 0 w 153"/>
                <a:gd name="T10" fmla="*/ 0 h 54"/>
                <a:gd name="T11" fmla="*/ 153 w 153"/>
                <a:gd name="T12" fmla="*/ 54 h 54"/>
              </a:gdLst>
              <a:ahLst/>
              <a:cxnLst>
                <a:cxn ang="T6">
                  <a:pos x="T0" y="T1"/>
                </a:cxn>
                <a:cxn ang="T7">
                  <a:pos x="T2" y="T3"/>
                </a:cxn>
                <a:cxn ang="T8">
                  <a:pos x="T4" y="T5"/>
                </a:cxn>
              </a:cxnLst>
              <a:rect l="T9" t="T10" r="T11" b="T12"/>
              <a:pathLst>
                <a:path w="153" h="54">
                  <a:moveTo>
                    <a:pt x="153" y="54"/>
                  </a:moveTo>
                  <a:cubicBezTo>
                    <a:pt x="140" y="45"/>
                    <a:pt x="100" y="0"/>
                    <a:pt x="75" y="0"/>
                  </a:cubicBezTo>
                  <a:cubicBezTo>
                    <a:pt x="50" y="0"/>
                    <a:pt x="16" y="43"/>
                    <a:pt x="0" y="54"/>
                  </a:cubicBezTo>
                </a:path>
              </a:pathLst>
            </a:custGeom>
            <a:noFill/>
            <a:ln w="38100">
              <a:solidFill>
                <a:srgbClr val="3333CC"/>
              </a:solidFill>
              <a:round/>
              <a:headEnd/>
              <a:tailEnd/>
            </a:ln>
          </p:spPr>
          <p:txBody>
            <a:bodyPr lIns="100794" tIns="50397" rIns="100794" bIns="50397"/>
            <a:lstStyle/>
            <a:p>
              <a:pPr fontAlgn="auto">
                <a:spcBef>
                  <a:spcPts val="0"/>
                </a:spcBef>
                <a:spcAft>
                  <a:spcPts val="0"/>
                </a:spcAft>
                <a:defRPr/>
              </a:pPr>
              <a:endParaRPr lang="en-US" kern="0">
                <a:solidFill>
                  <a:sysClr val="windowText" lastClr="000000"/>
                </a:solidFill>
              </a:endParaRPr>
            </a:p>
          </p:txBody>
        </p:sp>
      </p:grpSp>
      <p:graphicFrame>
        <p:nvGraphicFramePr>
          <p:cNvPr id="1026" name="Object 2"/>
          <p:cNvGraphicFramePr>
            <a:graphicFrameLocks noChangeAspect="1"/>
          </p:cNvGraphicFramePr>
          <p:nvPr/>
        </p:nvGraphicFramePr>
        <p:xfrm>
          <a:off x="1757363" y="3078163"/>
          <a:ext cx="5630862" cy="400050"/>
        </p:xfrm>
        <a:graphic>
          <a:graphicData uri="http://schemas.openxmlformats.org/presentationml/2006/ole">
            <p:oleObj spid="_x0000_s1067" name="Equation" r:id="rId4" imgW="3238500" imgH="228600" progId="Equation.3">
              <p:embed/>
            </p:oleObj>
          </a:graphicData>
        </a:graphic>
      </p:graphicFrame>
      <p:sp>
        <p:nvSpPr>
          <p:cNvPr id="1045" name="Text Box 9"/>
          <p:cNvSpPr txBox="1">
            <a:spLocks noChangeArrowheads="1"/>
          </p:cNvSpPr>
          <p:nvPr/>
        </p:nvSpPr>
        <p:spPr bwMode="auto">
          <a:xfrm>
            <a:off x="1444625" y="3392488"/>
            <a:ext cx="7229475" cy="1323975"/>
          </a:xfrm>
          <a:prstGeom prst="rect">
            <a:avLst/>
          </a:prstGeom>
          <a:noFill/>
          <a:ln w="9525">
            <a:noFill/>
            <a:miter lim="800000"/>
            <a:headEnd/>
            <a:tailEnd/>
          </a:ln>
        </p:spPr>
        <p:txBody>
          <a:bodyPr>
            <a:spAutoFit/>
          </a:bodyPr>
          <a:lstStyle/>
          <a:p>
            <a:pPr algn="l"/>
            <a:r>
              <a:rPr lang="en-US" altLang="zh-CN" sz="2000" b="1" dirty="0">
                <a:solidFill>
                  <a:srgbClr val="0000FF"/>
                </a:solidFill>
                <a:ea typeface="SimSun" pitchFamily="2" charset="-122"/>
              </a:rPr>
              <a:t>f:	circuit performance of interest (e.g. read delay of SRAM)</a:t>
            </a:r>
          </a:p>
          <a:p>
            <a:pPr algn="l"/>
            <a:r>
              <a:rPr lang="en-US" altLang="zh-CN" sz="2000" b="1" dirty="0" smtClean="0">
                <a:solidFill>
                  <a:srgbClr val="0000FF"/>
                </a:solidFill>
                <a:ea typeface="SimSun" pitchFamily="2" charset="-122"/>
              </a:rPr>
              <a:t>∆X:</a:t>
            </a:r>
            <a:r>
              <a:rPr lang="en-US" altLang="zh-CN" sz="2000" b="1" dirty="0">
                <a:solidFill>
                  <a:srgbClr val="0000FF"/>
                </a:solidFill>
                <a:ea typeface="SimSun" pitchFamily="2" charset="-122"/>
              </a:rPr>
              <a:t>	a vector of random variables to model process variations </a:t>
            </a:r>
          </a:p>
          <a:p>
            <a:pPr algn="l"/>
            <a:r>
              <a:rPr lang="en-US" altLang="zh-CN" sz="2000" b="1" dirty="0" err="1">
                <a:solidFill>
                  <a:srgbClr val="0000FF"/>
                </a:solidFill>
                <a:ea typeface="SimSun" pitchFamily="2" charset="-122"/>
              </a:rPr>
              <a:t>g</a:t>
            </a:r>
            <a:r>
              <a:rPr lang="en-US" altLang="zh-CN" sz="2000" b="1" baseline="-25000" dirty="0" err="1">
                <a:solidFill>
                  <a:srgbClr val="0000FF"/>
                </a:solidFill>
                <a:ea typeface="SimSun" pitchFamily="2" charset="-122"/>
              </a:rPr>
              <a:t>i</a:t>
            </a:r>
            <a:r>
              <a:rPr lang="en-US" altLang="zh-CN" sz="2000" b="1" dirty="0">
                <a:solidFill>
                  <a:srgbClr val="0000FF"/>
                </a:solidFill>
                <a:ea typeface="SimSun" pitchFamily="2" charset="-122"/>
              </a:rPr>
              <a:t>(</a:t>
            </a:r>
            <a:r>
              <a:rPr lang="en-US" altLang="zh-CN" sz="2000" b="1" dirty="0" smtClean="0">
                <a:solidFill>
                  <a:srgbClr val="0000FF"/>
                </a:solidFill>
                <a:ea typeface="SimSun" pitchFamily="2" charset="-122"/>
              </a:rPr>
              <a:t>∆X):</a:t>
            </a:r>
            <a:r>
              <a:rPr lang="en-US" altLang="zh-CN" sz="2000" b="1" dirty="0">
                <a:solidFill>
                  <a:srgbClr val="0000FF"/>
                </a:solidFill>
                <a:ea typeface="SimSun" pitchFamily="2" charset="-122"/>
              </a:rPr>
              <a:t>	basis functions (e.g., linear or quadratic polynomials)</a:t>
            </a:r>
          </a:p>
          <a:p>
            <a:pPr algn="l"/>
            <a:r>
              <a:rPr lang="el-GR" sz="2000" b="1" dirty="0">
                <a:solidFill>
                  <a:srgbClr val="0000FF"/>
                </a:solidFill>
              </a:rPr>
              <a:t>α</a:t>
            </a:r>
            <a:r>
              <a:rPr lang="en-US" altLang="zh-CN" sz="2000" b="1" baseline="-25000" dirty="0" err="1">
                <a:solidFill>
                  <a:srgbClr val="0000FF"/>
                </a:solidFill>
                <a:ea typeface="SimSun" pitchFamily="2" charset="-122"/>
              </a:rPr>
              <a:t>i</a:t>
            </a:r>
            <a:r>
              <a:rPr lang="en-US" altLang="zh-CN" sz="2000" b="1" dirty="0">
                <a:solidFill>
                  <a:srgbClr val="0000FF"/>
                </a:solidFill>
                <a:ea typeface="SimSun" pitchFamily="2" charset="-122"/>
              </a:rPr>
              <a:t>:	model coefficients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itle 1"/>
          <p:cNvSpPr>
            <a:spLocks noGrp="1"/>
          </p:cNvSpPr>
          <p:nvPr>
            <p:ph type="title"/>
          </p:nvPr>
        </p:nvSpPr>
        <p:spPr/>
        <p:txBody>
          <a:bodyPr/>
          <a:lstStyle/>
          <a:p>
            <a:r>
              <a:rPr lang="en-US" dirty="0" smtClean="0"/>
              <a:t>Solving Performance Model: Least Squares Fitting (LSF)</a:t>
            </a:r>
          </a:p>
        </p:txBody>
      </p:sp>
      <p:sp>
        <p:nvSpPr>
          <p:cNvPr id="2053" name="Content Placeholder 2"/>
          <p:cNvSpPr>
            <a:spLocks noGrp="1"/>
          </p:cNvSpPr>
          <p:nvPr>
            <p:ph idx="1"/>
          </p:nvPr>
        </p:nvSpPr>
        <p:spPr>
          <a:xfrm>
            <a:off x="638175" y="825500"/>
            <a:ext cx="7896225" cy="679450"/>
          </a:xfrm>
        </p:spPr>
        <p:txBody>
          <a:bodyPr/>
          <a:lstStyle/>
          <a:p>
            <a:r>
              <a:rPr lang="en-US" smtClean="0"/>
              <a:t>Determine performance model</a:t>
            </a:r>
          </a:p>
        </p:txBody>
      </p:sp>
      <p:graphicFrame>
        <p:nvGraphicFramePr>
          <p:cNvPr id="2051" name="Object 2"/>
          <p:cNvGraphicFramePr>
            <a:graphicFrameLocks noChangeAspect="1"/>
          </p:cNvGraphicFramePr>
          <p:nvPr/>
        </p:nvGraphicFramePr>
        <p:xfrm>
          <a:off x="1308100" y="3815081"/>
          <a:ext cx="5689600" cy="1439380"/>
        </p:xfrm>
        <a:graphic>
          <a:graphicData uri="http://schemas.openxmlformats.org/presentationml/2006/ole">
            <p:oleObj spid="_x0000_s2132" name="Equation" r:id="rId4" imgW="3683000" imgH="939800" progId="Equation.3">
              <p:embed/>
            </p:oleObj>
          </a:graphicData>
        </a:graphic>
      </p:graphicFrame>
      <p:sp>
        <p:nvSpPr>
          <p:cNvPr id="2059" name="Rectangle 5"/>
          <p:cNvSpPr>
            <a:spLocks noChangeArrowheads="1"/>
          </p:cNvSpPr>
          <p:nvPr/>
        </p:nvSpPr>
        <p:spPr bwMode="auto">
          <a:xfrm>
            <a:off x="5058927" y="3862725"/>
            <a:ext cx="1107448" cy="1378761"/>
          </a:xfrm>
          <a:prstGeom prst="rect">
            <a:avLst/>
          </a:prstGeom>
          <a:solidFill>
            <a:schemeClr val="bg1">
              <a:alpha val="0"/>
            </a:schemeClr>
          </a:solidFill>
          <a:ln w="25400" algn="ctr">
            <a:solidFill>
              <a:srgbClr val="0000FF"/>
            </a:solidFill>
            <a:round/>
            <a:headEnd/>
            <a:tailEnd/>
          </a:ln>
        </p:spPr>
        <p:txBody>
          <a:bodyPr/>
          <a:lstStyle/>
          <a:p>
            <a:pPr algn="l"/>
            <a:endParaRPr lang="en-US"/>
          </a:p>
        </p:txBody>
      </p:sp>
      <p:sp>
        <p:nvSpPr>
          <p:cNvPr id="2060" name="Rectangle 6"/>
          <p:cNvSpPr>
            <a:spLocks noChangeArrowheads="1"/>
          </p:cNvSpPr>
          <p:nvPr/>
        </p:nvSpPr>
        <p:spPr bwMode="auto">
          <a:xfrm>
            <a:off x="3441700" y="3869550"/>
            <a:ext cx="1117600" cy="1378761"/>
          </a:xfrm>
          <a:prstGeom prst="rect">
            <a:avLst/>
          </a:prstGeom>
          <a:solidFill>
            <a:schemeClr val="bg1">
              <a:alpha val="0"/>
            </a:schemeClr>
          </a:solidFill>
          <a:ln w="25400" algn="ctr">
            <a:solidFill>
              <a:schemeClr val="accent2"/>
            </a:solidFill>
            <a:round/>
            <a:headEnd/>
            <a:tailEnd/>
          </a:ln>
        </p:spPr>
        <p:txBody>
          <a:bodyPr/>
          <a:lstStyle/>
          <a:p>
            <a:pPr algn="l"/>
            <a:endParaRPr lang="en-US"/>
          </a:p>
        </p:txBody>
      </p:sp>
      <p:sp>
        <p:nvSpPr>
          <p:cNvPr id="2061" name="Rectangle 7"/>
          <p:cNvSpPr>
            <a:spLocks noChangeArrowheads="1"/>
          </p:cNvSpPr>
          <p:nvPr/>
        </p:nvSpPr>
        <p:spPr bwMode="auto">
          <a:xfrm>
            <a:off x="2275222" y="3862725"/>
            <a:ext cx="1026777" cy="1378761"/>
          </a:xfrm>
          <a:prstGeom prst="rect">
            <a:avLst/>
          </a:prstGeom>
          <a:solidFill>
            <a:schemeClr val="bg1">
              <a:alpha val="0"/>
            </a:schemeClr>
          </a:solidFill>
          <a:ln w="25400" algn="ctr">
            <a:solidFill>
              <a:srgbClr val="0000FF"/>
            </a:solidFill>
            <a:round/>
            <a:headEnd/>
            <a:tailEnd/>
          </a:ln>
        </p:spPr>
        <p:txBody>
          <a:bodyPr/>
          <a:lstStyle/>
          <a:p>
            <a:pPr algn="l"/>
            <a:endParaRPr lang="en-US"/>
          </a:p>
        </p:txBody>
      </p:sp>
      <p:sp>
        <p:nvSpPr>
          <p:cNvPr id="2062" name="AutoShape 29"/>
          <p:cNvSpPr>
            <a:spLocks/>
          </p:cNvSpPr>
          <p:nvPr/>
        </p:nvSpPr>
        <p:spPr bwMode="auto">
          <a:xfrm rot="16200000">
            <a:off x="3989840" y="1687730"/>
            <a:ext cx="392469" cy="3889260"/>
          </a:xfrm>
          <a:prstGeom prst="rightBrace">
            <a:avLst>
              <a:gd name="adj1" fmla="val 86647"/>
              <a:gd name="adj2" fmla="val 47148"/>
            </a:avLst>
          </a:prstGeom>
          <a:noFill/>
          <a:ln w="28575">
            <a:solidFill>
              <a:schemeClr val="tx1"/>
            </a:solidFill>
            <a:round/>
            <a:headEnd/>
            <a:tailEnd/>
          </a:ln>
        </p:spPr>
        <p:txBody>
          <a:bodyPr wrap="none" anchor="ctr"/>
          <a:lstStyle/>
          <a:p>
            <a:pPr algn="l"/>
            <a:endParaRPr lang="en-US"/>
          </a:p>
        </p:txBody>
      </p:sp>
      <p:sp>
        <p:nvSpPr>
          <p:cNvPr id="2063" name="TextBox 9"/>
          <p:cNvSpPr txBox="1">
            <a:spLocks noChangeArrowheads="1"/>
          </p:cNvSpPr>
          <p:nvPr/>
        </p:nvSpPr>
        <p:spPr bwMode="auto">
          <a:xfrm>
            <a:off x="3431785" y="3124200"/>
            <a:ext cx="1727095" cy="380450"/>
          </a:xfrm>
          <a:prstGeom prst="rect">
            <a:avLst/>
          </a:prstGeom>
          <a:noFill/>
          <a:ln w="9525">
            <a:noFill/>
            <a:miter lim="800000"/>
            <a:headEnd/>
            <a:tailEnd/>
          </a:ln>
        </p:spPr>
        <p:txBody>
          <a:bodyPr>
            <a:spAutoFit/>
          </a:bodyPr>
          <a:lstStyle/>
          <a:p>
            <a:pPr algn="l"/>
            <a:r>
              <a:rPr lang="en-US"/>
              <a:t>Total of </a:t>
            </a:r>
            <a:r>
              <a:rPr lang="en-US" i="1"/>
              <a:t>M</a:t>
            </a:r>
            <a:r>
              <a:rPr lang="en-US"/>
              <a:t> basis</a:t>
            </a:r>
          </a:p>
        </p:txBody>
      </p:sp>
      <p:sp>
        <p:nvSpPr>
          <p:cNvPr id="2064" name="TextBox 10"/>
          <p:cNvSpPr txBox="1">
            <a:spLocks noChangeArrowheads="1"/>
          </p:cNvSpPr>
          <p:nvPr/>
        </p:nvSpPr>
        <p:spPr bwMode="auto">
          <a:xfrm>
            <a:off x="7934429" y="4214741"/>
            <a:ext cx="1727095" cy="665787"/>
          </a:xfrm>
          <a:prstGeom prst="rect">
            <a:avLst/>
          </a:prstGeom>
          <a:noFill/>
          <a:ln w="9525">
            <a:noFill/>
            <a:miter lim="800000"/>
            <a:headEnd/>
            <a:tailEnd/>
          </a:ln>
        </p:spPr>
        <p:txBody>
          <a:bodyPr>
            <a:spAutoFit/>
          </a:bodyPr>
          <a:lstStyle/>
          <a:p>
            <a:pPr algn="l"/>
            <a:r>
              <a:rPr lang="en-US"/>
              <a:t>Total of </a:t>
            </a:r>
            <a:r>
              <a:rPr lang="en-US" i="1"/>
              <a:t>K</a:t>
            </a:r>
            <a:r>
              <a:rPr lang="en-US"/>
              <a:t> </a:t>
            </a:r>
          </a:p>
          <a:p>
            <a:pPr algn="l"/>
            <a:r>
              <a:rPr lang="en-US"/>
              <a:t>MC samples</a:t>
            </a:r>
          </a:p>
        </p:txBody>
      </p:sp>
      <p:sp>
        <p:nvSpPr>
          <p:cNvPr id="2065" name="TextBox 5"/>
          <p:cNvSpPr txBox="1">
            <a:spLocks noChangeArrowheads="1"/>
          </p:cNvSpPr>
          <p:nvPr/>
        </p:nvSpPr>
        <p:spPr bwMode="auto">
          <a:xfrm>
            <a:off x="2373896" y="5210201"/>
            <a:ext cx="963388" cy="379387"/>
          </a:xfrm>
          <a:prstGeom prst="rect">
            <a:avLst/>
          </a:prstGeom>
          <a:noFill/>
          <a:ln w="9525">
            <a:noFill/>
            <a:miter lim="800000"/>
            <a:headEnd/>
            <a:tailEnd/>
          </a:ln>
        </p:spPr>
        <p:txBody>
          <a:bodyPr>
            <a:spAutoFit/>
          </a:bodyPr>
          <a:lstStyle/>
          <a:p>
            <a:pPr algn="l"/>
            <a:r>
              <a:rPr lang="en-US" dirty="0">
                <a:solidFill>
                  <a:schemeClr val="accent6"/>
                </a:solidFill>
              </a:rPr>
              <a:t>Basis 1</a:t>
            </a:r>
          </a:p>
        </p:txBody>
      </p:sp>
      <p:sp>
        <p:nvSpPr>
          <p:cNvPr id="2066" name="TextBox 5"/>
          <p:cNvSpPr txBox="1">
            <a:spLocks noChangeArrowheads="1"/>
          </p:cNvSpPr>
          <p:nvPr/>
        </p:nvSpPr>
        <p:spPr bwMode="auto">
          <a:xfrm>
            <a:off x="3514305" y="5210201"/>
            <a:ext cx="963388" cy="379387"/>
          </a:xfrm>
          <a:prstGeom prst="rect">
            <a:avLst/>
          </a:prstGeom>
          <a:noFill/>
          <a:ln w="9525">
            <a:noFill/>
            <a:miter lim="800000"/>
            <a:headEnd/>
            <a:tailEnd/>
          </a:ln>
        </p:spPr>
        <p:txBody>
          <a:bodyPr>
            <a:spAutoFit/>
          </a:bodyPr>
          <a:lstStyle/>
          <a:p>
            <a:pPr algn="l"/>
            <a:r>
              <a:rPr lang="en-US" dirty="0">
                <a:solidFill>
                  <a:srgbClr val="0000FF"/>
                </a:solidFill>
              </a:rPr>
              <a:t>Basis 2</a:t>
            </a:r>
          </a:p>
        </p:txBody>
      </p:sp>
      <p:sp>
        <p:nvSpPr>
          <p:cNvPr id="2067" name="TextBox 5"/>
          <p:cNvSpPr txBox="1">
            <a:spLocks noChangeArrowheads="1"/>
          </p:cNvSpPr>
          <p:nvPr/>
        </p:nvSpPr>
        <p:spPr bwMode="auto">
          <a:xfrm>
            <a:off x="5163531" y="5196550"/>
            <a:ext cx="963388" cy="379387"/>
          </a:xfrm>
          <a:prstGeom prst="rect">
            <a:avLst/>
          </a:prstGeom>
          <a:noFill/>
          <a:ln w="9525">
            <a:noFill/>
            <a:miter lim="800000"/>
            <a:headEnd/>
            <a:tailEnd/>
          </a:ln>
        </p:spPr>
        <p:txBody>
          <a:bodyPr>
            <a:spAutoFit/>
          </a:bodyPr>
          <a:lstStyle/>
          <a:p>
            <a:pPr algn="l"/>
            <a:r>
              <a:rPr lang="en-US">
                <a:solidFill>
                  <a:srgbClr val="0000FF"/>
                </a:solidFill>
              </a:rPr>
              <a:t>Basis </a:t>
            </a:r>
            <a:r>
              <a:rPr lang="en-US" i="1">
                <a:solidFill>
                  <a:srgbClr val="0000FF"/>
                </a:solidFill>
              </a:rPr>
              <a:t>M</a:t>
            </a:r>
          </a:p>
        </p:txBody>
      </p:sp>
      <p:cxnSp>
        <p:nvCxnSpPr>
          <p:cNvPr id="2068" name="Straight Connector 14"/>
          <p:cNvCxnSpPr>
            <a:cxnSpLocks noChangeShapeType="1"/>
          </p:cNvCxnSpPr>
          <p:nvPr/>
        </p:nvCxnSpPr>
        <p:spPr bwMode="auto">
          <a:xfrm flipH="1" flipV="1">
            <a:off x="6197600" y="3873500"/>
            <a:ext cx="1784210" cy="674135"/>
          </a:xfrm>
          <a:prstGeom prst="line">
            <a:avLst/>
          </a:prstGeom>
          <a:noFill/>
          <a:ln w="25400" algn="ctr">
            <a:solidFill>
              <a:srgbClr val="0000FF"/>
            </a:solidFill>
            <a:round/>
            <a:headEnd/>
            <a:tailEnd/>
          </a:ln>
        </p:spPr>
      </p:cxnSp>
      <p:cxnSp>
        <p:nvCxnSpPr>
          <p:cNvPr id="2069" name="Straight Connector 15"/>
          <p:cNvCxnSpPr>
            <a:cxnSpLocks noChangeShapeType="1"/>
          </p:cNvCxnSpPr>
          <p:nvPr/>
        </p:nvCxnSpPr>
        <p:spPr bwMode="auto">
          <a:xfrm flipH="1">
            <a:off x="6146800" y="4547635"/>
            <a:ext cx="1835010" cy="697465"/>
          </a:xfrm>
          <a:prstGeom prst="line">
            <a:avLst/>
          </a:prstGeom>
          <a:noFill/>
          <a:ln w="25400" algn="ctr">
            <a:solidFill>
              <a:srgbClr val="0000FF"/>
            </a:solidFill>
            <a:round/>
            <a:headEnd/>
            <a:tailEnd/>
          </a:ln>
        </p:spPr>
      </p:cxnSp>
      <p:graphicFrame>
        <p:nvGraphicFramePr>
          <p:cNvPr id="2050" name="Object 3"/>
          <p:cNvGraphicFramePr>
            <a:graphicFrameLocks noChangeAspect="1"/>
          </p:cNvGraphicFramePr>
          <p:nvPr/>
        </p:nvGraphicFramePr>
        <p:xfrm>
          <a:off x="711201" y="1054100"/>
          <a:ext cx="7899400" cy="1123950"/>
        </p:xfrm>
        <a:graphic>
          <a:graphicData uri="http://schemas.openxmlformats.org/presentationml/2006/ole">
            <p:oleObj spid="_x0000_s2133" name="Equation" r:id="rId5" imgW="4724400" imgH="711200" progId="Equation.3">
              <p:embed/>
            </p:oleObj>
          </a:graphicData>
        </a:graphic>
      </p:graphicFrame>
      <p:sp>
        <p:nvSpPr>
          <p:cNvPr id="2055" name="TextBox 19"/>
          <p:cNvSpPr txBox="1">
            <a:spLocks noChangeArrowheads="1"/>
          </p:cNvSpPr>
          <p:nvPr/>
        </p:nvSpPr>
        <p:spPr bwMode="auto">
          <a:xfrm>
            <a:off x="5353050" y="1765300"/>
            <a:ext cx="1612900" cy="369888"/>
          </a:xfrm>
          <a:prstGeom prst="rect">
            <a:avLst/>
          </a:prstGeom>
          <a:noFill/>
          <a:ln w="9525">
            <a:noFill/>
            <a:miter lim="800000"/>
            <a:headEnd/>
            <a:tailEnd/>
          </a:ln>
        </p:spPr>
        <p:txBody>
          <a:bodyPr>
            <a:spAutoFit/>
          </a:bodyPr>
          <a:lstStyle/>
          <a:p>
            <a:pPr algn="l"/>
            <a:r>
              <a:rPr lang="en-US" altLang="zh-CN">
                <a:ea typeface="SimSun" pitchFamily="2" charset="-122"/>
              </a:rPr>
              <a:t>Basis functions</a:t>
            </a:r>
          </a:p>
        </p:txBody>
      </p:sp>
      <p:sp>
        <p:nvSpPr>
          <p:cNvPr id="2056" name="TextBox 20"/>
          <p:cNvSpPr txBox="1">
            <a:spLocks noChangeArrowheads="1"/>
          </p:cNvSpPr>
          <p:nvPr/>
        </p:nvSpPr>
        <p:spPr bwMode="auto">
          <a:xfrm>
            <a:off x="7878763" y="2135188"/>
            <a:ext cx="1709737" cy="646112"/>
          </a:xfrm>
          <a:prstGeom prst="rect">
            <a:avLst/>
          </a:prstGeom>
          <a:noFill/>
          <a:ln w="9525">
            <a:noFill/>
            <a:miter lim="800000"/>
            <a:headEnd/>
            <a:tailEnd/>
          </a:ln>
        </p:spPr>
        <p:txBody>
          <a:bodyPr>
            <a:spAutoFit/>
          </a:bodyPr>
          <a:lstStyle/>
          <a:p>
            <a:pPr algn="l"/>
            <a:r>
              <a:rPr lang="en-US" altLang="zh-CN" dirty="0">
                <a:ea typeface="SimSun" pitchFamily="2" charset="-122"/>
              </a:rPr>
              <a:t>Model </a:t>
            </a:r>
          </a:p>
          <a:p>
            <a:pPr algn="l"/>
            <a:r>
              <a:rPr lang="en-US" altLang="zh-CN" dirty="0">
                <a:ea typeface="SimSun" pitchFamily="2" charset="-122"/>
              </a:rPr>
              <a:t>coefficients</a:t>
            </a:r>
            <a:endParaRPr lang="zh-CN" altLang="en-US" dirty="0">
              <a:ea typeface="SimSun" pitchFamily="2" charset="-122"/>
            </a:endParaRPr>
          </a:p>
        </p:txBody>
      </p:sp>
      <p:sp>
        <p:nvSpPr>
          <p:cNvPr id="22" name="Content Placeholder 2"/>
          <p:cNvSpPr txBox="1">
            <a:spLocks/>
          </p:cNvSpPr>
          <p:nvPr/>
        </p:nvSpPr>
        <p:spPr bwMode="auto">
          <a:xfrm>
            <a:off x="638175" y="2009775"/>
            <a:ext cx="7896225" cy="1512888"/>
          </a:xfrm>
          <a:prstGeom prst="rect">
            <a:avLst/>
          </a:prstGeom>
          <a:noFill/>
          <a:ln w="9525">
            <a:noFill/>
            <a:miter lim="800000"/>
            <a:headEnd/>
            <a:tailEnd/>
          </a:ln>
        </p:spPr>
        <p:txBody>
          <a:bodyPr/>
          <a:lstStyle/>
          <a:p>
            <a:pPr marL="290513" indent="-290513" algn="l">
              <a:spcBef>
                <a:spcPct val="20000"/>
              </a:spcBef>
              <a:buClr>
                <a:srgbClr val="990000"/>
              </a:buClr>
              <a:buSzPct val="70000"/>
              <a:buFont typeface="Wingdings 2" pitchFamily="18" charset="2"/>
              <a:buChar char="¢"/>
              <a:defRPr/>
            </a:pPr>
            <a:r>
              <a:rPr lang="en-US" sz="2400" b="1" kern="0" dirty="0">
                <a:latin typeface="+mn-lt"/>
              </a:rPr>
              <a:t>LSF</a:t>
            </a:r>
          </a:p>
          <a:p>
            <a:pPr marL="633413" lvl="1" indent="-228600" algn="l">
              <a:spcBef>
                <a:spcPct val="20000"/>
              </a:spcBef>
              <a:buClr>
                <a:srgbClr val="990000"/>
              </a:buClr>
              <a:buSzPct val="75000"/>
              <a:buFont typeface="Wingdings 3" pitchFamily="18" charset="2"/>
              <a:buChar char="{"/>
              <a:defRPr/>
            </a:pPr>
            <a:r>
              <a:rPr lang="en-US" sz="2000" dirty="0">
                <a:latin typeface="Arial" charset="0"/>
              </a:rPr>
              <a:t>A set of sampling points are collected</a:t>
            </a:r>
          </a:p>
          <a:p>
            <a:pPr marL="633413" lvl="1" indent="-228600" algn="l">
              <a:spcBef>
                <a:spcPct val="20000"/>
              </a:spcBef>
              <a:buClr>
                <a:srgbClr val="990000"/>
              </a:buClr>
              <a:buSzPct val="75000"/>
              <a:buFont typeface="Wingdings 3" pitchFamily="18" charset="2"/>
              <a:buChar char="{"/>
              <a:defRPr/>
            </a:pPr>
            <a:r>
              <a:rPr lang="en-US" sz="2000" dirty="0">
                <a:latin typeface="Arial" charset="0"/>
              </a:rPr>
              <a:t>Model coefficients are solved from the following linear equation</a:t>
            </a:r>
          </a:p>
        </p:txBody>
      </p:sp>
      <p:sp>
        <p:nvSpPr>
          <p:cNvPr id="21" name="Content Placeholder 2"/>
          <p:cNvSpPr txBox="1">
            <a:spLocks/>
          </p:cNvSpPr>
          <p:nvPr/>
        </p:nvSpPr>
        <p:spPr bwMode="auto">
          <a:xfrm>
            <a:off x="663575" y="5583238"/>
            <a:ext cx="7896225" cy="679450"/>
          </a:xfrm>
          <a:prstGeom prst="rect">
            <a:avLst/>
          </a:prstGeom>
          <a:noFill/>
          <a:ln w="9525">
            <a:noFill/>
            <a:miter lim="800000"/>
            <a:headEnd/>
            <a:tailEnd/>
          </a:ln>
        </p:spPr>
        <p:txBody>
          <a:bodyPr/>
          <a:lstStyle/>
          <a:p>
            <a:pPr marL="290513" indent="-290513" algn="l">
              <a:spcBef>
                <a:spcPct val="20000"/>
              </a:spcBef>
              <a:buClr>
                <a:srgbClr val="990000"/>
              </a:buClr>
              <a:buSzPct val="70000"/>
              <a:buFont typeface="Wingdings 2" pitchFamily="18" charset="2"/>
              <a:buChar char="¢"/>
              <a:defRPr/>
            </a:pPr>
            <a:r>
              <a:rPr lang="en-US" sz="2400" b="1" dirty="0">
                <a:latin typeface="+mn-lt"/>
              </a:rPr>
              <a:t>The problem is required to be over-determined in order to be solvable (i.e. K &gt; M)  </a:t>
            </a:r>
          </a:p>
          <a:p>
            <a:pPr marL="747713" lvl="1" indent="-290513" algn="l">
              <a:spcBef>
                <a:spcPct val="20000"/>
              </a:spcBef>
              <a:buClr>
                <a:srgbClr val="990000"/>
              </a:buClr>
              <a:buSzPct val="70000"/>
              <a:defRPr/>
            </a:pPr>
            <a:endParaRPr lang="en-US" sz="2400" b="1" kern="0" dirty="0">
              <a:solidFill>
                <a:srgbClr val="0000FF"/>
              </a:solidFill>
              <a:latin typeface="+mn-lt"/>
            </a:endParaRPr>
          </a:p>
          <a:p>
            <a:pPr marL="747713" lvl="1" indent="-290513" algn="l">
              <a:spcBef>
                <a:spcPct val="20000"/>
              </a:spcBef>
              <a:buClr>
                <a:srgbClr val="990000"/>
              </a:buClr>
              <a:buSzPct val="70000"/>
              <a:buFont typeface="Wingdings 2" pitchFamily="18" charset="2"/>
              <a:buChar char="¢"/>
              <a:defRPr/>
            </a:pPr>
            <a:endParaRPr lang="en-US" sz="2400" b="1" kern="0" dirty="0">
              <a:latin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Challenge: High Dimensionality</a:t>
            </a:r>
          </a:p>
        </p:txBody>
      </p:sp>
      <p:sp>
        <p:nvSpPr>
          <p:cNvPr id="16387" name="Content Placeholder 2"/>
          <p:cNvSpPr>
            <a:spLocks noGrp="1"/>
          </p:cNvSpPr>
          <p:nvPr>
            <p:ph idx="1"/>
          </p:nvPr>
        </p:nvSpPr>
        <p:spPr>
          <a:xfrm>
            <a:off x="638175" y="790575"/>
            <a:ext cx="8315325" cy="5529263"/>
          </a:xfrm>
        </p:spPr>
        <p:txBody>
          <a:bodyPr/>
          <a:lstStyle/>
          <a:p>
            <a:r>
              <a:rPr lang="en-US" dirty="0" smtClean="0"/>
              <a:t>High dimensionality becomes a challenge in performance modeling</a:t>
            </a:r>
          </a:p>
          <a:p>
            <a:pPr lvl="1"/>
            <a:r>
              <a:rPr lang="en-US" dirty="0" smtClean="0"/>
              <a:t>Large number of independent random variables must be used to describe variations in each transistor</a:t>
            </a:r>
          </a:p>
          <a:p>
            <a:pPr lvl="1"/>
            <a:r>
              <a:rPr lang="en-US" dirty="0" smtClean="0"/>
              <a:t>Increased number of transistors in circuits</a:t>
            </a:r>
          </a:p>
          <a:p>
            <a:r>
              <a:rPr lang="en-US" dirty="0" smtClean="0"/>
              <a:t>Example: a commercial 32nm CMOS process</a:t>
            </a:r>
          </a:p>
          <a:p>
            <a:pPr lvl="1"/>
            <a:r>
              <a:rPr lang="en-US" dirty="0" smtClean="0"/>
              <a:t>~40 random variables to model mismatches of a single transistor</a:t>
            </a:r>
          </a:p>
          <a:p>
            <a:pPr lvl="1"/>
            <a:endParaRPr lang="en-US" dirty="0" smtClean="0"/>
          </a:p>
          <a:p>
            <a:pPr lvl="1"/>
            <a:endParaRPr lang="en-US" dirty="0" smtClean="0"/>
          </a:p>
          <a:p>
            <a:pPr lvl="1">
              <a:buFont typeface="Wingdings 3" pitchFamily="18" charset="2"/>
              <a:buNone/>
            </a:pPr>
            <a:endParaRPr lang="en-US" dirty="0" smtClean="0"/>
          </a:p>
          <a:p>
            <a:pPr lvl="1">
              <a:buFont typeface="Wingdings 3" pitchFamily="18" charset="2"/>
              <a:buNone/>
            </a:pPr>
            <a:endParaRPr lang="en-US" dirty="0" smtClean="0"/>
          </a:p>
        </p:txBody>
      </p:sp>
      <p:sp>
        <p:nvSpPr>
          <p:cNvPr id="29" name="Content Placeholder 2"/>
          <p:cNvSpPr txBox="1">
            <a:spLocks/>
          </p:cNvSpPr>
          <p:nvPr/>
        </p:nvSpPr>
        <p:spPr bwMode="auto">
          <a:xfrm>
            <a:off x="620713" y="5278438"/>
            <a:ext cx="7896225" cy="679450"/>
          </a:xfrm>
          <a:prstGeom prst="rect">
            <a:avLst/>
          </a:prstGeom>
          <a:noFill/>
          <a:ln w="9525">
            <a:noFill/>
            <a:miter lim="800000"/>
            <a:headEnd/>
            <a:tailEnd/>
          </a:ln>
        </p:spPr>
        <p:txBody>
          <a:bodyPr/>
          <a:lstStyle/>
          <a:p>
            <a:pPr marL="290513" indent="-290513" algn="l">
              <a:spcBef>
                <a:spcPct val="20000"/>
              </a:spcBef>
              <a:buClr>
                <a:srgbClr val="990000"/>
              </a:buClr>
              <a:buSzPct val="70000"/>
              <a:buFont typeface="Wingdings 2" pitchFamily="18" charset="2"/>
              <a:buChar char="¢"/>
              <a:defRPr/>
            </a:pPr>
            <a:r>
              <a:rPr lang="en-US" sz="2400" b="1" kern="0" dirty="0">
                <a:latin typeface="+mn-lt"/>
              </a:rPr>
              <a:t>Due to high dimensionality (i.e. large # of basis functions), it’s unrealistic to apply LSF (which requires # of MC samples&gt; # of basis functions)</a:t>
            </a:r>
          </a:p>
          <a:p>
            <a:pPr marL="747713" lvl="1" indent="-290513" algn="l">
              <a:spcBef>
                <a:spcPct val="20000"/>
              </a:spcBef>
              <a:buClr>
                <a:srgbClr val="990000"/>
              </a:buClr>
              <a:buSzPct val="70000"/>
              <a:defRPr/>
            </a:pPr>
            <a:endParaRPr lang="en-US" sz="2400" b="1" kern="0" dirty="0">
              <a:solidFill>
                <a:srgbClr val="0000FF"/>
              </a:solidFill>
              <a:latin typeface="+mn-lt"/>
            </a:endParaRPr>
          </a:p>
          <a:p>
            <a:pPr marL="747713" lvl="1" indent="-290513" algn="l">
              <a:spcBef>
                <a:spcPct val="20000"/>
              </a:spcBef>
              <a:buClr>
                <a:srgbClr val="990000"/>
              </a:buClr>
              <a:buSzPct val="70000"/>
              <a:buFont typeface="Wingdings 2" pitchFamily="18" charset="2"/>
              <a:buChar char="¢"/>
              <a:defRPr/>
            </a:pPr>
            <a:endParaRPr lang="en-US" sz="2400" b="1" kern="0" dirty="0">
              <a:latin typeface="+mn-lt"/>
            </a:endParaRPr>
          </a:p>
        </p:txBody>
      </p:sp>
      <p:graphicFrame>
        <p:nvGraphicFramePr>
          <p:cNvPr id="16" name="Content Placeholder 6"/>
          <p:cNvGraphicFramePr>
            <a:graphicFrameLocks noGrp="1"/>
          </p:cNvGraphicFramePr>
          <p:nvPr/>
        </p:nvGraphicFramePr>
        <p:xfrm>
          <a:off x="648482" y="3843338"/>
          <a:ext cx="8299935" cy="1188720"/>
        </p:xfrm>
        <a:graphic>
          <a:graphicData uri="http://schemas.openxmlformats.org/drawingml/2006/table">
            <a:tbl>
              <a:tblPr/>
              <a:tblGrid>
                <a:gridCol w="2766645"/>
                <a:gridCol w="2766645"/>
                <a:gridCol w="2766645"/>
              </a:tblGrid>
              <a:tr h="2714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FFFFFF"/>
                          </a:solidFill>
                          <a:effectLst/>
                          <a:latin typeface="Arial Narrow" pitchFamily="34" charset="0"/>
                          <a:cs typeface="Arial" charset="0"/>
                        </a:rPr>
                        <a:t>Circuit</a:t>
                      </a: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0" i="0" u="none" strike="noStrike" cap="none" normalizeH="0" baseline="0" dirty="0" smtClean="0">
                          <a:ln>
                            <a:noFill/>
                          </a:ln>
                          <a:solidFill>
                            <a:srgbClr val="FFFFFF"/>
                          </a:solidFill>
                          <a:effectLst/>
                          <a:latin typeface="Arial Narrow" pitchFamily="34" charset="0"/>
                          <a:cs typeface="Arial" charset="0"/>
                        </a:rPr>
                        <a:t>Transistor #</a:t>
                      </a: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0" i="0" u="none" strike="noStrike" cap="none" normalizeH="0" baseline="0" dirty="0" smtClean="0">
                          <a:ln>
                            <a:noFill/>
                          </a:ln>
                          <a:solidFill>
                            <a:srgbClr val="FFFFFF"/>
                          </a:solidFill>
                          <a:effectLst/>
                          <a:latin typeface="Arial Narrow" pitchFamily="34" charset="0"/>
                          <a:cs typeface="Arial" charset="0"/>
                        </a:rPr>
                        <a:t>Random variable #</a:t>
                      </a: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r>
              <a:tr h="271442">
                <a:tc>
                  <a:txBody>
                    <a:bodyPr/>
                    <a:lstStyle/>
                    <a:p>
                      <a:pPr marL="0" marR="0" lvl="0" indent="0" algn="l" defTabSz="914400" rtl="0" eaLnBrk="0" fontAlgn="base" latinLnBrk="0" hangingPunct="0">
                        <a:lnSpc>
                          <a:spcPct val="100000"/>
                        </a:lnSpc>
                        <a:spcBef>
                          <a:spcPct val="20000"/>
                        </a:spcBef>
                        <a:spcAft>
                          <a:spcPct val="0"/>
                        </a:spcAft>
                        <a:buClr>
                          <a:srgbClr val="990000"/>
                        </a:buClr>
                        <a:buSzPct val="70000"/>
                        <a:buFont typeface="Wingdings 2" pitchFamily="18" charset="2"/>
                        <a:buNone/>
                        <a:tabLst/>
                      </a:pPr>
                      <a:r>
                        <a:rPr kumimoji="0" lang="en-US" sz="2000" b="0" i="0" u="none" strike="noStrike" cap="none" normalizeH="0" baseline="0" dirty="0" smtClean="0">
                          <a:ln>
                            <a:noFill/>
                          </a:ln>
                          <a:solidFill>
                            <a:schemeClr val="tx1"/>
                          </a:solidFill>
                          <a:effectLst/>
                          <a:latin typeface="Arial Narrow" pitchFamily="34" charset="0"/>
                        </a:rPr>
                        <a:t>Operational amplifier</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0" fontAlgn="base" latinLnBrk="0" hangingPunct="0">
                        <a:lnSpc>
                          <a:spcPct val="100000"/>
                        </a:lnSpc>
                        <a:spcBef>
                          <a:spcPct val="20000"/>
                        </a:spcBef>
                        <a:spcAft>
                          <a:spcPct val="0"/>
                        </a:spcAft>
                        <a:buClr>
                          <a:srgbClr val="990000"/>
                        </a:buClr>
                        <a:buSzPct val="70000"/>
                        <a:buFont typeface="Wingdings 2" pitchFamily="18" charset="2"/>
                        <a:buNone/>
                        <a:tabLst/>
                      </a:pPr>
                      <a:r>
                        <a:rPr kumimoji="0" lang="en-US" sz="2000" b="0" i="0" u="none" strike="noStrike" cap="none" normalizeH="0" baseline="0" smtClean="0">
                          <a:ln>
                            <a:noFill/>
                          </a:ln>
                          <a:solidFill>
                            <a:schemeClr val="tx1"/>
                          </a:solidFill>
                          <a:effectLst/>
                          <a:latin typeface="Arial Narrow" pitchFamily="34" charset="0"/>
                        </a:rPr>
                        <a:t>~ 50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0" fontAlgn="base" latinLnBrk="0" hangingPunct="0">
                        <a:lnSpc>
                          <a:spcPct val="100000"/>
                        </a:lnSpc>
                        <a:spcBef>
                          <a:spcPct val="20000"/>
                        </a:spcBef>
                        <a:spcAft>
                          <a:spcPct val="0"/>
                        </a:spcAft>
                        <a:buClr>
                          <a:srgbClr val="990000"/>
                        </a:buClr>
                        <a:buSzPct val="70000"/>
                        <a:buFont typeface="Wingdings 2" pitchFamily="18" charset="2"/>
                        <a:buNone/>
                        <a:tabLst/>
                      </a:pPr>
                      <a:r>
                        <a:rPr kumimoji="0" lang="en-US" sz="2000" b="0" i="0" u="none" strike="noStrike" cap="none" normalizeH="0" baseline="0" dirty="0" smtClean="0">
                          <a:ln>
                            <a:noFill/>
                          </a:ln>
                          <a:solidFill>
                            <a:schemeClr val="tx1"/>
                          </a:solidFill>
                          <a:effectLst/>
                          <a:latin typeface="Arial Narrow" pitchFamily="34" charset="0"/>
                        </a:rPr>
                        <a:t>~ </a:t>
                      </a:r>
                      <a:r>
                        <a:rPr kumimoji="0" lang="en-US" altLang="zh-CN" sz="2000" b="0" i="0" u="none" strike="noStrike" cap="none" normalizeH="0" baseline="0" dirty="0" smtClean="0">
                          <a:ln>
                            <a:noFill/>
                          </a:ln>
                          <a:solidFill>
                            <a:schemeClr val="tx1"/>
                          </a:solidFill>
                          <a:effectLst/>
                          <a:latin typeface="Arial Narrow" pitchFamily="34" charset="0"/>
                          <a:ea typeface="宋体" pitchFamily="2" charset="-122"/>
                        </a:rPr>
                        <a:t>2000</a:t>
                      </a:r>
                      <a:endParaRPr kumimoji="0" lang="en-US" sz="2000" b="0" i="0" u="none" strike="noStrike" cap="none" normalizeH="0" baseline="0" dirty="0" smtClean="0">
                        <a:ln>
                          <a:noFill/>
                        </a:ln>
                        <a:solidFill>
                          <a:schemeClr val="tx1"/>
                        </a:solidFill>
                        <a:effectLst/>
                        <a:latin typeface="Arial Narrow" pitchFamily="34"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r>
              <a:tr h="271442">
                <a:tc>
                  <a:txBody>
                    <a:bodyPr/>
                    <a:lstStyle/>
                    <a:p>
                      <a:pPr marL="0" marR="0" lvl="0" indent="0" algn="l" defTabSz="914400" rtl="0" eaLnBrk="0" fontAlgn="base" latinLnBrk="0" hangingPunct="0">
                        <a:lnSpc>
                          <a:spcPct val="100000"/>
                        </a:lnSpc>
                        <a:spcBef>
                          <a:spcPct val="20000"/>
                        </a:spcBef>
                        <a:spcAft>
                          <a:spcPct val="0"/>
                        </a:spcAft>
                        <a:buClr>
                          <a:srgbClr val="990000"/>
                        </a:buClr>
                        <a:buSzPct val="70000"/>
                        <a:buFont typeface="Wingdings 2" pitchFamily="18" charset="2"/>
                        <a:buNone/>
                        <a:tabLst/>
                      </a:pPr>
                      <a:r>
                        <a:rPr kumimoji="0" lang="en-US" sz="2000" b="0" i="0" u="none" strike="noStrike" cap="none" normalizeH="0" baseline="0" dirty="0" smtClean="0">
                          <a:ln>
                            <a:noFill/>
                          </a:ln>
                          <a:solidFill>
                            <a:schemeClr val="tx1"/>
                          </a:solidFill>
                          <a:effectLst/>
                          <a:latin typeface="Arial Narrow" pitchFamily="34" charset="0"/>
                        </a:rPr>
                        <a:t>SRAM critical path</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0" fontAlgn="base" latinLnBrk="0" hangingPunct="0">
                        <a:lnSpc>
                          <a:spcPct val="100000"/>
                        </a:lnSpc>
                        <a:spcBef>
                          <a:spcPct val="20000"/>
                        </a:spcBef>
                        <a:spcAft>
                          <a:spcPct val="0"/>
                        </a:spcAft>
                        <a:buClr>
                          <a:srgbClr val="990000"/>
                        </a:buClr>
                        <a:buSzPct val="70000"/>
                        <a:buFont typeface="Wingdings 2" pitchFamily="18" charset="2"/>
                        <a:buNone/>
                        <a:tabLst/>
                      </a:pPr>
                      <a:r>
                        <a:rPr kumimoji="0" lang="en-US" sz="2000" b="0" i="0" u="none" strike="noStrike" cap="none" normalizeH="0" baseline="0" dirty="0" smtClean="0">
                          <a:ln>
                            <a:noFill/>
                          </a:ln>
                          <a:solidFill>
                            <a:schemeClr val="tx1"/>
                          </a:solidFill>
                          <a:effectLst/>
                          <a:latin typeface="Arial Narrow" pitchFamily="34" charset="0"/>
                        </a:rPr>
                        <a:t>~ 10K</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0" fontAlgn="base" latinLnBrk="0" hangingPunct="0">
                        <a:lnSpc>
                          <a:spcPct val="100000"/>
                        </a:lnSpc>
                        <a:spcBef>
                          <a:spcPct val="20000"/>
                        </a:spcBef>
                        <a:spcAft>
                          <a:spcPct val="0"/>
                        </a:spcAft>
                        <a:buClr>
                          <a:srgbClr val="990000"/>
                        </a:buClr>
                        <a:buSzPct val="70000"/>
                        <a:buFont typeface="Wingdings 2" pitchFamily="18" charset="2"/>
                        <a:buNone/>
                        <a:tabLst/>
                      </a:pPr>
                      <a:r>
                        <a:rPr kumimoji="0" lang="en-US" sz="2000" b="0" i="0" u="none" strike="noStrike" cap="none" normalizeH="0" baseline="0" dirty="0" smtClean="0">
                          <a:ln>
                            <a:noFill/>
                          </a:ln>
                          <a:solidFill>
                            <a:schemeClr val="tx1"/>
                          </a:solidFill>
                          <a:effectLst/>
                          <a:latin typeface="Arial Narrow" pitchFamily="34" charset="0"/>
                        </a:rPr>
                        <a:t>~ </a:t>
                      </a:r>
                      <a:r>
                        <a:rPr kumimoji="0" lang="en-US" altLang="zh-CN" sz="2000" b="0" i="0" u="none" strike="noStrike" cap="none" normalizeH="0" baseline="0" dirty="0" smtClean="0">
                          <a:ln>
                            <a:noFill/>
                          </a:ln>
                          <a:solidFill>
                            <a:schemeClr val="tx1"/>
                          </a:solidFill>
                          <a:effectLst/>
                          <a:latin typeface="Arial Narrow" pitchFamily="34" charset="0"/>
                          <a:ea typeface="宋体" pitchFamily="2" charset="-122"/>
                        </a:rPr>
                        <a:t>40</a:t>
                      </a:r>
                      <a:r>
                        <a:rPr kumimoji="0" lang="en-US" sz="2000" b="0" i="0" u="none" strike="noStrike" cap="none" normalizeH="0" baseline="0" dirty="0" smtClean="0">
                          <a:ln>
                            <a:noFill/>
                          </a:ln>
                          <a:solidFill>
                            <a:schemeClr val="tx1"/>
                          </a:solidFill>
                          <a:effectLst/>
                          <a:latin typeface="Arial Narrow" pitchFamily="34" charset="0"/>
                        </a:rPr>
                        <a:t>0K</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Content Placeholder 2"/>
          <p:cNvSpPr>
            <a:spLocks noGrp="1"/>
          </p:cNvSpPr>
          <p:nvPr>
            <p:ph idx="1"/>
          </p:nvPr>
        </p:nvSpPr>
        <p:spPr/>
        <p:txBody>
          <a:bodyPr/>
          <a:lstStyle/>
          <a:p>
            <a:r>
              <a:rPr lang="en-US" dirty="0" smtClean="0"/>
              <a:t>To handle the high dimensionality problem, </a:t>
            </a:r>
            <a:r>
              <a:rPr lang="en-US" dirty="0" err="1" smtClean="0">
                <a:solidFill>
                  <a:srgbClr val="FF0000"/>
                </a:solidFill>
              </a:rPr>
              <a:t>sparsity</a:t>
            </a:r>
            <a:r>
              <a:rPr lang="en-US" dirty="0" smtClean="0"/>
              <a:t> feature of circuits has been explored</a:t>
            </a:r>
            <a:r>
              <a:rPr lang="en-US" baseline="30000" dirty="0" smtClean="0"/>
              <a:t>[1]</a:t>
            </a:r>
          </a:p>
          <a:p>
            <a:r>
              <a:rPr lang="en-US" dirty="0" err="1" smtClean="0"/>
              <a:t>Sparsity</a:t>
            </a:r>
            <a:r>
              <a:rPr lang="en-US" dirty="0" smtClean="0"/>
              <a:t> means that the circuit performance variability is only dominated by a few random variables</a:t>
            </a:r>
          </a:p>
          <a:p>
            <a:r>
              <a:rPr lang="en-US" dirty="0" smtClean="0"/>
              <a:t>Example: In SRAM critical path, many </a:t>
            </a:r>
            <a:r>
              <a:rPr lang="en-US" dirty="0" err="1" smtClean="0"/>
              <a:t>Vth</a:t>
            </a:r>
            <a:r>
              <a:rPr lang="en-US" dirty="0" smtClean="0"/>
              <a:t> mismatches of transistors are not important</a:t>
            </a:r>
          </a:p>
          <a:p>
            <a:r>
              <a:rPr lang="en-US" dirty="0" smtClean="0"/>
              <a:t>Performance model                                   has a </a:t>
            </a:r>
            <a:r>
              <a:rPr lang="en-US" dirty="0" smtClean="0">
                <a:solidFill>
                  <a:srgbClr val="FF0000"/>
                </a:solidFill>
              </a:rPr>
              <a:t>sparse</a:t>
            </a:r>
            <a:r>
              <a:rPr lang="en-US" dirty="0" smtClean="0"/>
              <a:t> profile:</a:t>
            </a:r>
          </a:p>
          <a:p>
            <a:pPr lvl="1">
              <a:spcBef>
                <a:spcPts val="1100"/>
              </a:spcBef>
            </a:pPr>
            <a:r>
              <a:rPr lang="en-US" dirty="0" smtClean="0"/>
              <a:t>Most of coefficients      are zero or close to zero</a:t>
            </a:r>
          </a:p>
          <a:p>
            <a:pPr>
              <a:spcBef>
                <a:spcPts val="1100"/>
              </a:spcBef>
            </a:pPr>
            <a:endParaRPr lang="en-US" dirty="0" smtClean="0"/>
          </a:p>
          <a:p>
            <a:pPr lvl="1"/>
            <a:endParaRPr lang="en-US" i="1" dirty="0" smtClean="0"/>
          </a:p>
          <a:p>
            <a:pPr lvl="1"/>
            <a:endParaRPr lang="en-US" i="1" dirty="0" smtClean="0"/>
          </a:p>
          <a:p>
            <a:pPr lvl="1"/>
            <a:endParaRPr lang="en-US" i="1" dirty="0" smtClean="0"/>
          </a:p>
          <a:p>
            <a:pPr lvl="1"/>
            <a:endParaRPr lang="en-US" i="1" dirty="0" smtClean="0"/>
          </a:p>
          <a:p>
            <a:pPr lvl="1"/>
            <a:endParaRPr lang="en-US" i="1" dirty="0" smtClean="0"/>
          </a:p>
          <a:p>
            <a:pPr>
              <a:buFont typeface="Wingdings 2" pitchFamily="18" charset="2"/>
              <a:buNone/>
            </a:pPr>
            <a:endParaRPr lang="en-US" dirty="0" smtClean="0"/>
          </a:p>
          <a:p>
            <a:endParaRPr lang="en-US" dirty="0" smtClean="0"/>
          </a:p>
          <a:p>
            <a:endParaRPr lang="en-US" dirty="0" smtClean="0"/>
          </a:p>
          <a:p>
            <a:endParaRPr lang="en-US" dirty="0" smtClean="0"/>
          </a:p>
        </p:txBody>
      </p:sp>
      <p:sp>
        <p:nvSpPr>
          <p:cNvPr id="3079" name="Title 1"/>
          <p:cNvSpPr>
            <a:spLocks noGrp="1"/>
          </p:cNvSpPr>
          <p:nvPr>
            <p:ph type="title"/>
          </p:nvPr>
        </p:nvSpPr>
        <p:spPr/>
        <p:txBody>
          <a:bodyPr/>
          <a:lstStyle/>
          <a:p>
            <a:r>
              <a:rPr lang="en-US" smtClean="0"/>
              <a:t>Sparsity</a:t>
            </a:r>
          </a:p>
        </p:txBody>
      </p:sp>
      <p:graphicFrame>
        <p:nvGraphicFramePr>
          <p:cNvPr id="3074" name="Object 9"/>
          <p:cNvGraphicFramePr>
            <a:graphicFrameLocks noChangeAspect="1"/>
          </p:cNvGraphicFramePr>
          <p:nvPr/>
        </p:nvGraphicFramePr>
        <p:xfrm>
          <a:off x="3371850" y="3238500"/>
          <a:ext cx="2393950" cy="700088"/>
        </p:xfrm>
        <a:graphic>
          <a:graphicData uri="http://schemas.openxmlformats.org/presentationml/2006/ole">
            <p:oleObj spid="_x0000_s3199" name="Equation" r:id="rId4" imgW="1447800" imgH="431800" progId="Equation.3">
              <p:embed/>
            </p:oleObj>
          </a:graphicData>
        </a:graphic>
      </p:graphicFrame>
      <p:graphicFrame>
        <p:nvGraphicFramePr>
          <p:cNvPr id="3075" name="Object 10"/>
          <p:cNvGraphicFramePr>
            <a:graphicFrameLocks noChangeAspect="1"/>
          </p:cNvGraphicFramePr>
          <p:nvPr/>
        </p:nvGraphicFramePr>
        <p:xfrm>
          <a:off x="3597275" y="3867150"/>
          <a:ext cx="327025" cy="344488"/>
        </p:xfrm>
        <a:graphic>
          <a:graphicData uri="http://schemas.openxmlformats.org/presentationml/2006/ole">
            <p:oleObj spid="_x0000_s3200" name="Equation" r:id="rId5" imgW="164814" imgH="177492" progId="Equation.3">
              <p:embed/>
            </p:oleObj>
          </a:graphicData>
        </a:graphic>
      </p:graphicFrame>
      <p:sp>
        <p:nvSpPr>
          <p:cNvPr id="3080" name="TextBox 13"/>
          <p:cNvSpPr txBox="1">
            <a:spLocks noChangeArrowheads="1"/>
          </p:cNvSpPr>
          <p:nvPr/>
        </p:nvSpPr>
        <p:spPr bwMode="auto">
          <a:xfrm>
            <a:off x="466725" y="6278563"/>
            <a:ext cx="8504238" cy="584200"/>
          </a:xfrm>
          <a:prstGeom prst="rect">
            <a:avLst/>
          </a:prstGeom>
          <a:noFill/>
          <a:ln w="9525">
            <a:noFill/>
            <a:miter lim="800000"/>
            <a:headEnd/>
            <a:tailEnd/>
          </a:ln>
        </p:spPr>
        <p:txBody>
          <a:bodyPr>
            <a:spAutoFit/>
          </a:bodyPr>
          <a:lstStyle/>
          <a:p>
            <a:pPr algn="l"/>
            <a:r>
              <a:rPr lang="en-US" sz="1600" dirty="0"/>
              <a:t>[1] X. Li, "Finding deterministic solution from underdetermined equation: large-scale performance modeling of analog/RF circuits," TCAD, vol. 29, no. 11, pp. 1661-1668, Nov. 2010 </a:t>
            </a:r>
          </a:p>
        </p:txBody>
      </p:sp>
      <p:graphicFrame>
        <p:nvGraphicFramePr>
          <p:cNvPr id="19" name="Object 18"/>
          <p:cNvGraphicFramePr>
            <a:graphicFrameLocks noChangeAspect="1"/>
          </p:cNvGraphicFramePr>
          <p:nvPr/>
        </p:nvGraphicFramePr>
        <p:xfrm>
          <a:off x="2336799" y="4343400"/>
          <a:ext cx="4411363" cy="1511300"/>
        </p:xfrm>
        <a:graphic>
          <a:graphicData uri="http://schemas.openxmlformats.org/presentationml/2006/ole">
            <p:oleObj spid="_x0000_s3201" name="Equation" r:id="rId6" imgW="2743200" imgH="939800" progId="Equation.3">
              <p:embed/>
            </p:oleObj>
          </a:graphicData>
        </a:graphic>
      </p:graphicFrame>
      <p:sp>
        <p:nvSpPr>
          <p:cNvPr id="20" name="Right Brace 19"/>
          <p:cNvSpPr/>
          <p:nvPr/>
        </p:nvSpPr>
        <p:spPr bwMode="auto">
          <a:xfrm>
            <a:off x="6794500" y="4406900"/>
            <a:ext cx="355600" cy="1371600"/>
          </a:xfrm>
          <a:prstGeom prst="rightBrace">
            <a:avLst/>
          </a:prstGeom>
          <a:solidFill>
            <a:schemeClr val="bg1"/>
          </a:solidFill>
          <a:ln w="25400" cap="flat" cmpd="sng" algn="ctr">
            <a:solidFill>
              <a:schemeClr val="accent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Narrow" pitchFamily="34" charset="0"/>
            </a:endParaRPr>
          </a:p>
        </p:txBody>
      </p:sp>
      <p:sp>
        <p:nvSpPr>
          <p:cNvPr id="21" name="Right Brace 20"/>
          <p:cNvSpPr/>
          <p:nvPr/>
        </p:nvSpPr>
        <p:spPr bwMode="auto">
          <a:xfrm rot="5400000">
            <a:off x="4578350" y="4108450"/>
            <a:ext cx="304800" cy="2832100"/>
          </a:xfrm>
          <a:prstGeom prst="rightBrace">
            <a:avLst/>
          </a:prstGeom>
          <a:solidFill>
            <a:schemeClr val="bg1"/>
          </a:solidFill>
          <a:ln w="25400" cap="flat" cmpd="sng" algn="ctr">
            <a:solidFill>
              <a:schemeClr val="accent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Narrow" pitchFamily="34" charset="0"/>
            </a:endParaRPr>
          </a:p>
        </p:txBody>
      </p:sp>
      <p:sp>
        <p:nvSpPr>
          <p:cNvPr id="22" name="TextBox 21"/>
          <p:cNvSpPr txBox="1"/>
          <p:nvPr/>
        </p:nvSpPr>
        <p:spPr>
          <a:xfrm>
            <a:off x="3956475" y="5702300"/>
            <a:ext cx="1460656" cy="369332"/>
          </a:xfrm>
          <a:prstGeom prst="rect">
            <a:avLst/>
          </a:prstGeom>
          <a:noFill/>
        </p:spPr>
        <p:txBody>
          <a:bodyPr wrap="none" rtlCol="0">
            <a:spAutoFit/>
          </a:bodyPr>
          <a:lstStyle/>
          <a:p>
            <a:r>
              <a:rPr lang="en-US" dirty="0" smtClean="0">
                <a:solidFill>
                  <a:schemeClr val="accent6"/>
                </a:solidFill>
              </a:rPr>
              <a:t>Basis functions</a:t>
            </a:r>
            <a:endParaRPr lang="en-US" dirty="0">
              <a:solidFill>
                <a:schemeClr val="accent6"/>
              </a:solidFill>
            </a:endParaRPr>
          </a:p>
        </p:txBody>
      </p:sp>
      <p:sp>
        <p:nvSpPr>
          <p:cNvPr id="23" name="TextBox 22"/>
          <p:cNvSpPr txBox="1"/>
          <p:nvPr/>
        </p:nvSpPr>
        <p:spPr>
          <a:xfrm>
            <a:off x="7277100" y="4876800"/>
            <a:ext cx="1778000" cy="369332"/>
          </a:xfrm>
          <a:prstGeom prst="rect">
            <a:avLst/>
          </a:prstGeom>
          <a:noFill/>
        </p:spPr>
        <p:txBody>
          <a:bodyPr wrap="square" rtlCol="0">
            <a:spAutoFit/>
          </a:bodyPr>
          <a:lstStyle/>
          <a:p>
            <a:pPr algn="l"/>
            <a:r>
              <a:rPr lang="en-US" dirty="0" smtClean="0">
                <a:solidFill>
                  <a:schemeClr val="accent6"/>
                </a:solidFill>
              </a:rPr>
              <a:t>Model coefficients</a:t>
            </a:r>
            <a:endParaRPr lang="en-US" dirty="0">
              <a:solidFill>
                <a:schemeClr val="accent6"/>
              </a:solidFill>
            </a:endParaRPr>
          </a:p>
        </p:txBody>
      </p:sp>
      <p:sp>
        <p:nvSpPr>
          <p:cNvPr id="24" name="TextBox 23"/>
          <p:cNvSpPr txBox="1"/>
          <p:nvPr/>
        </p:nvSpPr>
        <p:spPr>
          <a:xfrm>
            <a:off x="2140632" y="5689600"/>
            <a:ext cx="1269899" cy="369332"/>
          </a:xfrm>
          <a:prstGeom prst="rect">
            <a:avLst/>
          </a:prstGeom>
          <a:noFill/>
        </p:spPr>
        <p:txBody>
          <a:bodyPr wrap="none" rtlCol="0">
            <a:spAutoFit/>
          </a:bodyPr>
          <a:lstStyle/>
          <a:p>
            <a:r>
              <a:rPr lang="en-US" dirty="0" smtClean="0">
                <a:solidFill>
                  <a:schemeClr val="accent6"/>
                </a:solidFill>
              </a:rPr>
              <a:t>Performance</a:t>
            </a:r>
            <a:endParaRPr lang="en-US" dirty="0">
              <a:solidFill>
                <a:schemeClr val="accent6"/>
              </a:solidFill>
            </a:endParaRPr>
          </a:p>
        </p:txBody>
      </p:sp>
      <p:cxnSp>
        <p:nvCxnSpPr>
          <p:cNvPr id="30" name="Straight Arrow Connector 29"/>
          <p:cNvCxnSpPr/>
          <p:nvPr/>
        </p:nvCxnSpPr>
        <p:spPr bwMode="auto">
          <a:xfrm>
            <a:off x="2755900" y="5308600"/>
            <a:ext cx="0" cy="304800"/>
          </a:xfrm>
          <a:prstGeom prst="straightConnector1">
            <a:avLst/>
          </a:prstGeom>
          <a:solidFill>
            <a:schemeClr val="accent1"/>
          </a:solidFill>
          <a:ln w="25400" cap="flat" cmpd="sng" algn="ctr">
            <a:solidFill>
              <a:schemeClr val="accent6"/>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t>Sparse Regression</a:t>
            </a:r>
          </a:p>
        </p:txBody>
      </p:sp>
      <p:sp>
        <p:nvSpPr>
          <p:cNvPr id="17411" name="Content Placeholder 2"/>
          <p:cNvSpPr>
            <a:spLocks noGrp="1"/>
          </p:cNvSpPr>
          <p:nvPr>
            <p:ph idx="1"/>
          </p:nvPr>
        </p:nvSpPr>
        <p:spPr/>
        <p:txBody>
          <a:bodyPr/>
          <a:lstStyle/>
          <a:p>
            <a:pPr>
              <a:spcBef>
                <a:spcPts val="1100"/>
              </a:spcBef>
            </a:pPr>
            <a:r>
              <a:rPr lang="en-US" dirty="0" smtClean="0"/>
              <a:t>Sparse regression algorithm is an efficient performance modeling algorithm that utilizes the </a:t>
            </a:r>
            <a:r>
              <a:rPr lang="en-US" dirty="0" err="1" smtClean="0"/>
              <a:t>sparsity</a:t>
            </a:r>
            <a:r>
              <a:rPr lang="en-US" dirty="0" smtClean="0"/>
              <a:t> feature</a:t>
            </a:r>
          </a:p>
          <a:p>
            <a:pPr>
              <a:spcBef>
                <a:spcPts val="1100"/>
              </a:spcBef>
            </a:pPr>
            <a:r>
              <a:rPr lang="en-US" dirty="0" smtClean="0"/>
              <a:t>Sparse regression is better than LSF because it requires less number of samples by using </a:t>
            </a:r>
            <a:r>
              <a:rPr lang="en-US" dirty="0" err="1" smtClean="0"/>
              <a:t>sparsity</a:t>
            </a:r>
            <a:r>
              <a:rPr lang="en-US" dirty="0" smtClean="0"/>
              <a:t> feature</a:t>
            </a:r>
          </a:p>
          <a:p>
            <a:pPr>
              <a:spcBef>
                <a:spcPts val="1100"/>
              </a:spcBef>
            </a:pPr>
            <a:r>
              <a:rPr lang="en-US" dirty="0" smtClean="0"/>
              <a:t>Efficiency of performance modeling can be further improved, by considering </a:t>
            </a:r>
            <a:r>
              <a:rPr lang="en-US" dirty="0" smtClean="0">
                <a:solidFill>
                  <a:srgbClr val="FF0000"/>
                </a:solidFill>
              </a:rPr>
              <a:t>additional information</a:t>
            </a:r>
            <a:r>
              <a:rPr lang="en-US" dirty="0" smtClean="0"/>
              <a:t> from design flow (will be discussed in detail later)</a:t>
            </a:r>
          </a:p>
          <a:p>
            <a:pPr lvl="1"/>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Outline</a:t>
            </a:r>
          </a:p>
        </p:txBody>
      </p:sp>
      <p:sp>
        <p:nvSpPr>
          <p:cNvPr id="18435" name="Content Placeholder 2"/>
          <p:cNvSpPr>
            <a:spLocks noGrp="1"/>
          </p:cNvSpPr>
          <p:nvPr>
            <p:ph idx="1"/>
          </p:nvPr>
        </p:nvSpPr>
        <p:spPr/>
        <p:txBody>
          <a:bodyPr/>
          <a:lstStyle/>
          <a:p>
            <a:r>
              <a:rPr lang="en-US" smtClean="0"/>
              <a:t>Background</a:t>
            </a:r>
          </a:p>
          <a:p>
            <a:r>
              <a:rPr lang="en-US" smtClean="0">
                <a:solidFill>
                  <a:srgbClr val="FF0000"/>
                </a:solidFill>
              </a:rPr>
              <a:t>Bayesian Model Fusion</a:t>
            </a:r>
          </a:p>
          <a:p>
            <a:r>
              <a:rPr lang="en-US" smtClean="0"/>
              <a:t>Experiment Results</a:t>
            </a:r>
          </a:p>
          <a:p>
            <a:r>
              <a:rPr lang="en-US" smtClean="0"/>
              <a:t>Conclusion</a:t>
            </a:r>
          </a:p>
          <a:p>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Bayesian Model Fusion (BMF): Overview</a:t>
            </a:r>
          </a:p>
        </p:txBody>
      </p:sp>
      <p:sp>
        <p:nvSpPr>
          <p:cNvPr id="19459" name="Content Placeholder 2"/>
          <p:cNvSpPr>
            <a:spLocks noGrp="1"/>
          </p:cNvSpPr>
          <p:nvPr>
            <p:ph idx="1"/>
          </p:nvPr>
        </p:nvSpPr>
        <p:spPr>
          <a:xfrm>
            <a:off x="627063" y="889000"/>
            <a:ext cx="7896225" cy="1116013"/>
          </a:xfrm>
        </p:spPr>
        <p:txBody>
          <a:bodyPr/>
          <a:lstStyle/>
          <a:p>
            <a:r>
              <a:rPr lang="en-US" dirty="0" smtClean="0"/>
              <a:t>Key idea: BMF facilitates late stage performance modeling </a:t>
            </a:r>
            <a:r>
              <a:rPr lang="en-US" dirty="0" smtClean="0">
                <a:solidFill>
                  <a:srgbClr val="FF0000"/>
                </a:solidFill>
              </a:rPr>
              <a:t>by reusing data collected in the </a:t>
            </a:r>
            <a:r>
              <a:rPr lang="en-US" altLang="zh-CN" dirty="0" smtClean="0">
                <a:solidFill>
                  <a:srgbClr val="FF0000"/>
                </a:solidFill>
                <a:ea typeface="SimSun" pitchFamily="2" charset="-122"/>
              </a:rPr>
              <a:t>early</a:t>
            </a:r>
            <a:r>
              <a:rPr lang="en-US" dirty="0" smtClean="0">
                <a:solidFill>
                  <a:srgbClr val="FF0000"/>
                </a:solidFill>
              </a:rPr>
              <a:t> stage</a:t>
            </a:r>
          </a:p>
        </p:txBody>
      </p:sp>
      <p:sp>
        <p:nvSpPr>
          <p:cNvPr id="23" name="Rounded Rectangle 22"/>
          <p:cNvSpPr/>
          <p:nvPr/>
        </p:nvSpPr>
        <p:spPr bwMode="auto">
          <a:xfrm>
            <a:off x="4437063" y="4830763"/>
            <a:ext cx="2905125" cy="1617662"/>
          </a:xfrm>
          <a:prstGeom prst="roundRect">
            <a:avLst/>
          </a:prstGeom>
          <a:solidFill>
            <a:schemeClr val="accent5">
              <a:lumMod val="50000"/>
              <a:alpha val="30000"/>
            </a:schemeClr>
          </a:solidFill>
          <a:ln w="9525" cap="flat" cmpd="sng" algn="ctr">
            <a:solidFill>
              <a:schemeClr val="tx1"/>
            </a:solidFill>
            <a:prstDash val="solid"/>
            <a:round/>
            <a:headEnd type="none" w="med" len="med"/>
            <a:tailEnd type="none" w="med" len="med"/>
          </a:ln>
          <a:effectLst/>
        </p:spPr>
        <p:txBody>
          <a:bodyPr/>
          <a:lstStyle/>
          <a:p>
            <a:pPr algn="l">
              <a:defRPr/>
            </a:pPr>
            <a:endParaRPr lang="en-US" dirty="0"/>
          </a:p>
        </p:txBody>
      </p:sp>
      <p:sp>
        <p:nvSpPr>
          <p:cNvPr id="19461" name="Rounded Rectangle 18"/>
          <p:cNvSpPr>
            <a:spLocks noChangeArrowheads="1"/>
          </p:cNvSpPr>
          <p:nvPr/>
        </p:nvSpPr>
        <p:spPr bwMode="auto">
          <a:xfrm>
            <a:off x="4416425" y="2292350"/>
            <a:ext cx="2867025" cy="1616075"/>
          </a:xfrm>
          <a:prstGeom prst="roundRect">
            <a:avLst>
              <a:gd name="adj" fmla="val 16667"/>
            </a:avLst>
          </a:prstGeom>
          <a:solidFill>
            <a:srgbClr val="0000FF">
              <a:alpha val="14902"/>
            </a:srgbClr>
          </a:solidFill>
          <a:ln w="9525" algn="ctr">
            <a:solidFill>
              <a:schemeClr val="tx1"/>
            </a:solidFill>
            <a:round/>
            <a:headEnd/>
            <a:tailEnd/>
          </a:ln>
        </p:spPr>
        <p:txBody>
          <a:bodyPr/>
          <a:lstStyle/>
          <a:p>
            <a:pPr algn="l"/>
            <a:endParaRPr lang="en-US"/>
          </a:p>
        </p:txBody>
      </p:sp>
      <p:grpSp>
        <p:nvGrpSpPr>
          <p:cNvPr id="19462" name="Group 3"/>
          <p:cNvGrpSpPr>
            <a:grpSpLocks/>
          </p:cNvGrpSpPr>
          <p:nvPr/>
        </p:nvGrpSpPr>
        <p:grpSpPr bwMode="auto">
          <a:xfrm>
            <a:off x="1912938" y="3967163"/>
            <a:ext cx="5267325" cy="815975"/>
            <a:chOff x="1297420" y="1419338"/>
            <a:chExt cx="4367060" cy="750985"/>
          </a:xfrm>
        </p:grpSpPr>
        <p:sp>
          <p:nvSpPr>
            <p:cNvPr id="5" name="Rounded Rectangle 4"/>
            <p:cNvSpPr/>
            <p:nvPr/>
          </p:nvSpPr>
          <p:spPr bwMode="auto">
            <a:xfrm>
              <a:off x="1297420" y="1420799"/>
              <a:ext cx="1751825" cy="749524"/>
            </a:xfrm>
            <a:prstGeom prst="round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dirty="0"/>
                <a:t>Early stage </a:t>
              </a:r>
            </a:p>
            <a:p>
              <a:pPr algn="ctr">
                <a:defRPr/>
              </a:pPr>
              <a:r>
                <a:rPr lang="en-US" dirty="0"/>
                <a:t>data</a:t>
              </a:r>
            </a:p>
          </p:txBody>
        </p:sp>
        <p:sp>
          <p:nvSpPr>
            <p:cNvPr id="6" name="Rounded Rectangle 5"/>
            <p:cNvSpPr/>
            <p:nvPr/>
          </p:nvSpPr>
          <p:spPr bwMode="auto">
            <a:xfrm>
              <a:off x="3520435" y="1419338"/>
              <a:ext cx="2144045" cy="749523"/>
            </a:xfrm>
            <a:prstGeom prst="round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dirty="0"/>
                <a:t>Late stage</a:t>
              </a:r>
            </a:p>
            <a:p>
              <a:pPr algn="ctr">
                <a:defRPr/>
              </a:pPr>
              <a:r>
                <a:rPr lang="en-US" dirty="0"/>
                <a:t>data</a:t>
              </a:r>
            </a:p>
          </p:txBody>
        </p:sp>
        <p:sp>
          <p:nvSpPr>
            <p:cNvPr id="19476" name="Right Arrow 7"/>
            <p:cNvSpPr>
              <a:spLocks noChangeArrowheads="1"/>
            </p:cNvSpPr>
            <p:nvPr/>
          </p:nvSpPr>
          <p:spPr bwMode="auto">
            <a:xfrm>
              <a:off x="3115203" y="1718631"/>
              <a:ext cx="374573" cy="187287"/>
            </a:xfrm>
            <a:prstGeom prst="rightArrow">
              <a:avLst>
                <a:gd name="adj1" fmla="val 50000"/>
                <a:gd name="adj2" fmla="val 50000"/>
              </a:avLst>
            </a:prstGeom>
            <a:solidFill>
              <a:srgbClr val="FF0000"/>
            </a:solidFill>
            <a:ln w="9525" algn="ctr">
              <a:solidFill>
                <a:schemeClr val="tx1"/>
              </a:solidFill>
              <a:round/>
              <a:headEnd/>
              <a:tailEnd/>
            </a:ln>
          </p:spPr>
          <p:txBody>
            <a:bodyPr/>
            <a:lstStyle/>
            <a:p>
              <a:pPr algn="l"/>
              <a:endParaRPr lang="en-US"/>
            </a:p>
          </p:txBody>
        </p:sp>
      </p:grpSp>
      <p:sp>
        <p:nvSpPr>
          <p:cNvPr id="19463" name="Up Arrow 10"/>
          <p:cNvSpPr>
            <a:spLocks noChangeArrowheads="1"/>
          </p:cNvSpPr>
          <p:nvPr/>
        </p:nvSpPr>
        <p:spPr bwMode="auto">
          <a:xfrm>
            <a:off x="2673350" y="3394075"/>
            <a:ext cx="544513" cy="479425"/>
          </a:xfrm>
          <a:prstGeom prst="upArrow">
            <a:avLst>
              <a:gd name="adj1" fmla="val 50000"/>
              <a:gd name="adj2" fmla="val 50000"/>
            </a:avLst>
          </a:prstGeom>
          <a:solidFill>
            <a:srgbClr val="0000FF"/>
          </a:solidFill>
          <a:ln w="9525" algn="ctr">
            <a:solidFill>
              <a:schemeClr val="tx1"/>
            </a:solidFill>
            <a:round/>
            <a:headEnd/>
            <a:tailEnd/>
          </a:ln>
        </p:spPr>
        <p:txBody>
          <a:bodyPr/>
          <a:lstStyle/>
          <a:p>
            <a:pPr algn="l"/>
            <a:endParaRPr lang="en-US"/>
          </a:p>
        </p:txBody>
      </p:sp>
      <p:sp>
        <p:nvSpPr>
          <p:cNvPr id="19464" name="Up Arrow 11"/>
          <p:cNvSpPr>
            <a:spLocks noChangeArrowheads="1"/>
          </p:cNvSpPr>
          <p:nvPr/>
        </p:nvSpPr>
        <p:spPr bwMode="auto">
          <a:xfrm>
            <a:off x="5572125" y="3379788"/>
            <a:ext cx="546100" cy="479425"/>
          </a:xfrm>
          <a:prstGeom prst="upArrow">
            <a:avLst>
              <a:gd name="adj1" fmla="val 50000"/>
              <a:gd name="adj2" fmla="val 50000"/>
            </a:avLst>
          </a:prstGeom>
          <a:solidFill>
            <a:srgbClr val="0000FF"/>
          </a:solidFill>
          <a:ln w="9525" algn="ctr">
            <a:solidFill>
              <a:schemeClr val="tx1"/>
            </a:solidFill>
            <a:round/>
            <a:headEnd/>
            <a:tailEnd/>
          </a:ln>
        </p:spPr>
        <p:txBody>
          <a:bodyPr/>
          <a:lstStyle/>
          <a:p>
            <a:pPr algn="l"/>
            <a:endParaRPr lang="en-US"/>
          </a:p>
        </p:txBody>
      </p:sp>
      <p:sp>
        <p:nvSpPr>
          <p:cNvPr id="19465" name="TextBox 19"/>
          <p:cNvSpPr txBox="1">
            <a:spLocks noChangeArrowheads="1"/>
          </p:cNvSpPr>
          <p:nvPr/>
        </p:nvSpPr>
        <p:spPr bwMode="auto">
          <a:xfrm>
            <a:off x="4811713" y="2981325"/>
            <a:ext cx="2249487" cy="366713"/>
          </a:xfrm>
          <a:prstGeom prst="rect">
            <a:avLst/>
          </a:prstGeom>
          <a:noFill/>
          <a:ln w="34925">
            <a:solidFill>
              <a:srgbClr val="0000FF"/>
            </a:solidFill>
            <a:miter lim="800000"/>
            <a:headEnd/>
            <a:tailEnd/>
          </a:ln>
        </p:spPr>
        <p:txBody>
          <a:bodyPr>
            <a:spAutoFit/>
          </a:bodyPr>
          <a:lstStyle/>
          <a:p>
            <a:pPr algn="ctr"/>
            <a:r>
              <a:rPr lang="en-US"/>
              <a:t>Performance modeling</a:t>
            </a:r>
          </a:p>
        </p:txBody>
      </p:sp>
      <p:sp>
        <p:nvSpPr>
          <p:cNvPr id="19466" name="TextBox 20"/>
          <p:cNvSpPr txBox="1">
            <a:spLocks noChangeArrowheads="1"/>
          </p:cNvSpPr>
          <p:nvPr/>
        </p:nvSpPr>
        <p:spPr bwMode="auto">
          <a:xfrm>
            <a:off x="1870075" y="2981325"/>
            <a:ext cx="2249488" cy="366713"/>
          </a:xfrm>
          <a:prstGeom prst="rect">
            <a:avLst/>
          </a:prstGeom>
          <a:noFill/>
          <a:ln w="34925">
            <a:solidFill>
              <a:srgbClr val="0000FF"/>
            </a:solidFill>
            <a:miter lim="800000"/>
            <a:headEnd/>
            <a:tailEnd/>
          </a:ln>
        </p:spPr>
        <p:txBody>
          <a:bodyPr>
            <a:spAutoFit/>
          </a:bodyPr>
          <a:lstStyle/>
          <a:p>
            <a:pPr algn="ctr"/>
            <a:r>
              <a:rPr lang="en-US"/>
              <a:t>Performance modeling</a:t>
            </a:r>
          </a:p>
        </p:txBody>
      </p:sp>
      <p:sp>
        <p:nvSpPr>
          <p:cNvPr id="19467" name="TextBox 21"/>
          <p:cNvSpPr txBox="1">
            <a:spLocks noChangeArrowheads="1"/>
          </p:cNvSpPr>
          <p:nvPr/>
        </p:nvSpPr>
        <p:spPr bwMode="auto">
          <a:xfrm>
            <a:off x="5303838" y="2373313"/>
            <a:ext cx="1158875" cy="400050"/>
          </a:xfrm>
          <a:prstGeom prst="rect">
            <a:avLst/>
          </a:prstGeom>
          <a:noFill/>
          <a:ln w="9525">
            <a:noFill/>
            <a:miter lim="800000"/>
            <a:headEnd/>
            <a:tailEnd/>
          </a:ln>
        </p:spPr>
        <p:txBody>
          <a:bodyPr wrap="none">
            <a:spAutoFit/>
          </a:bodyPr>
          <a:lstStyle/>
          <a:p>
            <a:pPr algn="l"/>
            <a:r>
              <a:rPr lang="en-US" sz="2000">
                <a:solidFill>
                  <a:srgbClr val="0000FF"/>
                </a:solidFill>
              </a:rPr>
              <a:t>Traditional</a:t>
            </a:r>
          </a:p>
        </p:txBody>
      </p:sp>
      <p:sp>
        <p:nvSpPr>
          <p:cNvPr id="24" name="Up Arrow 23"/>
          <p:cNvSpPr/>
          <p:nvPr/>
        </p:nvSpPr>
        <p:spPr bwMode="auto">
          <a:xfrm rot="10800000">
            <a:off x="2671763" y="4841875"/>
            <a:ext cx="544512" cy="479425"/>
          </a:xfrm>
          <a:prstGeom prst="up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a:lstStyle/>
          <a:p>
            <a:pPr algn="l">
              <a:defRPr/>
            </a:pPr>
            <a:endParaRPr lang="en-US"/>
          </a:p>
        </p:txBody>
      </p:sp>
      <p:sp>
        <p:nvSpPr>
          <p:cNvPr id="28" name="TextBox 27"/>
          <p:cNvSpPr txBox="1"/>
          <p:nvPr/>
        </p:nvSpPr>
        <p:spPr>
          <a:xfrm>
            <a:off x="4813300" y="5338763"/>
            <a:ext cx="2249488" cy="368300"/>
          </a:xfrm>
          <a:prstGeom prst="rect">
            <a:avLst/>
          </a:prstGeom>
          <a:noFill/>
          <a:ln w="34925">
            <a:solidFill>
              <a:schemeClr val="accent5">
                <a:lumMod val="50000"/>
              </a:schemeClr>
            </a:solidFill>
          </a:ln>
        </p:spPr>
        <p:txBody>
          <a:bodyPr>
            <a:spAutoFit/>
          </a:bodyPr>
          <a:lstStyle/>
          <a:p>
            <a:pPr algn="ctr">
              <a:defRPr/>
            </a:pPr>
            <a:r>
              <a:rPr lang="en-US" dirty="0"/>
              <a:t>BMF</a:t>
            </a:r>
          </a:p>
        </p:txBody>
      </p:sp>
      <p:sp>
        <p:nvSpPr>
          <p:cNvPr id="29" name="TextBox 28"/>
          <p:cNvSpPr txBox="1"/>
          <p:nvPr/>
        </p:nvSpPr>
        <p:spPr>
          <a:xfrm>
            <a:off x="1854200" y="5351463"/>
            <a:ext cx="2249488" cy="368300"/>
          </a:xfrm>
          <a:prstGeom prst="rect">
            <a:avLst/>
          </a:prstGeom>
          <a:noFill/>
          <a:ln w="34925">
            <a:solidFill>
              <a:schemeClr val="accent5">
                <a:lumMod val="50000"/>
              </a:schemeClr>
            </a:solidFill>
          </a:ln>
        </p:spPr>
        <p:txBody>
          <a:bodyPr>
            <a:spAutoFit/>
          </a:bodyPr>
          <a:lstStyle/>
          <a:p>
            <a:pPr algn="ctr">
              <a:defRPr/>
            </a:pPr>
            <a:r>
              <a:rPr lang="en-US" dirty="0"/>
              <a:t>Performance modeling</a:t>
            </a:r>
          </a:p>
        </p:txBody>
      </p:sp>
      <p:sp>
        <p:nvSpPr>
          <p:cNvPr id="34" name="Up Arrow 33"/>
          <p:cNvSpPr/>
          <p:nvPr/>
        </p:nvSpPr>
        <p:spPr bwMode="auto">
          <a:xfrm rot="6154767">
            <a:off x="4460875" y="4267200"/>
            <a:ext cx="265113" cy="1674813"/>
          </a:xfrm>
          <a:prstGeom prst="up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a:lstStyle/>
          <a:p>
            <a:pPr algn="l">
              <a:defRPr/>
            </a:pPr>
            <a:endParaRPr lang="en-US"/>
          </a:p>
        </p:txBody>
      </p:sp>
      <p:sp>
        <p:nvSpPr>
          <p:cNvPr id="19472" name="TextBox 36"/>
          <p:cNvSpPr txBox="1">
            <a:spLocks noChangeArrowheads="1"/>
          </p:cNvSpPr>
          <p:nvPr/>
        </p:nvSpPr>
        <p:spPr bwMode="auto">
          <a:xfrm>
            <a:off x="5394325" y="5948363"/>
            <a:ext cx="1087438" cy="400050"/>
          </a:xfrm>
          <a:prstGeom prst="rect">
            <a:avLst/>
          </a:prstGeom>
          <a:noFill/>
          <a:ln w="9525">
            <a:noFill/>
            <a:miter lim="800000"/>
            <a:headEnd/>
            <a:tailEnd/>
          </a:ln>
        </p:spPr>
        <p:txBody>
          <a:bodyPr wrap="none">
            <a:spAutoFit/>
          </a:bodyPr>
          <a:lstStyle/>
          <a:p>
            <a:pPr algn="l"/>
            <a:r>
              <a:rPr lang="en-US" sz="2000">
                <a:solidFill>
                  <a:srgbClr val="0000FF"/>
                </a:solidFill>
              </a:rPr>
              <a:t>Proposed</a:t>
            </a:r>
          </a:p>
        </p:txBody>
      </p:sp>
      <p:sp>
        <p:nvSpPr>
          <p:cNvPr id="25" name="Up Arrow 24"/>
          <p:cNvSpPr/>
          <p:nvPr/>
        </p:nvSpPr>
        <p:spPr bwMode="auto">
          <a:xfrm rot="10800000">
            <a:off x="5602288" y="4872038"/>
            <a:ext cx="544512" cy="479425"/>
          </a:xfrm>
          <a:prstGeom prst="up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a:lstStyle/>
          <a:p>
            <a:pPr algn="l">
              <a:defRPr/>
            </a:pP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cescreen">
  <a:themeElements>
    <a:clrScheme name="ecescree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cescreen">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ecescree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cescree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cescree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cescree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cescree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cescree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cescree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C:\rar\cmu\synch\ECE identity\ecescreen.pot</Template>
  <TotalTime>65802</TotalTime>
  <Words>2251</Words>
  <Application>Microsoft Office PowerPoint</Application>
  <PresentationFormat>On-screen Show (4:3)</PresentationFormat>
  <Paragraphs>402</Paragraphs>
  <Slides>25</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ecescreen</vt:lpstr>
      <vt:lpstr>Equation</vt:lpstr>
      <vt:lpstr>Bayesian Model Fusion: Large-Scale Performance Modeling of Analog and Mixed-Signal Circuits by Reusing Early-Stage Data</vt:lpstr>
      <vt:lpstr>Outline</vt:lpstr>
      <vt:lpstr>Process Variations and Performance Modeling</vt:lpstr>
      <vt:lpstr>Solving Performance Model: Least Squares Fitting (LSF)</vt:lpstr>
      <vt:lpstr>Challenge: High Dimensionality</vt:lpstr>
      <vt:lpstr>Sparsity</vt:lpstr>
      <vt:lpstr>Sparse Regression</vt:lpstr>
      <vt:lpstr>Outline</vt:lpstr>
      <vt:lpstr>Bayesian Model Fusion (BMF): Overview</vt:lpstr>
      <vt:lpstr>Slide 10</vt:lpstr>
      <vt:lpstr>Correlation in AMS Design Flow</vt:lpstr>
      <vt:lpstr>Correlation in Performance Models</vt:lpstr>
      <vt:lpstr>The Proposed Algorithm Flow</vt:lpstr>
      <vt:lpstr>Prior</vt:lpstr>
      <vt:lpstr>Prior</vt:lpstr>
      <vt:lpstr>Likelihood</vt:lpstr>
      <vt:lpstr>Maximum-A-Posteriori Estimation</vt:lpstr>
      <vt:lpstr>Outline</vt:lpstr>
      <vt:lpstr>SRAM Example</vt:lpstr>
      <vt:lpstr>Modeling Error</vt:lpstr>
      <vt:lpstr>Modeling Time Speed-up</vt:lpstr>
      <vt:lpstr>RO Example</vt:lpstr>
      <vt:lpstr>Modeling Error</vt:lpstr>
      <vt:lpstr>Modeling Time Speed-up</vt:lpstr>
      <vt:lpstr>Conclusion</vt:lpstr>
    </vt:vector>
  </TitlesOfParts>
  <Company>CMU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ECE</dc:creator>
  <cp:lastModifiedBy>fwang1</cp:lastModifiedBy>
  <cp:revision>9288</cp:revision>
  <cp:lastPrinted>1999-09-20T15:19:18Z</cp:lastPrinted>
  <dcterms:created xsi:type="dcterms:W3CDTF">2000-04-01T21:46:59Z</dcterms:created>
  <dcterms:modified xsi:type="dcterms:W3CDTF">2013-04-08T19:59:46Z</dcterms:modified>
</cp:coreProperties>
</file>