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4" r:id="rId21"/>
    <p:sldId id="280" r:id="rId22"/>
    <p:sldId id="281" r:id="rId23"/>
    <p:sldId id="275" r:id="rId24"/>
    <p:sldId id="276" r:id="rId25"/>
    <p:sldId id="277" r:id="rId26"/>
    <p:sldId id="278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31" autoAdjust="0"/>
  </p:normalViewPr>
  <p:slideViewPr>
    <p:cSldViewPr snapToGrid="0" snapToObjects="1">
      <p:cViewPr varScale="1">
        <p:scale>
          <a:sx n="73" d="100"/>
          <a:sy n="73" d="100"/>
        </p:scale>
        <p:origin x="-13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871C-91AD-4D4A-8EE0-6EC5CFC6FFE3}" type="datetimeFigureOut">
              <a:rPr lang="en-US" smtClean="0"/>
              <a:t>3/28/13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CCA1-23F3-E749-A6D4-7A0CC61A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871C-91AD-4D4A-8EE0-6EC5CFC6FFE3}" type="datetimeFigureOut">
              <a:rPr lang="en-US" smtClean="0"/>
              <a:t>3/28/13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CCA1-23F3-E749-A6D4-7A0CC61A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8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871C-91AD-4D4A-8EE0-6EC5CFC6FFE3}" type="datetimeFigureOut">
              <a:rPr lang="en-US" smtClean="0"/>
              <a:t>3/28/13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CCA1-23F3-E749-A6D4-7A0CC61A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5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871C-91AD-4D4A-8EE0-6EC5CFC6FFE3}" type="datetimeFigureOut">
              <a:rPr lang="en-US" smtClean="0"/>
              <a:t>3/28/13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CCA1-23F3-E749-A6D4-7A0CC61A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0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871C-91AD-4D4A-8EE0-6EC5CFC6FFE3}" type="datetimeFigureOut">
              <a:rPr lang="en-US" smtClean="0"/>
              <a:t>3/28/13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CCA1-23F3-E749-A6D4-7A0CC61A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9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871C-91AD-4D4A-8EE0-6EC5CFC6FFE3}" type="datetimeFigureOut">
              <a:rPr lang="en-US" smtClean="0"/>
              <a:t>3/28/13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CCA1-23F3-E749-A6D4-7A0CC61A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0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871C-91AD-4D4A-8EE0-6EC5CFC6FFE3}" type="datetimeFigureOut">
              <a:rPr lang="en-US" smtClean="0"/>
              <a:t>3/28/13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CCA1-23F3-E749-A6D4-7A0CC61A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2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871C-91AD-4D4A-8EE0-6EC5CFC6FFE3}" type="datetimeFigureOut">
              <a:rPr lang="en-US" smtClean="0"/>
              <a:t>3/28/13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CCA1-23F3-E749-A6D4-7A0CC61A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5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871C-91AD-4D4A-8EE0-6EC5CFC6FFE3}" type="datetimeFigureOut">
              <a:rPr lang="en-US" smtClean="0"/>
              <a:t>3/28/13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CCA1-23F3-E749-A6D4-7A0CC61A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6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871C-91AD-4D4A-8EE0-6EC5CFC6FFE3}" type="datetimeFigureOut">
              <a:rPr lang="en-US" smtClean="0"/>
              <a:t>3/28/13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CCA1-23F3-E749-A6D4-7A0CC61A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3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871C-91AD-4D4A-8EE0-6EC5CFC6FFE3}" type="datetimeFigureOut">
              <a:rPr lang="en-US" smtClean="0"/>
              <a:t>3/28/13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CCA1-23F3-E749-A6D4-7A0CC61A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1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6871C-91AD-4D4A-8EE0-6EC5CFC6FFE3}" type="datetimeFigureOut">
              <a:rPr lang="en-US" smtClean="0"/>
              <a:t>3/28/13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1CCA1-23F3-E749-A6D4-7A0CC61A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7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2429"/>
            <a:ext cx="7772400" cy="3537857"/>
          </a:xfrm>
        </p:spPr>
        <p:txBody>
          <a:bodyPr>
            <a:noAutofit/>
          </a:bodyPr>
          <a:lstStyle/>
          <a:p>
            <a:r>
              <a:rPr lang="en-US" sz="26400" dirty="0" smtClean="0">
                <a:latin typeface="Symbol"/>
              </a:rPr>
              <a:t>t</a:t>
            </a:r>
            <a:endParaRPr lang="en-US" sz="26400" dirty="0">
              <a:latin typeface="Symbo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00286"/>
            <a:ext cx="6400800" cy="1752600"/>
          </a:xfrm>
        </p:spPr>
        <p:txBody>
          <a:bodyPr/>
          <a:lstStyle/>
          <a:p>
            <a:r>
              <a:rPr lang="en-US" dirty="0" smtClean="0"/>
              <a:t>Rick McGeer</a:t>
            </a:r>
          </a:p>
          <a:p>
            <a:r>
              <a:rPr lang="en-US" dirty="0" smtClean="0"/>
              <a:t>Distinguished Technologist</a:t>
            </a:r>
          </a:p>
          <a:p>
            <a:r>
              <a:rPr lang="en-US" dirty="0" smtClean="0"/>
              <a:t>HP Enterprise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21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13" y="1289133"/>
            <a:ext cx="4330198" cy="462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graph of gates didn’t cut it!</a:t>
            </a:r>
          </a:p>
          <a:p>
            <a:r>
              <a:rPr lang="en-US" dirty="0" smtClean="0"/>
              <a:t>Ignored interaction between gates</a:t>
            </a:r>
          </a:p>
          <a:p>
            <a:r>
              <a:rPr lang="en-US" dirty="0" smtClean="0"/>
              <a:t>Led to wrong answers…</a:t>
            </a:r>
          </a:p>
          <a:p>
            <a:r>
              <a:rPr lang="en-US" dirty="0" smtClean="0"/>
              <a:t>Carry-bypass adder had delay root(n)</a:t>
            </a:r>
          </a:p>
          <a:p>
            <a:r>
              <a:rPr lang="en-US" dirty="0" smtClean="0"/>
              <a:t>Timing Analyzers said it had delay root(n) + n!</a:t>
            </a:r>
          </a:p>
          <a:p>
            <a:pPr lvl="1"/>
            <a:r>
              <a:rPr lang="en-US" dirty="0" smtClean="0"/>
              <a:t>“False Path Problem”</a:t>
            </a:r>
          </a:p>
          <a:p>
            <a:r>
              <a:rPr lang="en-US" dirty="0" smtClean="0"/>
              <a:t>Oops…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57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ry Bypa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0"/>
            <a:ext cx="5089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46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 needed to consider function and timing at the same time</a:t>
            </a:r>
          </a:p>
          <a:p>
            <a:r>
              <a:rPr lang="en-US" dirty="0" smtClean="0"/>
              <a:t>New generation of timing analyzers (still sold today!)</a:t>
            </a:r>
          </a:p>
          <a:p>
            <a:r>
              <a:rPr lang="en-US" dirty="0" smtClean="0"/>
              <a:t>General idea:</a:t>
            </a:r>
          </a:p>
          <a:p>
            <a:pPr lvl="1"/>
            <a:r>
              <a:rPr lang="en-US" dirty="0" smtClean="0"/>
              <a:t>Gate was considered as a transducer that computed a function over time</a:t>
            </a:r>
          </a:p>
          <a:p>
            <a:pPr lvl="1"/>
            <a:r>
              <a:rPr lang="en-US" dirty="0" smtClean="0"/>
              <a:t>Transitioned from previous value to “X” (undefined) to final value</a:t>
            </a:r>
          </a:p>
          <a:p>
            <a:pPr lvl="1"/>
            <a:r>
              <a:rPr lang="en-US" dirty="0" smtClean="0"/>
              <a:t>Computed </a:t>
            </a:r>
            <a:r>
              <a:rPr lang="en-US" i="1" dirty="0" smtClean="0"/>
              <a:t>characteristic 	 functions </a:t>
            </a:r>
            <a:r>
              <a:rPr lang="en-US" dirty="0" smtClean="0"/>
              <a:t>(input vectors) which set gate to (0, 1, X) at time t</a:t>
            </a:r>
          </a:p>
          <a:p>
            <a:pPr lvl="1"/>
            <a:r>
              <a:rPr lang="en-US" dirty="0" smtClean="0"/>
              <a:t>Characteristics of gate were computed from characteristics of inputs at previous times</a:t>
            </a:r>
          </a:p>
          <a:p>
            <a:pPr lvl="1"/>
            <a:r>
              <a:rPr lang="en-US" dirty="0" smtClean="0"/>
              <a:t>Delay of circuit was when characteristic for X on output went to 0 and stayed there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59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Discovered in Late Eighties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And immediately led to suspicion: by considering function and timing together, what else could we discover?</a:t>
            </a:r>
          </a:p>
          <a:p>
            <a:r>
              <a:rPr lang="en-US" dirty="0" smtClean="0"/>
              <a:t>Led to </a:t>
            </a:r>
            <a:r>
              <a:rPr lang="en-US" sz="3600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 workshop (first workshop, 1989)</a:t>
            </a:r>
          </a:p>
          <a:p>
            <a:r>
              <a:rPr lang="en-US" dirty="0" smtClean="0"/>
              <a:t>First general chair (me)</a:t>
            </a:r>
          </a:p>
          <a:p>
            <a:r>
              <a:rPr lang="en-US" dirty="0" smtClean="0"/>
              <a:t>First program chair (Bob </a:t>
            </a:r>
            <a:r>
              <a:rPr lang="en-US" dirty="0" err="1" smtClean="0"/>
              <a:t>Brayton</a:t>
            </a:r>
            <a:r>
              <a:rPr lang="en-US" dirty="0" smtClean="0"/>
              <a:t>, UC Berkeley</a:t>
            </a:r>
          </a:p>
          <a:p>
            <a:r>
              <a:rPr lang="en-US" dirty="0" smtClean="0"/>
              <a:t>First venue (UBC)</a:t>
            </a:r>
          </a:p>
          <a:p>
            <a:r>
              <a:rPr lang="en-US" dirty="0" smtClean="0"/>
              <a:t>Approximately 40 attendees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1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05" y="223457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11" y="642557"/>
            <a:ext cx="3048000" cy="204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14" y="2784416"/>
            <a:ext cx="5486400" cy="148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607" y="4270316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14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Topics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Delay-fault test</a:t>
            </a:r>
          </a:p>
          <a:p>
            <a:r>
              <a:rPr lang="en-US" dirty="0" smtClean="0"/>
              <a:t>“Generalized Bypass Transform” (improving speeds by making paths false, not short)</a:t>
            </a:r>
          </a:p>
          <a:p>
            <a:r>
              <a:rPr lang="en-US" dirty="0" smtClean="0"/>
              <a:t>Sequential Circuit optimizations for performance</a:t>
            </a:r>
          </a:p>
          <a:p>
            <a:pPr lvl="1"/>
            <a:r>
              <a:rPr lang="en-US" dirty="0" smtClean="0"/>
              <a:t>“Retiming” (moving latches to optimize paths)</a:t>
            </a:r>
          </a:p>
          <a:p>
            <a:pPr lvl="1"/>
            <a:r>
              <a:rPr lang="en-US" dirty="0" smtClean="0"/>
              <a:t>“Negative retiming” (</a:t>
            </a:r>
            <a:r>
              <a:rPr lang="en-US" dirty="0" err="1" smtClean="0"/>
              <a:t>Sharad</a:t>
            </a:r>
            <a:r>
              <a:rPr lang="en-US" dirty="0" smtClean="0"/>
              <a:t> Malik: removing </a:t>
            </a:r>
            <a:r>
              <a:rPr lang="en-US" i="1" dirty="0" smtClean="0"/>
              <a:t>all </a:t>
            </a:r>
            <a:r>
              <a:rPr lang="en-US" dirty="0" smtClean="0"/>
              <a:t>latches from circuit, optimizing, re-inserting)</a:t>
            </a:r>
          </a:p>
          <a:p>
            <a:pPr lvl="1"/>
            <a:r>
              <a:rPr lang="en-US" dirty="0" smtClean="0"/>
              <a:t>“Negative retiming and pipeline optimization” (leaving “negative latches” in as pipeline stages…)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5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 in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 have to teach us beyond circuit design?</a:t>
            </a:r>
          </a:p>
          <a:p>
            <a:r>
              <a:rPr lang="en-US" dirty="0" smtClean="0"/>
              <a:t>More precisely, what have we learned that is applicable to computer science generally?</a:t>
            </a:r>
          </a:p>
          <a:p>
            <a:r>
              <a:rPr lang="en-US" dirty="0" smtClean="0"/>
              <a:t>Well, start with making computer science a genuine </a:t>
            </a:r>
            <a:r>
              <a:rPr lang="en-US" u="sng" dirty="0" smtClean="0"/>
              <a:t>science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26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vs. Computer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science?</a:t>
            </a:r>
          </a:p>
          <a:p>
            <a:pPr lvl="1"/>
            <a:r>
              <a:rPr lang="en-US" dirty="0" smtClean="0"/>
              <a:t>Construction of models consistent with observation that predict the outcomes of future observations</a:t>
            </a:r>
          </a:p>
          <a:p>
            <a:r>
              <a:rPr lang="en-US" dirty="0" smtClean="0"/>
              <a:t>What is Computer Science</a:t>
            </a:r>
          </a:p>
          <a:p>
            <a:pPr lvl="1"/>
            <a:r>
              <a:rPr lang="en-US" dirty="0" smtClean="0"/>
              <a:t>Not that</a:t>
            </a:r>
          </a:p>
          <a:p>
            <a:pPr lvl="1"/>
            <a:r>
              <a:rPr lang="en-US" dirty="0" smtClean="0"/>
              <a:t>Construction of devices, algorithms, and systems to accomplish given tasks</a:t>
            </a:r>
          </a:p>
          <a:p>
            <a:pPr lvl="1"/>
            <a:r>
              <a:rPr lang="en-US" dirty="0" smtClean="0"/>
              <a:t>Worst-case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419137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1358080" cy="187002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626861" y="1252445"/>
            <a:ext cx="3531475" cy="1217654"/>
          </a:xfrm>
          <a:prstGeom prst="wedgeRoundRectCallout">
            <a:avLst>
              <a:gd name="adj1" fmla="val -73325"/>
              <a:gd name="adj2" fmla="val -832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Three Laws of Planetary Motion (Just fit curves to observations)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2135831"/>
            <a:ext cx="2235200" cy="30607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626861" y="3113715"/>
            <a:ext cx="2876463" cy="1679009"/>
          </a:xfrm>
          <a:prstGeom prst="wedgeRoundRectCallout">
            <a:avLst>
              <a:gd name="adj1" fmla="val 75315"/>
              <a:gd name="adj2" fmla="val -2751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Inverse-square universal gravitation (“explains” </a:t>
            </a:r>
            <a:r>
              <a:rPr lang="en-US" sz="2400" dirty="0" err="1" smtClean="0"/>
              <a:t>Kepler’s</a:t>
            </a:r>
            <a:r>
              <a:rPr lang="en-US" sz="2400" dirty="0" smtClean="0"/>
              <a:t> Laws)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31367"/>
            <a:ext cx="1998917" cy="224406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575137" y="4896425"/>
            <a:ext cx="3487815" cy="1961575"/>
          </a:xfrm>
          <a:prstGeom prst="wedgeRoundRectCallout">
            <a:avLst>
              <a:gd name="adj1" fmla="val -91605"/>
              <a:gd name="adj2" fmla="val -2647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Gravitation is a geometric effect of mass/energy on </a:t>
            </a:r>
            <a:r>
              <a:rPr lang="en-US" sz="2400" dirty="0" err="1" smtClean="0"/>
              <a:t>spacetime</a:t>
            </a:r>
            <a:r>
              <a:rPr lang="en-US" sz="2400" dirty="0" smtClean="0"/>
              <a:t> (symmetry, explains anomalies)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499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Before The Earth Cooled…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Great Era of Academic VLSI</a:t>
            </a:r>
          </a:p>
          <a:p>
            <a:r>
              <a:rPr lang="en-US" dirty="0" smtClean="0"/>
              <a:t>Started by Mead &amp; Conway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277" y="2370592"/>
            <a:ext cx="1632551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636" y="3066144"/>
            <a:ext cx="1351363" cy="1799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427" y="2804885"/>
            <a:ext cx="2061029" cy="2061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70" y="4808192"/>
            <a:ext cx="1705427" cy="12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61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 Comes Closest!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Consider the papers at this 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</a:p>
          <a:p>
            <a:r>
              <a:rPr lang="en-US" dirty="0" smtClean="0">
                <a:cs typeface="Symbol" charset="2"/>
              </a:rPr>
              <a:t>Common theme is the following</a:t>
            </a:r>
          </a:p>
          <a:p>
            <a:pPr lvl="1"/>
            <a:r>
              <a:rPr lang="en-US" dirty="0" smtClean="0">
                <a:cs typeface="Symbol" charset="2"/>
              </a:rPr>
              <a:t>Derive a model at a low level of abstraction (physical principles, e.g.)</a:t>
            </a:r>
          </a:p>
          <a:p>
            <a:pPr lvl="1"/>
            <a:r>
              <a:rPr lang="en-US" dirty="0" smtClean="0">
                <a:cs typeface="Symbol" charset="2"/>
              </a:rPr>
              <a:t>Experimentally characterize parameters (numerical experiments, physical observation)</a:t>
            </a:r>
          </a:p>
          <a:p>
            <a:pPr lvl="1"/>
            <a:r>
              <a:rPr lang="en-US" dirty="0" smtClean="0">
                <a:cs typeface="Symbol" charset="2"/>
              </a:rPr>
              <a:t>Derive higher-level model consistent with lower-level model</a:t>
            </a:r>
          </a:p>
          <a:p>
            <a:pPr lvl="1"/>
            <a:r>
              <a:rPr lang="en-US" dirty="0" smtClean="0">
                <a:cs typeface="Symbol" charset="2"/>
              </a:rPr>
              <a:t>Use this to solve larger-scale problems</a:t>
            </a:r>
          </a:p>
          <a:p>
            <a:pPr lvl="1"/>
            <a:r>
              <a:rPr lang="en-US" dirty="0" smtClean="0">
                <a:cs typeface="Symbol" charset="2"/>
              </a:rPr>
              <a:t>Recalibrate…</a:t>
            </a:r>
          </a:p>
          <a:p>
            <a:pPr lvl="1"/>
            <a:r>
              <a:rPr lang="en-US" dirty="0" smtClean="0">
                <a:cs typeface="Symbol" charset="2"/>
              </a:rPr>
              <a:t>Carry to higher-levels of abstraction</a:t>
            </a:r>
            <a:endParaRPr lang="en-US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13018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Timing Analysis Born of a Revolution of Scale…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VLSI era: We could no longer (</a:t>
            </a:r>
            <a:r>
              <a:rPr lang="en-US" dirty="0" err="1" smtClean="0"/>
              <a:t>Tredennick</a:t>
            </a:r>
            <a:r>
              <a:rPr lang="en-US" dirty="0" smtClean="0"/>
              <a:t> to the contrary) design chips by hand</a:t>
            </a:r>
          </a:p>
          <a:p>
            <a:pPr lvl="1"/>
            <a:r>
              <a:rPr lang="en-US" dirty="0" smtClean="0"/>
              <a:t>Needed automated tools</a:t>
            </a:r>
          </a:p>
          <a:p>
            <a:pPr lvl="1"/>
            <a:r>
              <a:rPr lang="en-US" dirty="0" smtClean="0"/>
              <a:t>Tools needed serious, real science to work properly</a:t>
            </a:r>
          </a:p>
          <a:p>
            <a:r>
              <a:rPr lang="en-US" dirty="0" smtClean="0"/>
              <a:t>Some things could be done without data (P&amp;R, Synthesis, compaction…) but timing needed data-driven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19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Revolution of Scale is Brewing…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Loosely (and tightly) parallel computing, on-chip and off</a:t>
            </a:r>
          </a:p>
          <a:p>
            <a:r>
              <a:rPr lang="en-US" dirty="0" smtClean="0"/>
              <a:t>On-chip: Clock speeds have flattened; Moore’s Curve now dependent on parallelism</a:t>
            </a:r>
          </a:p>
          <a:p>
            <a:pPr lvl="1"/>
            <a:r>
              <a:rPr lang="en-US" dirty="0" smtClean="0"/>
              <a:t>Means: we need to go to massive multithreaded programming (CUDA?)</a:t>
            </a:r>
          </a:p>
          <a:p>
            <a:r>
              <a:rPr lang="en-US" dirty="0" smtClean="0"/>
              <a:t>Off-chip: Combination of massive clusters and massive demand</a:t>
            </a:r>
          </a:p>
          <a:p>
            <a:pPr lvl="1"/>
            <a:r>
              <a:rPr lang="en-US" dirty="0" smtClean="0"/>
              <a:t>A Yahoo! “clique” of servers is 20,000 servers! (</a:t>
            </a:r>
            <a:r>
              <a:rPr lang="en-US" dirty="0" err="1" smtClean="0"/>
              <a:t>approx</a:t>
            </a:r>
            <a:r>
              <a:rPr lang="en-US" dirty="0" smtClean="0"/>
              <a:t> 200,000 cores!)</a:t>
            </a:r>
          </a:p>
          <a:p>
            <a:pPr lvl="1"/>
            <a:r>
              <a:rPr lang="en-US" dirty="0" smtClean="0"/>
              <a:t>Societal-scale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52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We Need Science in These Areas?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Hoo</a:t>
            </a:r>
            <a:r>
              <a:rPr lang="en-US" dirty="0" smtClean="0"/>
              <a:t>, boy, </a:t>
            </a:r>
            <a:r>
              <a:rPr lang="en-US" i="1" u="sng" dirty="0" smtClean="0"/>
              <a:t>yes!</a:t>
            </a:r>
          </a:p>
          <a:p>
            <a:r>
              <a:rPr lang="en-US" dirty="0" smtClean="0"/>
              <a:t>Multicore/multithreaded programming</a:t>
            </a:r>
          </a:p>
          <a:p>
            <a:pPr lvl="1"/>
            <a:r>
              <a:rPr lang="en-US" dirty="0" smtClean="0"/>
              <a:t>Much like asynchronous logic design in the late 1970’s</a:t>
            </a:r>
          </a:p>
          <a:p>
            <a:pPr lvl="1"/>
            <a:r>
              <a:rPr lang="en-US" dirty="0" smtClean="0"/>
              <a:t>Huge problems (bad updates, deadlocks) in multithreaded programs</a:t>
            </a:r>
          </a:p>
          <a:p>
            <a:pPr lvl="1"/>
            <a:r>
              <a:rPr lang="en-US" dirty="0" smtClean="0"/>
              <a:t>Needs something like the synchronous discipline (e.g., SMV, V++, </a:t>
            </a:r>
            <a:r>
              <a:rPr lang="en-US" dirty="0" err="1" smtClean="0"/>
              <a:t>Esterel</a:t>
            </a:r>
            <a:r>
              <a:rPr lang="en-US" dirty="0" smtClean="0"/>
              <a:t>, </a:t>
            </a:r>
            <a:r>
              <a:rPr lang="en-US" dirty="0" err="1" smtClean="0"/>
              <a:t>Lustre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But this will lead to timing analysis issues…slowest thread will dominate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74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Stuff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/</a:t>
            </a:r>
            <a:r>
              <a:rPr lang="en-US" dirty="0" err="1" smtClean="0"/>
              <a:t>MapReduce</a:t>
            </a:r>
            <a:r>
              <a:rPr lang="en-US" dirty="0" smtClean="0"/>
              <a:t> programming and scheduling</a:t>
            </a:r>
          </a:p>
          <a:p>
            <a:pPr lvl="1"/>
            <a:r>
              <a:rPr lang="en-US" dirty="0" smtClean="0"/>
              <a:t>Again, need to characterize behavior of Map jobs (reduce jobs, too, but not as important)</a:t>
            </a:r>
          </a:p>
          <a:p>
            <a:pPr lvl="1"/>
            <a:r>
              <a:rPr lang="en-US" dirty="0" smtClean="0"/>
              <a:t>Exact models infeasible (dependent on cache behavior,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Approximate Models can make a huge difference</a:t>
            </a:r>
          </a:p>
        </p:txBody>
      </p:sp>
    </p:spTree>
    <p:extLst>
      <p:ext uri="{BB962C8B-B14F-4D97-AF65-F5344CB8AC3E}">
        <p14:creationId xmlns:p14="http://schemas.microsoft.com/office/powerpoint/2010/main" val="2812893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Societal-Scale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Large Internet firms have </a:t>
            </a:r>
            <a:r>
              <a:rPr lang="en-US" i="1" dirty="0" smtClean="0"/>
              <a:t>millions</a:t>
            </a:r>
            <a:r>
              <a:rPr lang="en-US" dirty="0" smtClean="0"/>
              <a:t> of simultaneous connections and tight time deadlines</a:t>
            </a:r>
          </a:p>
          <a:p>
            <a:pPr lvl="1"/>
            <a:r>
              <a:rPr lang="en-US" dirty="0" smtClean="0"/>
              <a:t>Ex: Facebook </a:t>
            </a:r>
            <a:r>
              <a:rPr lang="en-US" i="1" dirty="0" smtClean="0"/>
              <a:t>must</a:t>
            </a:r>
            <a:r>
              <a:rPr lang="en-US" dirty="0" smtClean="0"/>
              <a:t> return page to user within 150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Problem: Emergent behavior at scale</a:t>
            </a:r>
          </a:p>
          <a:p>
            <a:pPr lvl="1"/>
            <a:r>
              <a:rPr lang="en-US" dirty="0" smtClean="0"/>
              <a:t>Small (unnoticeable) problems become massive with millions of users</a:t>
            </a:r>
          </a:p>
          <a:p>
            <a:pPr lvl="1"/>
            <a:r>
              <a:rPr lang="en-US" dirty="0" smtClean="0"/>
              <a:t>Ex: Twitter infrastructure crashed at 1m connected users (</a:t>
            </a:r>
            <a:r>
              <a:rPr lang="en-US" dirty="0" err="1" smtClean="0"/>
              <a:t>RoR</a:t>
            </a:r>
            <a:r>
              <a:rPr lang="en-US" dirty="0" smtClean="0"/>
              <a:t> infrastructure couldn’t take it)</a:t>
            </a:r>
          </a:p>
          <a:p>
            <a:pPr lvl="1"/>
            <a:r>
              <a:rPr lang="en-US" dirty="0" smtClean="0"/>
              <a:t>Ex: </a:t>
            </a:r>
            <a:r>
              <a:rPr lang="en-US" b="1" i="1" u="sng" dirty="0" smtClean="0"/>
              <a:t>Six</a:t>
            </a:r>
            <a:r>
              <a:rPr lang="en-US" dirty="0" smtClean="0"/>
              <a:t> Flickr developers took down Flickr</a:t>
            </a:r>
          </a:p>
          <a:p>
            <a:r>
              <a:rPr lang="en-US" dirty="0" smtClean="0"/>
              <a:t>Crying need: </a:t>
            </a:r>
          </a:p>
          <a:p>
            <a:pPr lvl="1"/>
            <a:r>
              <a:rPr lang="en-US" dirty="0" smtClean="0"/>
              <a:t>Calibrated models which </a:t>
            </a:r>
            <a:r>
              <a:rPr lang="en-US" i="1" dirty="0" smtClean="0"/>
              <a:t>predict</a:t>
            </a:r>
            <a:r>
              <a:rPr lang="en-US" dirty="0" smtClean="0"/>
              <a:t> behavior at large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8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era of loosely-coupled, highly-parallel, massive-scale programming is a revolution like the VLSI revolution of the 1980’s</a:t>
            </a:r>
          </a:p>
          <a:p>
            <a:r>
              <a:rPr lang="en-US" dirty="0" smtClean="0"/>
              <a:t>Programming today resembles cottage-industry hand-done stuff like LSI in the seventies</a:t>
            </a:r>
          </a:p>
          <a:p>
            <a:r>
              <a:rPr lang="en-US" dirty="0" smtClean="0"/>
              <a:t>We </a:t>
            </a:r>
            <a:r>
              <a:rPr lang="en-US" b="1" i="1" u="sng" dirty="0" smtClean="0"/>
              <a:t>will</a:t>
            </a:r>
            <a:r>
              <a:rPr lang="en-US" dirty="0" smtClean="0"/>
              <a:t> need the disciplined, scientific approach that made VLSI-scale chips possible</a:t>
            </a:r>
          </a:p>
          <a:p>
            <a:r>
              <a:rPr lang="en-US" dirty="0" smtClean="0"/>
              <a:t>New frontiers for this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62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Do We Have Another MOSIS?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Oh, yes…GENI</a:t>
            </a:r>
          </a:p>
          <a:p>
            <a:r>
              <a:rPr lang="en-US" dirty="0" smtClean="0"/>
              <a:t>Grew out of an Intel/HP/Princeton/Berkeley Initiative – </a:t>
            </a:r>
            <a:r>
              <a:rPr lang="en-US" dirty="0" err="1" smtClean="0"/>
              <a:t>PlanetLab</a:t>
            </a:r>
            <a:endParaRPr lang="en-US" dirty="0" smtClean="0"/>
          </a:p>
          <a:p>
            <a:r>
              <a:rPr lang="en-US" dirty="0" smtClean="0"/>
              <a:t>Worldwide/</a:t>
            </a:r>
            <a:r>
              <a:rPr lang="en-US" dirty="0" err="1" smtClean="0"/>
              <a:t>Continentwide</a:t>
            </a:r>
            <a:r>
              <a:rPr lang="en-US" dirty="0" smtClean="0"/>
              <a:t> cloud for experimenters and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92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Ubiquitous cloud with deeply-programmable networking</a:t>
            </a:r>
          </a:p>
          <a:p>
            <a:r>
              <a:rPr lang="en-US" dirty="0" smtClean="0"/>
              <a:t>Ubiquitous Cloud</a:t>
            </a:r>
          </a:p>
          <a:p>
            <a:pPr lvl="1"/>
            <a:r>
              <a:rPr lang="en-US" sz="1400" dirty="0" smtClean="0"/>
              <a:t>Abstracted API that can be implemented by any popular cluster manager (Slice Federation Architecture)</a:t>
            </a:r>
          </a:p>
          <a:p>
            <a:pPr lvl="1"/>
            <a:r>
              <a:rPr lang="en-US" sz="1400" dirty="0" smtClean="0"/>
              <a:t>Designed for federation</a:t>
            </a:r>
          </a:p>
          <a:p>
            <a:pPr lvl="1"/>
            <a:r>
              <a:rPr lang="en-US" sz="1400" dirty="0" smtClean="0"/>
              <a:t>Certificate-based access control (No need for single sign-on, common AUP)</a:t>
            </a:r>
          </a:p>
          <a:p>
            <a:pPr lvl="1"/>
            <a:r>
              <a:rPr lang="en-US" sz="1400" dirty="0" smtClean="0"/>
              <a:t>Implementations with fine and deep control of resources (ProtoGENI)</a:t>
            </a:r>
          </a:p>
          <a:p>
            <a:r>
              <a:rPr lang="en-US" dirty="0" smtClean="0"/>
              <a:t>Deeply Programmable Network</a:t>
            </a:r>
          </a:p>
          <a:p>
            <a:pPr lvl="1"/>
            <a:r>
              <a:rPr lang="en-US" sz="1400" dirty="0" smtClean="0"/>
              <a:t>Open Flow native </a:t>
            </a:r>
          </a:p>
          <a:p>
            <a:pPr lvl="1"/>
            <a:r>
              <a:rPr lang="en-US" sz="1400" dirty="0" smtClean="0"/>
              <a:t>Layer 2 backbone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23C3D-40FA-2044-ABC5-FFA56A5F96E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6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 </a:t>
            </a:r>
            <a:r>
              <a:rPr lang="en-US" dirty="0" err="1" smtClean="0"/>
              <a:t>Mesoscale</a:t>
            </a:r>
            <a:endParaRPr lang="en-US" dirty="0"/>
          </a:p>
        </p:txBody>
      </p:sp>
      <p:pic>
        <p:nvPicPr>
          <p:cNvPr id="5" name="Content Placeholder 4" descr="Screen shot 2012-11-08 at 6.38.0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4" b="2026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23C3D-40FA-2044-ABC5-FFA56A5F96E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8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Mead &amp; Conway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Graduate class at Caltech, 1979</a:t>
            </a:r>
          </a:p>
          <a:p>
            <a:r>
              <a:rPr lang="en-US" dirty="0" smtClean="0"/>
              <a:t>VLSI Design</a:t>
            </a:r>
          </a:p>
          <a:p>
            <a:pPr lvl="1"/>
            <a:r>
              <a:rPr lang="en-US" dirty="0" smtClean="0"/>
              <a:t>Simplified rules (synchronous design, Manhattan geometries, “lambda” (scalable) design rules)</a:t>
            </a:r>
          </a:p>
          <a:p>
            <a:r>
              <a:rPr lang="en-US" dirty="0" smtClean="0"/>
              <a:t>Fab through DARPA MOSIS program</a:t>
            </a:r>
          </a:p>
          <a:p>
            <a:pPr lvl="1"/>
            <a:r>
              <a:rPr lang="en-US" dirty="0" smtClean="0"/>
              <a:t>Industrial and academic </a:t>
            </a:r>
            <a:r>
              <a:rPr lang="en-US" dirty="0" err="1" smtClean="0"/>
              <a:t>fabs</a:t>
            </a:r>
            <a:r>
              <a:rPr lang="en-US" dirty="0" smtClean="0"/>
              <a:t> made time available for graduate student projects</a:t>
            </a:r>
          </a:p>
          <a:p>
            <a:r>
              <a:rPr lang="en-US" dirty="0" smtClean="0"/>
              <a:t>Every graduate student could make his own chip!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29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VLSI Bred a Revolution</a:t>
            </a:r>
          </a:p>
          <a:p>
            <a:r>
              <a:rPr lang="en-US" dirty="0" smtClean="0"/>
              <a:t>Added science to chips and design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>
                <a:cs typeface="Symbol" charset="2"/>
              </a:rPr>
              <a:t> was an outgrowth of that</a:t>
            </a:r>
          </a:p>
          <a:p>
            <a:r>
              <a:rPr lang="en-US" dirty="0" smtClean="0">
                <a:cs typeface="Symbol" charset="2"/>
              </a:rPr>
              <a:t>A new revolution is brewing…</a:t>
            </a:r>
          </a:p>
          <a:p>
            <a:r>
              <a:rPr lang="en-US" dirty="0" smtClean="0">
                <a:cs typeface="Symbol" charset="2"/>
              </a:rPr>
              <a:t>Time for a 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>
                <a:cs typeface="Symbol" charset="2"/>
              </a:rPr>
              <a:t> in systems?</a:t>
            </a:r>
            <a:endParaRPr lang="en-US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7497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Major Revolutions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Custom processors (mostly a terrible idea)</a:t>
            </a:r>
          </a:p>
          <a:p>
            <a:r>
              <a:rPr lang="en-US" dirty="0" smtClean="0"/>
              <a:t>Application-Specific Integrated Circuits</a:t>
            </a:r>
          </a:p>
          <a:p>
            <a:pPr lvl="1"/>
            <a:r>
              <a:rPr lang="en-US" dirty="0" smtClean="0"/>
              <a:t>Used primarily for Digital Signal Processing, Routing</a:t>
            </a:r>
          </a:p>
          <a:p>
            <a:pPr lvl="1"/>
            <a:r>
              <a:rPr lang="en-US" dirty="0" smtClean="0"/>
              <a:t>Some printers (not anymore)</a:t>
            </a:r>
          </a:p>
          <a:p>
            <a:pPr lvl="1"/>
            <a:r>
              <a:rPr lang="en-US" dirty="0" smtClean="0"/>
              <a:t>Displays, high-end graphics,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Computer-Aided Design (no way could you design these by hand, contrary to Nick </a:t>
            </a:r>
            <a:r>
              <a:rPr lang="en-US" dirty="0" err="1" smtClean="0"/>
              <a:t>Tredennick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062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Computer-Aided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Grew up because graphics workstations were coming up at the same time as VLSI</a:t>
            </a:r>
          </a:p>
          <a:p>
            <a:r>
              <a:rPr lang="en-US" dirty="0" smtClean="0"/>
              <a:t>Could layout circuits on a screen, not as </a:t>
            </a:r>
            <a:r>
              <a:rPr lang="en-US" dirty="0" err="1" smtClean="0"/>
              <a:t>regoliths</a:t>
            </a:r>
            <a:r>
              <a:rPr lang="en-US" dirty="0" smtClean="0"/>
              <a:t> on a floor(!)</a:t>
            </a:r>
          </a:p>
          <a:p>
            <a:r>
              <a:rPr lang="en-US" dirty="0" smtClean="0"/>
              <a:t>Started small and simple</a:t>
            </a:r>
          </a:p>
          <a:p>
            <a:pPr lvl="1"/>
            <a:r>
              <a:rPr lang="en-US" dirty="0" smtClean="0"/>
              <a:t>Layout editors, design-rule checkers, switch-level simulators, </a:t>
            </a:r>
          </a:p>
          <a:p>
            <a:r>
              <a:rPr lang="en-US" dirty="0" smtClean="0"/>
              <a:t>Got more sophisticated</a:t>
            </a:r>
          </a:p>
          <a:p>
            <a:pPr lvl="1"/>
            <a:r>
              <a:rPr lang="en-US" dirty="0" smtClean="0"/>
              <a:t>Timing Analyzers</a:t>
            </a:r>
          </a:p>
          <a:p>
            <a:r>
              <a:rPr lang="en-US" dirty="0" smtClean="0"/>
              <a:t>Did the design for you</a:t>
            </a:r>
          </a:p>
          <a:p>
            <a:pPr lvl="1"/>
            <a:r>
              <a:rPr lang="en-US" dirty="0" smtClean="0"/>
              <a:t>Compactors, Channel Routers, Global Routers, Place and Route Systems, Logic Synthesis Systems, Multi-Level Synthesis Systems, Sequential (FSM) Synthesis, High-Level synthesis (bad idea), Silicon compilers (worked for DSPs, routing chips, not much else)….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CAD Became the Big Academic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Great for Computer Scientists</a:t>
            </a:r>
          </a:p>
          <a:p>
            <a:pPr lvl="1"/>
            <a:r>
              <a:rPr lang="en-US" dirty="0" smtClean="0"/>
              <a:t>Optimization problems were almost all NP-Complete or worse, but heuristics worked well</a:t>
            </a:r>
          </a:p>
          <a:p>
            <a:r>
              <a:rPr lang="en-US" dirty="0" smtClean="0"/>
              <a:t>Not much equipment needed (workstation)</a:t>
            </a:r>
          </a:p>
          <a:p>
            <a:r>
              <a:rPr lang="en-US" dirty="0" smtClean="0"/>
              <a:t>Big problem was access to designers…</a:t>
            </a:r>
          </a:p>
          <a:p>
            <a:pPr lvl="1"/>
            <a:r>
              <a:rPr lang="en-US" dirty="0" smtClean="0"/>
              <a:t>But academic chip-building efforts helped </a:t>
            </a:r>
            <a:r>
              <a:rPr lang="en-US" b="1" i="1" u="sng" dirty="0" smtClean="0"/>
              <a:t>a lot</a:t>
            </a:r>
            <a:endParaRPr lang="en-US" dirty="0" smtClean="0"/>
          </a:p>
          <a:p>
            <a:r>
              <a:rPr lang="en-US" dirty="0" smtClean="0"/>
              <a:t>Graduate Students and faculty founded companies, often while still in school!</a:t>
            </a:r>
          </a:p>
          <a:p>
            <a:pPr lvl="1"/>
            <a:r>
              <a:rPr lang="en-US" dirty="0" smtClean="0"/>
              <a:t>SDA, ECAD (merged to form Cadence)</a:t>
            </a:r>
          </a:p>
          <a:p>
            <a:pPr lvl="1"/>
            <a:r>
              <a:rPr lang="en-US" dirty="0" smtClean="0"/>
              <a:t>Optimal Solutions (Synopsys)</a:t>
            </a:r>
          </a:p>
          <a:p>
            <a:pPr lvl="1"/>
            <a:r>
              <a:rPr lang="en-US" dirty="0" smtClean="0"/>
              <a:t>Magma…</a:t>
            </a:r>
          </a:p>
          <a:p>
            <a:pPr lvl="1"/>
            <a:r>
              <a:rPr lang="en-US" dirty="0" smtClean="0"/>
              <a:t>Etc…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7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Design Paradigm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2054957" y="2104571"/>
            <a:ext cx="4608285" cy="3864429"/>
          </a:xfrm>
          <a:prstGeom prst="cloudCallout">
            <a:avLst>
              <a:gd name="adj1" fmla="val -10203"/>
              <a:gd name="adj2" fmla="val 2682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Logic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104571"/>
            <a:ext cx="737041" cy="38644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95922" y="2104571"/>
            <a:ext cx="737041" cy="38644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3"/>
            <a:endCxn id="4" idx="0"/>
          </p:cNvCxnSpPr>
          <p:nvPr/>
        </p:nvCxnSpPr>
        <p:spPr>
          <a:xfrm>
            <a:off x="1194241" y="4036786"/>
            <a:ext cx="8750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6" idx="1"/>
          </p:cNvCxnSpPr>
          <p:nvPr/>
        </p:nvCxnSpPr>
        <p:spPr>
          <a:xfrm>
            <a:off x="6659402" y="4036786"/>
            <a:ext cx="7365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 flipH="1">
            <a:off x="-15931" y="3421375"/>
            <a:ext cx="1740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Latches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 flipH="1">
            <a:off x="6939325" y="3421374"/>
            <a:ext cx="1740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Latches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9251" y="6153666"/>
            <a:ext cx="4416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long does it take the logic to compute?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1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Became a huge problem</a:t>
            </a:r>
          </a:p>
          <a:p>
            <a:r>
              <a:rPr lang="en-US" dirty="0" smtClean="0"/>
              <a:t>Fundamental Problems: Modeling and Scale</a:t>
            </a:r>
          </a:p>
          <a:p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Exact Solution required analysis of PDEs</a:t>
            </a:r>
          </a:p>
          <a:p>
            <a:pPr lvl="2"/>
            <a:r>
              <a:rPr lang="en-US" dirty="0" err="1" smtClean="0"/>
              <a:t>Unscalable</a:t>
            </a:r>
            <a:r>
              <a:rPr lang="en-US" dirty="0" smtClean="0"/>
              <a:t>, unused</a:t>
            </a:r>
          </a:p>
          <a:p>
            <a:pPr lvl="1"/>
            <a:r>
              <a:rPr lang="en-US" dirty="0" smtClean="0"/>
              <a:t>Good approximation was solution of ODE’s by forward-difference (Euler) method </a:t>
            </a:r>
          </a:p>
          <a:p>
            <a:pPr lvl="2"/>
            <a:r>
              <a:rPr lang="en-US" dirty="0" smtClean="0"/>
              <a:t>Only useful for small </a:t>
            </a:r>
            <a:r>
              <a:rPr lang="en-US" dirty="0" err="1" smtClean="0"/>
              <a:t>subcircuits</a:t>
            </a:r>
            <a:r>
              <a:rPr lang="en-US" dirty="0" smtClean="0"/>
              <a:t>, e.g., adder carry chain</a:t>
            </a:r>
          </a:p>
          <a:p>
            <a:pPr lvl="1"/>
            <a:r>
              <a:rPr lang="en-US" dirty="0" smtClean="0"/>
              <a:t>Modeling gate as ideal block with fixed delay</a:t>
            </a:r>
          </a:p>
          <a:p>
            <a:pPr lvl="2"/>
            <a:r>
              <a:rPr lang="en-US" dirty="0" smtClean="0"/>
              <a:t>Weak approximation, but could use it for computation!</a:t>
            </a:r>
          </a:p>
        </p:txBody>
      </p:sp>
    </p:spTree>
    <p:extLst>
      <p:ext uri="{BB962C8B-B14F-4D97-AF65-F5344CB8AC3E}">
        <p14:creationId xmlns:p14="http://schemas.microsoft.com/office/powerpoint/2010/main" val="724292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Early Analyzers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TV (Norm </a:t>
            </a:r>
            <a:r>
              <a:rPr lang="en-US" dirty="0" err="1" smtClean="0"/>
              <a:t>Jouppi</a:t>
            </a:r>
            <a:r>
              <a:rPr lang="en-US" dirty="0" smtClean="0"/>
              <a:t>, Stanford)</a:t>
            </a:r>
          </a:p>
          <a:p>
            <a:r>
              <a:rPr lang="en-US" dirty="0" smtClean="0"/>
              <a:t>Crystal (John </a:t>
            </a:r>
            <a:r>
              <a:rPr lang="en-US" dirty="0" err="1" smtClean="0"/>
              <a:t>Ousterhout</a:t>
            </a:r>
            <a:r>
              <a:rPr lang="en-US" dirty="0" smtClean="0"/>
              <a:t>, Berkeley)</a:t>
            </a:r>
          </a:p>
          <a:p>
            <a:r>
              <a:rPr lang="en-US" dirty="0" smtClean="0"/>
              <a:t>Super-Crystal (Antony Ng, Berkeley)</a:t>
            </a:r>
          </a:p>
          <a:p>
            <a:r>
              <a:rPr lang="en-US" dirty="0" smtClean="0"/>
              <a:t>All modeled circuits as ideal graphs of nodes</a:t>
            </a:r>
          </a:p>
          <a:p>
            <a:pPr lvl="1"/>
            <a:r>
              <a:rPr lang="en-US" dirty="0" smtClean="0"/>
              <a:t>Went from collection of circuits to graphs of gates, with delay</a:t>
            </a:r>
          </a:p>
          <a:p>
            <a:pPr lvl="1"/>
            <a:r>
              <a:rPr lang="en-US" dirty="0" smtClean="0"/>
              <a:t>Most of the effort went into recognizing directed graph of gates from undirected graph of transistors</a:t>
            </a:r>
          </a:p>
          <a:p>
            <a:pPr lvl="1"/>
            <a:r>
              <a:rPr lang="en-US" dirty="0" smtClean="0"/>
              <a:t>Circuit became an acyclic graph of gates</a:t>
            </a:r>
          </a:p>
          <a:p>
            <a:pPr lvl="1"/>
            <a:r>
              <a:rPr lang="en-US" dirty="0" smtClean="0"/>
              <a:t>Solvable In linear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10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1466</Words>
  <Application>Microsoft Macintosh PowerPoint</Application>
  <PresentationFormat>On-screen Show (4:3)</PresentationFormat>
  <Paragraphs>181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</vt:lpstr>
      <vt:lpstr>Back Before The Earth Cooled…</vt:lpstr>
      <vt:lpstr>The Mead &amp; Conway Revolution</vt:lpstr>
      <vt:lpstr>Three Major Revolutions</vt:lpstr>
      <vt:lpstr>Computer-Aided Design</vt:lpstr>
      <vt:lpstr>CAD Became the Big Academic News</vt:lpstr>
      <vt:lpstr>Basic Design Paradigm</vt:lpstr>
      <vt:lpstr>Timing Analysis</vt:lpstr>
      <vt:lpstr>Many Early Analyzers</vt:lpstr>
      <vt:lpstr>PowerPoint Presentation</vt:lpstr>
      <vt:lpstr>But…</vt:lpstr>
      <vt:lpstr>PowerPoint Presentation</vt:lpstr>
      <vt:lpstr>Solution</vt:lpstr>
      <vt:lpstr>Discovered in Late Eighties</vt:lpstr>
      <vt:lpstr>PowerPoint Presentation</vt:lpstr>
      <vt:lpstr>Early Topics Covered</vt:lpstr>
      <vt:lpstr>t in the Future</vt:lpstr>
      <vt:lpstr>Science vs. Computer Science</vt:lpstr>
      <vt:lpstr>Science…</vt:lpstr>
      <vt:lpstr>Timing Analysis Comes Closest!</vt:lpstr>
      <vt:lpstr>Timing Analysis Born of a Revolution of Scale…</vt:lpstr>
      <vt:lpstr>Another Revolution of Scale is Brewing…</vt:lpstr>
      <vt:lpstr>Do We Need Science in These Areas?</vt:lpstr>
      <vt:lpstr>New Stuff (Cont)</vt:lpstr>
      <vt:lpstr>Societal-Scale Systems</vt:lpstr>
      <vt:lpstr>Overall</vt:lpstr>
      <vt:lpstr>But Do We Have Another MOSIS?</vt:lpstr>
      <vt:lpstr>GENI</vt:lpstr>
      <vt:lpstr>GENI Mesoscale</vt:lpstr>
      <vt:lpstr>Conclusions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</dc:title>
  <dc:creator>Rick McGeer</dc:creator>
  <cp:lastModifiedBy>Rick McGeer</cp:lastModifiedBy>
  <cp:revision>14</cp:revision>
  <dcterms:created xsi:type="dcterms:W3CDTF">2013-03-28T16:23:24Z</dcterms:created>
  <dcterms:modified xsi:type="dcterms:W3CDTF">2013-03-29T01:20:26Z</dcterms:modified>
</cp:coreProperties>
</file>