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0" r:id="rId1"/>
  </p:sldMasterIdLst>
  <p:notesMasterIdLst>
    <p:notesMasterId r:id="rId23"/>
  </p:notesMasterIdLst>
  <p:handoutMasterIdLst>
    <p:handoutMasterId r:id="rId24"/>
  </p:handoutMasterIdLst>
  <p:sldIdLst>
    <p:sldId id="327" r:id="rId2"/>
    <p:sldId id="356" r:id="rId3"/>
    <p:sldId id="329" r:id="rId4"/>
    <p:sldId id="330" r:id="rId5"/>
    <p:sldId id="340" r:id="rId6"/>
    <p:sldId id="341" r:id="rId7"/>
    <p:sldId id="357" r:id="rId8"/>
    <p:sldId id="333" r:id="rId9"/>
    <p:sldId id="358" r:id="rId10"/>
    <p:sldId id="361" r:id="rId11"/>
    <p:sldId id="334" r:id="rId12"/>
    <p:sldId id="348" r:id="rId13"/>
    <p:sldId id="349" r:id="rId14"/>
    <p:sldId id="350" r:id="rId15"/>
    <p:sldId id="351" r:id="rId16"/>
    <p:sldId id="352" r:id="rId17"/>
    <p:sldId id="362" r:id="rId18"/>
    <p:sldId id="353" r:id="rId19"/>
    <p:sldId id="355" r:id="rId20"/>
    <p:sldId id="359" r:id="rId21"/>
    <p:sldId id="360" r:id="rId22"/>
  </p:sldIdLst>
  <p:sldSz cx="9144000" cy="6858000" type="screen4x3"/>
  <p:notesSz cx="7077075" cy="91011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tera Us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2D2D89"/>
    <a:srgbClr val="000066"/>
    <a:srgbClr val="3366CC"/>
    <a:srgbClr val="3333CC"/>
    <a:srgbClr val="A549DD"/>
    <a:srgbClr val="90909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07" autoAdjust="0"/>
    <p:restoredTop sz="94574" autoAdjust="0"/>
  </p:normalViewPr>
  <p:slideViewPr>
    <p:cSldViewPr snapToGrid="0">
      <p:cViewPr>
        <p:scale>
          <a:sx n="75" d="100"/>
          <a:sy n="75" d="100"/>
        </p:scale>
        <p:origin x="-1422" y="-72"/>
      </p:cViewPr>
      <p:guideLst>
        <p:guide orient="horz" pos="2160"/>
        <p:guide pos="2880"/>
      </p:guideLst>
    </p:cSldViewPr>
  </p:slideViewPr>
  <p:notesTextViewPr>
    <p:cViewPr>
      <p:scale>
        <a:sx n="100" d="100"/>
        <a:sy n="100" d="100"/>
      </p:scale>
      <p:origin x="0" y="0"/>
    </p:cViewPr>
  </p:notesTextViewPr>
  <p:notesViewPr>
    <p:cSldViewPr snapToGrid="0">
      <p:cViewPr varScale="1">
        <p:scale>
          <a:sx n="94" d="100"/>
          <a:sy n="94" d="100"/>
        </p:scale>
        <p:origin x="-2646" y="-102"/>
      </p:cViewPr>
      <p:guideLst>
        <p:guide orient="horz" pos="2867"/>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86100" cy="449263"/>
          </a:xfrm>
          <a:prstGeom prst="rect">
            <a:avLst/>
          </a:prstGeom>
          <a:noFill/>
          <a:ln w="9525">
            <a:noFill/>
            <a:miter lim="800000"/>
            <a:headEnd/>
            <a:tailEnd/>
          </a:ln>
          <a:effectLst/>
        </p:spPr>
        <p:txBody>
          <a:bodyPr vert="horz" wrap="square" lIns="91733" tIns="45866" rIns="91733" bIns="45866" numCol="1" anchor="t" anchorCtr="0" compatLnSpc="1">
            <a:prstTxWarp prst="textNoShape">
              <a:avLst/>
            </a:prstTxWarp>
          </a:bodyPr>
          <a:lstStyle>
            <a:lvl1pPr defTabSz="917575" eaLnBrk="0" hangingPunct="0">
              <a:defRPr sz="1200">
                <a:cs typeface="+mn-cs"/>
              </a:defRPr>
            </a:lvl1pPr>
          </a:lstStyle>
          <a:p>
            <a:pPr>
              <a:defRPr/>
            </a:pPr>
            <a:endParaRPr lang="en-US"/>
          </a:p>
        </p:txBody>
      </p:sp>
      <p:sp>
        <p:nvSpPr>
          <p:cNvPr id="15363" name="Rectangle 3"/>
          <p:cNvSpPr>
            <a:spLocks noGrp="1" noChangeArrowheads="1"/>
          </p:cNvSpPr>
          <p:nvPr>
            <p:ph type="dt" sz="quarter" idx="1"/>
          </p:nvPr>
        </p:nvSpPr>
        <p:spPr bwMode="auto">
          <a:xfrm>
            <a:off x="4010025" y="0"/>
            <a:ext cx="3086100" cy="449263"/>
          </a:xfrm>
          <a:prstGeom prst="rect">
            <a:avLst/>
          </a:prstGeom>
          <a:noFill/>
          <a:ln w="9525">
            <a:noFill/>
            <a:miter lim="800000"/>
            <a:headEnd/>
            <a:tailEnd/>
          </a:ln>
          <a:effectLst/>
        </p:spPr>
        <p:txBody>
          <a:bodyPr vert="horz" wrap="square" lIns="91733" tIns="45866" rIns="91733" bIns="45866" numCol="1" anchor="t" anchorCtr="0" compatLnSpc="1">
            <a:prstTxWarp prst="textNoShape">
              <a:avLst/>
            </a:prstTxWarp>
          </a:bodyPr>
          <a:lstStyle>
            <a:lvl1pPr algn="r" defTabSz="917575" eaLnBrk="0" hangingPunct="0">
              <a:defRPr sz="1200">
                <a:cs typeface="+mn-cs"/>
              </a:defRPr>
            </a:lvl1pPr>
          </a:lstStyle>
          <a:p>
            <a:pPr>
              <a:defRPr/>
            </a:pPr>
            <a:endParaRPr lang="en-US"/>
          </a:p>
        </p:txBody>
      </p:sp>
      <p:sp>
        <p:nvSpPr>
          <p:cNvPr id="15364" name="Rectangle 4"/>
          <p:cNvSpPr>
            <a:spLocks noGrp="1" noChangeArrowheads="1"/>
          </p:cNvSpPr>
          <p:nvPr>
            <p:ph type="ftr" sz="quarter" idx="2"/>
          </p:nvPr>
        </p:nvSpPr>
        <p:spPr bwMode="auto">
          <a:xfrm>
            <a:off x="0" y="8666163"/>
            <a:ext cx="3086100" cy="449262"/>
          </a:xfrm>
          <a:prstGeom prst="rect">
            <a:avLst/>
          </a:prstGeom>
          <a:noFill/>
          <a:ln w="9525">
            <a:noFill/>
            <a:miter lim="800000"/>
            <a:headEnd/>
            <a:tailEnd/>
          </a:ln>
          <a:effectLst/>
        </p:spPr>
        <p:txBody>
          <a:bodyPr vert="horz" wrap="square" lIns="91733" tIns="45866" rIns="91733" bIns="45866" numCol="1" anchor="b" anchorCtr="0" compatLnSpc="1">
            <a:prstTxWarp prst="textNoShape">
              <a:avLst/>
            </a:prstTxWarp>
          </a:bodyPr>
          <a:lstStyle>
            <a:lvl1pPr defTabSz="917575" eaLnBrk="0" hangingPunct="0">
              <a:defRPr sz="1200">
                <a:cs typeface="+mn-cs"/>
              </a:defRPr>
            </a:lvl1pPr>
          </a:lstStyle>
          <a:p>
            <a:pPr>
              <a:defRPr/>
            </a:pPr>
            <a:endParaRPr lang="en-US"/>
          </a:p>
        </p:txBody>
      </p:sp>
      <p:sp>
        <p:nvSpPr>
          <p:cNvPr id="15365" name="Rectangle 5"/>
          <p:cNvSpPr>
            <a:spLocks noGrp="1" noChangeArrowheads="1"/>
          </p:cNvSpPr>
          <p:nvPr>
            <p:ph type="sldNum" sz="quarter" idx="3"/>
          </p:nvPr>
        </p:nvSpPr>
        <p:spPr bwMode="auto">
          <a:xfrm>
            <a:off x="4010025" y="8666163"/>
            <a:ext cx="3086100" cy="449262"/>
          </a:xfrm>
          <a:prstGeom prst="rect">
            <a:avLst/>
          </a:prstGeom>
          <a:noFill/>
          <a:ln w="9525">
            <a:noFill/>
            <a:miter lim="800000"/>
            <a:headEnd/>
            <a:tailEnd/>
          </a:ln>
          <a:effectLst/>
        </p:spPr>
        <p:txBody>
          <a:bodyPr vert="horz" wrap="square" lIns="91733" tIns="45866" rIns="91733" bIns="45866" numCol="1" anchor="b" anchorCtr="0" compatLnSpc="1">
            <a:prstTxWarp prst="textNoShape">
              <a:avLst/>
            </a:prstTxWarp>
          </a:bodyPr>
          <a:lstStyle>
            <a:lvl1pPr algn="r" defTabSz="917575" eaLnBrk="0" hangingPunct="0">
              <a:defRPr sz="1200">
                <a:cs typeface="+mn-cs"/>
              </a:defRPr>
            </a:lvl1pPr>
          </a:lstStyle>
          <a:p>
            <a:pPr>
              <a:defRPr/>
            </a:pPr>
            <a:fld id="{BE4DA1ED-81F1-4529-9EA0-EBEA37C686B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68638" cy="455613"/>
          </a:xfrm>
          <a:prstGeom prst="rect">
            <a:avLst/>
          </a:prstGeom>
          <a:noFill/>
          <a:ln w="9525">
            <a:noFill/>
            <a:miter lim="800000"/>
            <a:headEnd/>
            <a:tailEnd/>
          </a:ln>
          <a:effectLst/>
        </p:spPr>
        <p:txBody>
          <a:bodyPr vert="horz" wrap="square" lIns="93281" tIns="46640" rIns="93281" bIns="46640" numCol="1" anchor="t" anchorCtr="0" compatLnSpc="1">
            <a:prstTxWarp prst="textNoShape">
              <a:avLst/>
            </a:prstTxWarp>
          </a:bodyPr>
          <a:lstStyle>
            <a:lvl1pPr defTabSz="931863" eaLnBrk="0" hangingPunct="0">
              <a:defRPr sz="1200">
                <a:cs typeface="+mn-cs"/>
              </a:defRPr>
            </a:lvl1pPr>
          </a:lstStyle>
          <a:p>
            <a:pPr>
              <a:defRPr/>
            </a:pPr>
            <a:endParaRPr lang="en-US"/>
          </a:p>
        </p:txBody>
      </p:sp>
      <p:sp>
        <p:nvSpPr>
          <p:cNvPr id="12291" name="Rectangle 3"/>
          <p:cNvSpPr>
            <a:spLocks noGrp="1" noChangeArrowheads="1"/>
          </p:cNvSpPr>
          <p:nvPr>
            <p:ph type="dt" idx="1"/>
          </p:nvPr>
        </p:nvSpPr>
        <p:spPr bwMode="auto">
          <a:xfrm>
            <a:off x="4008438" y="0"/>
            <a:ext cx="3068637" cy="455613"/>
          </a:xfrm>
          <a:prstGeom prst="rect">
            <a:avLst/>
          </a:prstGeom>
          <a:noFill/>
          <a:ln w="9525">
            <a:noFill/>
            <a:miter lim="800000"/>
            <a:headEnd/>
            <a:tailEnd/>
          </a:ln>
          <a:effectLst/>
        </p:spPr>
        <p:txBody>
          <a:bodyPr vert="horz" wrap="square" lIns="93281" tIns="46640" rIns="93281" bIns="46640" numCol="1" anchor="t" anchorCtr="0" compatLnSpc="1">
            <a:prstTxWarp prst="textNoShape">
              <a:avLst/>
            </a:prstTxWarp>
          </a:bodyPr>
          <a:lstStyle>
            <a:lvl1pPr algn="r" defTabSz="931863" eaLnBrk="0" hangingPunct="0">
              <a:defRPr sz="1200">
                <a:cs typeface="+mn-cs"/>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262063" y="681038"/>
            <a:ext cx="4552950" cy="3414712"/>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42975" y="4322763"/>
            <a:ext cx="5191125" cy="4097337"/>
          </a:xfrm>
          <a:prstGeom prst="rect">
            <a:avLst/>
          </a:prstGeom>
          <a:noFill/>
          <a:ln w="9525">
            <a:noFill/>
            <a:miter lim="800000"/>
            <a:headEnd/>
            <a:tailEnd/>
          </a:ln>
          <a:effectLst/>
        </p:spPr>
        <p:txBody>
          <a:bodyPr vert="horz" wrap="square" lIns="93281" tIns="46640" rIns="93281" bIns="4664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645525"/>
            <a:ext cx="3068638" cy="455613"/>
          </a:xfrm>
          <a:prstGeom prst="rect">
            <a:avLst/>
          </a:prstGeom>
          <a:noFill/>
          <a:ln w="9525">
            <a:noFill/>
            <a:miter lim="800000"/>
            <a:headEnd/>
            <a:tailEnd/>
          </a:ln>
          <a:effectLst/>
        </p:spPr>
        <p:txBody>
          <a:bodyPr vert="horz" wrap="square" lIns="93281" tIns="46640" rIns="93281" bIns="46640" numCol="1" anchor="b" anchorCtr="0" compatLnSpc="1">
            <a:prstTxWarp prst="textNoShape">
              <a:avLst/>
            </a:prstTxWarp>
          </a:bodyPr>
          <a:lstStyle>
            <a:lvl1pPr defTabSz="931863" eaLnBrk="0" hangingPunct="0">
              <a:defRPr sz="1200">
                <a:cs typeface="+mn-cs"/>
              </a:defRPr>
            </a:lvl1pPr>
          </a:lstStyle>
          <a:p>
            <a:pPr>
              <a:defRPr/>
            </a:pPr>
            <a:endParaRPr lang="en-US"/>
          </a:p>
        </p:txBody>
      </p:sp>
      <p:sp>
        <p:nvSpPr>
          <p:cNvPr id="12295" name="Rectangle 7"/>
          <p:cNvSpPr>
            <a:spLocks noGrp="1" noChangeArrowheads="1"/>
          </p:cNvSpPr>
          <p:nvPr>
            <p:ph type="sldNum" sz="quarter" idx="5"/>
          </p:nvPr>
        </p:nvSpPr>
        <p:spPr bwMode="auto">
          <a:xfrm>
            <a:off x="4008438" y="8645525"/>
            <a:ext cx="3068637" cy="455613"/>
          </a:xfrm>
          <a:prstGeom prst="rect">
            <a:avLst/>
          </a:prstGeom>
          <a:noFill/>
          <a:ln w="9525">
            <a:noFill/>
            <a:miter lim="800000"/>
            <a:headEnd/>
            <a:tailEnd/>
          </a:ln>
          <a:effectLst/>
        </p:spPr>
        <p:txBody>
          <a:bodyPr vert="horz" wrap="square" lIns="93281" tIns="46640" rIns="93281" bIns="46640" numCol="1" anchor="b" anchorCtr="0" compatLnSpc="1">
            <a:prstTxWarp prst="textNoShape">
              <a:avLst/>
            </a:prstTxWarp>
          </a:bodyPr>
          <a:lstStyle>
            <a:lvl1pPr algn="r" defTabSz="931863" eaLnBrk="0" hangingPunct="0">
              <a:defRPr sz="1200">
                <a:cs typeface="+mn-cs"/>
              </a:defRPr>
            </a:lvl1pPr>
          </a:lstStyle>
          <a:p>
            <a:pPr>
              <a:defRPr/>
            </a:pPr>
            <a:fld id="{6E086B74-1F15-4257-8617-C1FDA649D69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hyperlink" Target="http://www.altera.com/"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2"/>
          <p:cNvSpPr>
            <a:spLocks noChangeArrowheads="1"/>
          </p:cNvSpPr>
          <p:nvPr/>
        </p:nvSpPr>
        <p:spPr bwMode="auto">
          <a:xfrm>
            <a:off x="295275" y="6438900"/>
            <a:ext cx="4248150" cy="381000"/>
          </a:xfrm>
          <a:prstGeom prst="rect">
            <a:avLst/>
          </a:prstGeom>
          <a:noFill/>
          <a:ln w="9525">
            <a:noFill/>
            <a:miter lim="800000"/>
            <a:headEnd/>
            <a:tailEnd/>
          </a:ln>
          <a:effectLst/>
        </p:spPr>
        <p:txBody>
          <a:bodyPr/>
          <a:lstStyle/>
          <a:p>
            <a:pPr eaLnBrk="0" hangingPunct="0">
              <a:defRPr/>
            </a:pPr>
            <a:endParaRPr lang="en-US" sz="900" b="1">
              <a:solidFill>
                <a:schemeClr val="bg1"/>
              </a:solidFill>
            </a:endParaRPr>
          </a:p>
        </p:txBody>
      </p:sp>
      <p:pic>
        <p:nvPicPr>
          <p:cNvPr id="5" name="Picture 9" descr="Untitled-4.png"/>
          <p:cNvPicPr>
            <a:picLocks noChangeAspect="1"/>
          </p:cNvPicPr>
          <p:nvPr/>
        </p:nvPicPr>
        <p:blipFill>
          <a:blip r:embed="rId3"/>
          <a:srcRect/>
          <a:stretch>
            <a:fillRect/>
          </a:stretch>
        </p:blipFill>
        <p:spPr bwMode="auto">
          <a:xfrm>
            <a:off x="7388225" y="6276975"/>
            <a:ext cx="1384300" cy="295275"/>
          </a:xfrm>
          <a:prstGeom prst="rect">
            <a:avLst/>
          </a:prstGeom>
          <a:noFill/>
          <a:ln w="9525">
            <a:noFill/>
            <a:miter lim="800000"/>
            <a:headEnd/>
            <a:tailEnd/>
          </a:ln>
        </p:spPr>
      </p:pic>
      <p:sp>
        <p:nvSpPr>
          <p:cNvPr id="99331" name="Rectangle 3"/>
          <p:cNvSpPr>
            <a:spLocks noGrp="1" noChangeArrowheads="1"/>
          </p:cNvSpPr>
          <p:nvPr>
            <p:ph type="ctrTitle"/>
          </p:nvPr>
        </p:nvSpPr>
        <p:spPr>
          <a:xfrm>
            <a:off x="533400" y="1250950"/>
            <a:ext cx="5824538" cy="1143000"/>
          </a:xfrm>
        </p:spPr>
        <p:txBody>
          <a:bodyPr anchor="ctr"/>
          <a:lstStyle>
            <a:lvl1pPr>
              <a:defRPr>
                <a:solidFill>
                  <a:srgbClr val="FF6600"/>
                </a:solidFill>
              </a:defRPr>
            </a:lvl1pPr>
          </a:lstStyle>
          <a:p>
            <a:r>
              <a:rPr lang="en-US" smtClean="0"/>
              <a:t>Click to edit Master title style</a:t>
            </a:r>
            <a:endParaRPr lang="en-US"/>
          </a:p>
        </p:txBody>
      </p:sp>
      <p:sp>
        <p:nvSpPr>
          <p:cNvPr id="99332" name="Rectangle 4"/>
          <p:cNvSpPr>
            <a:spLocks noGrp="1" noChangeArrowheads="1"/>
          </p:cNvSpPr>
          <p:nvPr>
            <p:ph type="subTitle" idx="1"/>
          </p:nvPr>
        </p:nvSpPr>
        <p:spPr>
          <a:xfrm>
            <a:off x="533400" y="2393950"/>
            <a:ext cx="5867400" cy="838200"/>
          </a:xfrm>
        </p:spPr>
        <p:txBody>
          <a:bodyPr/>
          <a:lstStyle>
            <a:lvl1pPr marL="0" indent="0">
              <a:buFont typeface="Wingdings" pitchFamily="2" charset="2"/>
              <a:buNone/>
              <a:defRPr sz="2400">
                <a:solidFill>
                  <a:srgbClr val="909090"/>
                </a:solidFill>
              </a:defRPr>
            </a:lvl1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9C0AF30A-5EEB-4AE0-8FA3-DB73873404A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hank You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Picture 9" descr="Untitled-4.png"/>
          <p:cNvPicPr>
            <a:picLocks noChangeAspect="1"/>
          </p:cNvPicPr>
          <p:nvPr/>
        </p:nvPicPr>
        <p:blipFill>
          <a:blip r:embed="rId3"/>
          <a:srcRect/>
          <a:stretch>
            <a:fillRect/>
          </a:stretch>
        </p:blipFill>
        <p:spPr bwMode="auto">
          <a:xfrm>
            <a:off x="7388225" y="6276975"/>
            <a:ext cx="1384300" cy="295275"/>
          </a:xfrm>
          <a:prstGeom prst="rect">
            <a:avLst/>
          </a:prstGeom>
          <a:noFill/>
          <a:ln w="9525">
            <a:noFill/>
            <a:miter lim="800000"/>
            <a:headEnd/>
            <a:tailEnd/>
          </a:ln>
        </p:spPr>
      </p:pic>
      <p:sp>
        <p:nvSpPr>
          <p:cNvPr id="4" name="Rectangle 12"/>
          <p:cNvSpPr>
            <a:spLocks noChangeArrowheads="1"/>
          </p:cNvSpPr>
          <p:nvPr userDrawn="1"/>
        </p:nvSpPr>
        <p:spPr bwMode="auto">
          <a:xfrm>
            <a:off x="295275" y="6332538"/>
            <a:ext cx="4248150" cy="381000"/>
          </a:xfrm>
          <a:prstGeom prst="rect">
            <a:avLst/>
          </a:prstGeom>
          <a:noFill/>
          <a:ln w="9525">
            <a:noFill/>
            <a:miter lim="800000"/>
            <a:headEnd/>
            <a:tailEnd/>
          </a:ln>
          <a:effectLst/>
        </p:spPr>
        <p:txBody>
          <a:bodyPr/>
          <a:lstStyle/>
          <a:p>
            <a:pPr eaLnBrk="0" hangingPunct="0">
              <a:defRPr/>
            </a:pPr>
            <a:r>
              <a:rPr lang="en-US" sz="900" dirty="0">
                <a:solidFill>
                  <a:schemeClr val="bg1"/>
                </a:solidFill>
                <a:cs typeface="+mn-cs"/>
              </a:rPr>
              <a:t>© 2012 Altera Corporation—</a:t>
            </a:r>
            <a:r>
              <a:rPr lang="en-US" sz="900" b="1" dirty="0">
                <a:solidFill>
                  <a:schemeClr val="bg1"/>
                </a:solidFill>
                <a:cs typeface="+mn-cs"/>
              </a:rPr>
              <a:t>Confidential </a:t>
            </a:r>
          </a:p>
        </p:txBody>
      </p:sp>
      <p:sp>
        <p:nvSpPr>
          <p:cNvPr id="5" name="Rectangle 11"/>
          <p:cNvSpPr>
            <a:spLocks noChangeArrowheads="1"/>
          </p:cNvSpPr>
          <p:nvPr userDrawn="1"/>
        </p:nvSpPr>
        <p:spPr bwMode="auto">
          <a:xfrm>
            <a:off x="295275" y="6519863"/>
            <a:ext cx="6734175" cy="276225"/>
          </a:xfrm>
          <a:prstGeom prst="rect">
            <a:avLst/>
          </a:prstGeom>
          <a:noFill/>
          <a:ln w="9525">
            <a:noFill/>
            <a:miter lim="800000"/>
            <a:headEnd/>
            <a:tailEnd/>
          </a:ln>
          <a:effectLst/>
        </p:spPr>
        <p:txBody>
          <a:bodyPr>
            <a:spAutoFit/>
          </a:bodyPr>
          <a:lstStyle/>
          <a:p>
            <a:pPr eaLnBrk="0" hangingPunct="0">
              <a:defRPr/>
            </a:pPr>
            <a:r>
              <a:rPr lang="en-US" sz="600" dirty="0">
                <a:solidFill>
                  <a:schemeClr val="bg1"/>
                </a:solidFill>
                <a:cs typeface="+mn-cs"/>
              </a:rPr>
              <a:t>ALTERA, ARRIA, CYCLONE, HARDCOPY, MAX, MEGACORE, NIOS, QUARTUS and STRATIX words and logos are trademarks of Altera Corporation and registered in the U.S. Patent and Trademark Office and in other countries. All other words and logos identified as trademarks or service marks are the property of their respective holders as described at </a:t>
            </a:r>
            <a:r>
              <a:rPr lang="en-US" sz="600" dirty="0">
                <a:solidFill>
                  <a:schemeClr val="bg1"/>
                </a:solidFill>
                <a:cs typeface="+mn-cs"/>
                <a:hlinkClick r:id="rId4"/>
              </a:rPr>
              <a:t>www.altera.com/legal</a:t>
            </a:r>
            <a:r>
              <a:rPr lang="en-US" sz="600" dirty="0">
                <a:solidFill>
                  <a:schemeClr val="bg1"/>
                </a:solidFill>
                <a:cs typeface="+mn-cs"/>
              </a:rPr>
              <a:t>.</a:t>
            </a:r>
          </a:p>
        </p:txBody>
      </p:sp>
      <p:sp>
        <p:nvSpPr>
          <p:cNvPr id="6" name="Rectangle 7"/>
          <p:cNvSpPr>
            <a:spLocks noGrp="1" noChangeArrowheads="1"/>
          </p:cNvSpPr>
          <p:nvPr userDrawn="1"/>
        </p:nvSpPr>
        <p:spPr bwMode="auto">
          <a:xfrm>
            <a:off x="541338" y="1749425"/>
            <a:ext cx="7772400" cy="1470025"/>
          </a:xfrm>
          <a:prstGeom prst="rect">
            <a:avLst/>
          </a:prstGeom>
          <a:noFill/>
          <a:ln w="9525">
            <a:noFill/>
            <a:miter lim="800000"/>
            <a:headEnd/>
            <a:tailEnd/>
          </a:ln>
          <a:effectLst/>
        </p:spPr>
        <p:txBody>
          <a:bodyPr anchor="ctr"/>
          <a:lstStyle>
            <a:lvl1pPr algn="l" rtl="0" eaLnBrk="1" fontAlgn="base" hangingPunct="1">
              <a:spcBef>
                <a:spcPct val="0"/>
              </a:spcBef>
              <a:spcAft>
                <a:spcPct val="0"/>
              </a:spcAft>
              <a:defRPr sz="3200" b="1">
                <a:solidFill>
                  <a:srgbClr val="FF6600"/>
                </a:solidFill>
                <a:latin typeface="+mj-lt"/>
                <a:ea typeface="+mj-ea"/>
                <a:cs typeface="+mj-cs"/>
              </a:defRPr>
            </a:lvl1pPr>
            <a:lvl2pPr algn="l" rtl="0" eaLnBrk="1" fontAlgn="base" hangingPunct="1">
              <a:spcBef>
                <a:spcPct val="0"/>
              </a:spcBef>
              <a:spcAft>
                <a:spcPct val="0"/>
              </a:spcAft>
              <a:defRPr sz="3200" b="1">
                <a:solidFill>
                  <a:srgbClr val="003399"/>
                </a:solidFill>
                <a:latin typeface="Arial" pitchFamily="34" charset="0"/>
              </a:defRPr>
            </a:lvl2pPr>
            <a:lvl3pPr algn="l" rtl="0" eaLnBrk="1" fontAlgn="base" hangingPunct="1">
              <a:spcBef>
                <a:spcPct val="0"/>
              </a:spcBef>
              <a:spcAft>
                <a:spcPct val="0"/>
              </a:spcAft>
              <a:defRPr sz="3200" b="1">
                <a:solidFill>
                  <a:srgbClr val="003399"/>
                </a:solidFill>
                <a:latin typeface="Arial" pitchFamily="34" charset="0"/>
              </a:defRPr>
            </a:lvl3pPr>
            <a:lvl4pPr algn="l" rtl="0" eaLnBrk="1" fontAlgn="base" hangingPunct="1">
              <a:spcBef>
                <a:spcPct val="0"/>
              </a:spcBef>
              <a:spcAft>
                <a:spcPct val="0"/>
              </a:spcAft>
              <a:defRPr sz="3200" b="1">
                <a:solidFill>
                  <a:srgbClr val="003399"/>
                </a:solidFill>
                <a:latin typeface="Arial" pitchFamily="34" charset="0"/>
              </a:defRPr>
            </a:lvl4pPr>
            <a:lvl5pPr algn="l" rtl="0" eaLnBrk="1" fontAlgn="base" hangingPunct="1">
              <a:spcBef>
                <a:spcPct val="0"/>
              </a:spcBef>
              <a:spcAft>
                <a:spcPct val="0"/>
              </a:spcAft>
              <a:defRPr sz="3200" b="1">
                <a:solidFill>
                  <a:srgbClr val="003399"/>
                </a:solidFill>
                <a:latin typeface="Arial" pitchFamily="34" charset="0"/>
              </a:defRPr>
            </a:lvl5pPr>
            <a:lvl6pPr marL="457200" algn="l" rtl="0" eaLnBrk="1" fontAlgn="base" hangingPunct="1">
              <a:spcBef>
                <a:spcPct val="0"/>
              </a:spcBef>
              <a:spcAft>
                <a:spcPct val="0"/>
              </a:spcAft>
              <a:defRPr sz="3200" b="1">
                <a:solidFill>
                  <a:srgbClr val="003399"/>
                </a:solidFill>
                <a:latin typeface="Arial" pitchFamily="34" charset="0"/>
              </a:defRPr>
            </a:lvl6pPr>
            <a:lvl7pPr marL="914400" algn="l" rtl="0" eaLnBrk="1" fontAlgn="base" hangingPunct="1">
              <a:spcBef>
                <a:spcPct val="0"/>
              </a:spcBef>
              <a:spcAft>
                <a:spcPct val="0"/>
              </a:spcAft>
              <a:defRPr sz="3200" b="1">
                <a:solidFill>
                  <a:srgbClr val="003399"/>
                </a:solidFill>
                <a:latin typeface="Arial" pitchFamily="34" charset="0"/>
              </a:defRPr>
            </a:lvl7pPr>
            <a:lvl8pPr marL="1371600" algn="l" rtl="0" eaLnBrk="1" fontAlgn="base" hangingPunct="1">
              <a:spcBef>
                <a:spcPct val="0"/>
              </a:spcBef>
              <a:spcAft>
                <a:spcPct val="0"/>
              </a:spcAft>
              <a:defRPr sz="3200" b="1">
                <a:solidFill>
                  <a:srgbClr val="003399"/>
                </a:solidFill>
                <a:latin typeface="Arial" pitchFamily="34" charset="0"/>
              </a:defRPr>
            </a:lvl8pPr>
            <a:lvl9pPr marL="1828800" algn="l" rtl="0" eaLnBrk="1" fontAlgn="base" hangingPunct="1">
              <a:spcBef>
                <a:spcPct val="0"/>
              </a:spcBef>
              <a:spcAft>
                <a:spcPct val="0"/>
              </a:spcAft>
              <a:defRPr sz="3200" b="1">
                <a:solidFill>
                  <a:srgbClr val="003399"/>
                </a:solidFill>
                <a:latin typeface="Arial" pitchFamily="34" charset="0"/>
              </a:defRPr>
            </a:lvl9pPr>
          </a:lstStyle>
          <a:p>
            <a:pPr>
              <a:defRPr/>
            </a:pPr>
            <a:r>
              <a:rPr lang="en-US" dirty="0" smtClean="0"/>
              <a:t>Thank You</a:t>
            </a:r>
            <a:endParaRPr lang="en-US" dirty="0"/>
          </a:p>
        </p:txBody>
      </p:sp>
      <p:sp>
        <p:nvSpPr>
          <p:cNvPr id="99331" name="Rectangle 3"/>
          <p:cNvSpPr>
            <a:spLocks noGrp="1" noChangeArrowheads="1"/>
          </p:cNvSpPr>
          <p:nvPr>
            <p:ph type="ctrTitle"/>
          </p:nvPr>
        </p:nvSpPr>
        <p:spPr>
          <a:xfrm flipV="1">
            <a:off x="6972300" y="68581"/>
            <a:ext cx="701040" cy="45719"/>
          </a:xfrm>
        </p:spPr>
        <p:txBody>
          <a:bodyPr anchor="ctr"/>
          <a:lstStyle>
            <a:lvl1pPr>
              <a:defRPr sz="500">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350838" y="6588125"/>
            <a:ext cx="698500" cy="282575"/>
          </a:xfrm>
        </p:spPr>
        <p:txBody>
          <a:bodyPr/>
          <a:lstStyle>
            <a:lvl1pPr>
              <a:defRPr/>
            </a:lvl1pPr>
          </a:lstStyle>
          <a:p>
            <a:pPr>
              <a:defRPr/>
            </a:pPr>
            <a:fld id="{5CBD6A94-2BE3-4FE7-89FD-F596E58DB02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0838" y="273050"/>
            <a:ext cx="83312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50838" y="1187450"/>
            <a:ext cx="8331200" cy="4679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08" name="Rectangle 4"/>
          <p:cNvSpPr>
            <a:spLocks noGrp="1" noChangeArrowheads="1"/>
          </p:cNvSpPr>
          <p:nvPr>
            <p:ph type="sldNum" sz="quarter" idx="4"/>
          </p:nvPr>
        </p:nvSpPr>
        <p:spPr bwMode="auto">
          <a:xfrm>
            <a:off x="350838" y="6588125"/>
            <a:ext cx="698500" cy="282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800">
                <a:cs typeface="+mn-cs"/>
              </a:defRPr>
            </a:lvl1pPr>
          </a:lstStyle>
          <a:p>
            <a:pPr>
              <a:defRPr/>
            </a:pPr>
            <a:fld id="{7724602F-EE7D-49C1-95C7-C05A6D6612AC}" type="slidenum">
              <a:rPr lang="en-US"/>
              <a:pPr>
                <a:defRPr/>
              </a:pPr>
              <a:t>‹#›</a:t>
            </a:fld>
            <a:endParaRPr lang="en-US" dirty="0"/>
          </a:p>
        </p:txBody>
      </p:sp>
      <p:sp>
        <p:nvSpPr>
          <p:cNvPr id="98311" name="Rectangle 7"/>
          <p:cNvSpPr>
            <a:spLocks noChangeArrowheads="1"/>
          </p:cNvSpPr>
          <p:nvPr/>
        </p:nvSpPr>
        <p:spPr bwMode="auto">
          <a:xfrm>
            <a:off x="350838" y="6415088"/>
            <a:ext cx="4248150" cy="381000"/>
          </a:xfrm>
          <a:prstGeom prst="rect">
            <a:avLst/>
          </a:prstGeom>
          <a:noFill/>
          <a:ln w="9525">
            <a:noFill/>
            <a:miter lim="800000"/>
            <a:headEnd/>
            <a:tailEnd/>
          </a:ln>
          <a:effectLst/>
        </p:spPr>
        <p:txBody>
          <a:bodyPr/>
          <a:lstStyle/>
          <a:p>
            <a:pPr eaLnBrk="0" hangingPunct="0">
              <a:defRPr/>
            </a:pPr>
            <a:endParaRPr lang="en-US" sz="800" b="1">
              <a:solidFill>
                <a:schemeClr val="folHlink"/>
              </a:solidFill>
            </a:endParaRPr>
          </a:p>
        </p:txBody>
      </p:sp>
      <p:pic>
        <p:nvPicPr>
          <p:cNvPr id="1030" name="Picture 7" descr="Untitled-5.png"/>
          <p:cNvPicPr>
            <a:picLocks noChangeAspect="1"/>
          </p:cNvPicPr>
          <p:nvPr/>
        </p:nvPicPr>
        <p:blipFill>
          <a:blip r:embed="rId6"/>
          <a:srcRect/>
          <a:stretch>
            <a:fillRect/>
          </a:stretch>
        </p:blipFill>
        <p:spPr bwMode="auto">
          <a:xfrm>
            <a:off x="7624763" y="6316663"/>
            <a:ext cx="1147762" cy="244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5" r:id="rId1"/>
    <p:sldLayoutId id="2147483653" r:id="rId2"/>
    <p:sldLayoutId id="2147483656" r:id="rId3"/>
    <p:sldLayoutId id="2147483654"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3200" b="1">
          <a:solidFill>
            <a:srgbClr val="003399"/>
          </a:solidFill>
          <a:latin typeface="+mj-lt"/>
          <a:ea typeface="+mj-ea"/>
          <a:cs typeface="+mj-cs"/>
        </a:defRPr>
      </a:lvl1pPr>
      <a:lvl2pPr algn="l" rtl="0" eaLnBrk="0" fontAlgn="base" hangingPunct="0">
        <a:spcBef>
          <a:spcPct val="0"/>
        </a:spcBef>
        <a:spcAft>
          <a:spcPct val="0"/>
        </a:spcAft>
        <a:defRPr sz="3200" b="1">
          <a:solidFill>
            <a:srgbClr val="003399"/>
          </a:solidFill>
          <a:latin typeface="Arial" charset="0"/>
        </a:defRPr>
      </a:lvl2pPr>
      <a:lvl3pPr algn="l" rtl="0" eaLnBrk="0" fontAlgn="base" hangingPunct="0">
        <a:spcBef>
          <a:spcPct val="0"/>
        </a:spcBef>
        <a:spcAft>
          <a:spcPct val="0"/>
        </a:spcAft>
        <a:defRPr sz="3200" b="1">
          <a:solidFill>
            <a:srgbClr val="003399"/>
          </a:solidFill>
          <a:latin typeface="Arial" charset="0"/>
        </a:defRPr>
      </a:lvl3pPr>
      <a:lvl4pPr algn="l" rtl="0" eaLnBrk="0" fontAlgn="base" hangingPunct="0">
        <a:spcBef>
          <a:spcPct val="0"/>
        </a:spcBef>
        <a:spcAft>
          <a:spcPct val="0"/>
        </a:spcAft>
        <a:defRPr sz="3200" b="1">
          <a:solidFill>
            <a:srgbClr val="003399"/>
          </a:solidFill>
          <a:latin typeface="Arial" charset="0"/>
        </a:defRPr>
      </a:lvl4pPr>
      <a:lvl5pPr algn="l" rtl="0" eaLnBrk="0" fontAlgn="base" hangingPunct="0">
        <a:spcBef>
          <a:spcPct val="0"/>
        </a:spcBef>
        <a:spcAft>
          <a:spcPct val="0"/>
        </a:spcAft>
        <a:defRPr sz="3200" b="1">
          <a:solidFill>
            <a:srgbClr val="003399"/>
          </a:solidFill>
          <a:latin typeface="Arial" charset="0"/>
        </a:defRPr>
      </a:lvl5pPr>
      <a:lvl6pPr marL="457200" algn="l" rtl="0" eaLnBrk="1" fontAlgn="base" hangingPunct="1">
        <a:spcBef>
          <a:spcPct val="0"/>
        </a:spcBef>
        <a:spcAft>
          <a:spcPct val="0"/>
        </a:spcAft>
        <a:defRPr sz="3200" b="1">
          <a:solidFill>
            <a:srgbClr val="003399"/>
          </a:solidFill>
          <a:latin typeface="Arial" charset="0"/>
        </a:defRPr>
      </a:lvl6pPr>
      <a:lvl7pPr marL="914400" algn="l" rtl="0" eaLnBrk="1" fontAlgn="base" hangingPunct="1">
        <a:spcBef>
          <a:spcPct val="0"/>
        </a:spcBef>
        <a:spcAft>
          <a:spcPct val="0"/>
        </a:spcAft>
        <a:defRPr sz="3200" b="1">
          <a:solidFill>
            <a:srgbClr val="003399"/>
          </a:solidFill>
          <a:latin typeface="Arial" charset="0"/>
        </a:defRPr>
      </a:lvl7pPr>
      <a:lvl8pPr marL="1371600" algn="l" rtl="0" eaLnBrk="1" fontAlgn="base" hangingPunct="1">
        <a:spcBef>
          <a:spcPct val="0"/>
        </a:spcBef>
        <a:spcAft>
          <a:spcPct val="0"/>
        </a:spcAft>
        <a:defRPr sz="3200" b="1">
          <a:solidFill>
            <a:srgbClr val="003399"/>
          </a:solidFill>
          <a:latin typeface="Arial" charset="0"/>
        </a:defRPr>
      </a:lvl8pPr>
      <a:lvl9pPr marL="1828800" algn="l" rtl="0" eaLnBrk="1" fontAlgn="base" hangingPunct="1">
        <a:spcBef>
          <a:spcPct val="0"/>
        </a:spcBef>
        <a:spcAft>
          <a:spcPct val="0"/>
        </a:spcAft>
        <a:defRPr sz="3200" b="1">
          <a:solidFill>
            <a:srgbClr val="003399"/>
          </a:solidFill>
          <a:latin typeface="Arial" charset="0"/>
        </a:defRPr>
      </a:lvl9pPr>
    </p:titleStyle>
    <p:bodyStyle>
      <a:lvl1pPr marL="342900" indent="-342900" algn="l" rtl="0" eaLnBrk="0" fontAlgn="base" hangingPunct="0">
        <a:spcBef>
          <a:spcPct val="20000"/>
        </a:spcBef>
        <a:spcAft>
          <a:spcPct val="0"/>
        </a:spcAft>
        <a:buClr>
          <a:srgbClr val="003399"/>
        </a:buClr>
        <a:buSzPct val="75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003399"/>
        </a:buClr>
        <a:buSzPct val="90000"/>
        <a:buFont typeface="Symbol" pitchFamily="18" charset="2"/>
        <a:buChar char="-"/>
        <a:defRPr sz="2000">
          <a:solidFill>
            <a:schemeClr val="tx1"/>
          </a:solidFill>
          <a:latin typeface="+mn-lt"/>
        </a:defRPr>
      </a:lvl2pPr>
      <a:lvl3pPr marL="1143000" indent="-228600" algn="l" rtl="0" eaLnBrk="0" fontAlgn="base" hangingPunct="0">
        <a:spcBef>
          <a:spcPct val="20000"/>
        </a:spcBef>
        <a:spcAft>
          <a:spcPct val="0"/>
        </a:spcAft>
        <a:buClr>
          <a:srgbClr val="003399"/>
        </a:buClr>
        <a:buSzPct val="90000"/>
        <a:buFont typeface="Wingdings" pitchFamily="2" charset="2"/>
        <a:buChar char="l"/>
        <a:defRPr>
          <a:solidFill>
            <a:schemeClr val="tx1"/>
          </a:solidFill>
          <a:latin typeface="+mn-lt"/>
        </a:defRPr>
      </a:lvl3pPr>
      <a:lvl4pPr marL="1600200" indent="-228600" algn="l" rtl="0" eaLnBrk="0" fontAlgn="base" hangingPunct="0">
        <a:spcBef>
          <a:spcPct val="20000"/>
        </a:spcBef>
        <a:spcAft>
          <a:spcPct val="0"/>
        </a:spcAft>
        <a:buClr>
          <a:srgbClr val="003399"/>
        </a:buClr>
        <a:buSzPct val="90000"/>
        <a:buFont typeface="Symbol" pitchFamily="18" charset="2"/>
        <a:buChar char="-"/>
        <a:defRPr sz="1600">
          <a:solidFill>
            <a:schemeClr val="tx1"/>
          </a:solidFill>
          <a:latin typeface="+mn-lt"/>
        </a:defRPr>
      </a:lvl4pPr>
      <a:lvl5pPr marL="2057400" indent="-228600" algn="l" rtl="0" eaLnBrk="0" fontAlgn="base" hangingPunct="0">
        <a:spcBef>
          <a:spcPct val="20000"/>
        </a:spcBef>
        <a:spcAft>
          <a:spcPct val="0"/>
        </a:spcAft>
        <a:buClr>
          <a:srgbClr val="003399"/>
        </a:buClr>
        <a:buSzPct val="90000"/>
        <a:buFont typeface="Symbol" pitchFamily="18" charset="2"/>
        <a:buChar char="-"/>
        <a:defRPr sz="1600">
          <a:solidFill>
            <a:schemeClr val="tx1"/>
          </a:solidFill>
          <a:latin typeface="+mn-lt"/>
        </a:defRPr>
      </a:lvl5pPr>
      <a:lvl6pPr marL="25146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6pPr>
      <a:lvl7pPr marL="29718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7pPr>
      <a:lvl8pPr marL="34290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8pPr>
      <a:lvl9pPr marL="38862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ctrTitle"/>
          </p:nvPr>
        </p:nvSpPr>
        <p:spPr>
          <a:xfrm>
            <a:off x="533400" y="1250950"/>
            <a:ext cx="7362825" cy="1143000"/>
          </a:xfrm>
        </p:spPr>
        <p:txBody>
          <a:bodyPr/>
          <a:lstStyle/>
          <a:p>
            <a:pPr eaLnBrk="1" hangingPunct="1"/>
            <a:r>
              <a:rPr lang="en-US" sz="3100" smtClean="0"/>
              <a:t>Continuing Challenges in </a:t>
            </a:r>
            <a:br>
              <a:rPr lang="en-US" sz="3100" smtClean="0"/>
            </a:br>
            <a:r>
              <a:rPr lang="en-US" sz="3100" smtClean="0"/>
              <a:t>Static Timing Analysis</a:t>
            </a:r>
          </a:p>
        </p:txBody>
      </p:sp>
      <p:sp>
        <p:nvSpPr>
          <p:cNvPr id="7170" name="Rectangle 3"/>
          <p:cNvSpPr>
            <a:spLocks noGrp="1" noChangeArrowheads="1"/>
          </p:cNvSpPr>
          <p:nvPr>
            <p:ph type="subTitle" idx="1"/>
          </p:nvPr>
        </p:nvSpPr>
        <p:spPr>
          <a:xfrm>
            <a:off x="558800" y="2841625"/>
            <a:ext cx="6400800" cy="1752600"/>
          </a:xfrm>
        </p:spPr>
        <p:txBody>
          <a:bodyPr/>
          <a:lstStyle/>
          <a:p>
            <a:pPr eaLnBrk="1" hangingPunct="1"/>
            <a:r>
              <a:rPr lang="en-US" smtClean="0"/>
              <a:t>Tom Spyrou </a:t>
            </a:r>
          </a:p>
          <a:p>
            <a:pPr eaLnBrk="1" hangingPunct="1"/>
            <a:r>
              <a:rPr lang="en-US" smtClean="0"/>
              <a:t>TAU 2013</a:t>
            </a:r>
          </a:p>
          <a:p>
            <a:pPr eaLnBrk="1" hangingPunct="1"/>
            <a:r>
              <a:rPr lang="en-US" smtClean="0"/>
              <a:t>3/2013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US" smtClean="0"/>
              <a:t>Example, Veritime from the 90’s</a:t>
            </a:r>
          </a:p>
        </p:txBody>
      </p:sp>
      <p:sp>
        <p:nvSpPr>
          <p:cNvPr id="16386" name="Rectangle 3"/>
          <p:cNvSpPr>
            <a:spLocks noGrp="1" noChangeArrowheads="1"/>
          </p:cNvSpPr>
          <p:nvPr>
            <p:ph type="body" idx="1"/>
          </p:nvPr>
        </p:nvSpPr>
        <p:spPr/>
        <p:txBody>
          <a:bodyPr/>
          <a:lstStyle/>
          <a:p>
            <a:r>
              <a:rPr lang="en-US" smtClean="0"/>
              <a:t>STA Engine that required vectors for the clock</a:t>
            </a:r>
          </a:p>
          <a:p>
            <a:endParaRPr lang="en-US" smtClean="0"/>
          </a:p>
          <a:p>
            <a:r>
              <a:rPr lang="en-US" smtClean="0"/>
              <a:t>Dynamic simulation of the clock</a:t>
            </a:r>
          </a:p>
          <a:p>
            <a:pPr lvl="1"/>
            <a:r>
              <a:rPr lang="en-US" smtClean="0"/>
              <a:t>Period, multicycle paths, clock to clock false paths automatically determined</a:t>
            </a:r>
          </a:p>
          <a:p>
            <a:pPr lvl="1"/>
            <a:endParaRPr lang="en-US" smtClean="0"/>
          </a:p>
          <a:p>
            <a:r>
              <a:rPr lang="en-US" smtClean="0"/>
              <a:t>STA for data portion</a:t>
            </a:r>
          </a:p>
          <a:p>
            <a:endParaRPr lang="en-US" smtClean="0"/>
          </a:p>
          <a:p>
            <a:r>
              <a:rPr lang="en-US" smtClean="0"/>
              <a:t>Absorbed by Cadence and forgotten since at the time SDCs were a lot easier to hand inspect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smtClean="0"/>
              <a:t>Requirements of an STA Engine</a:t>
            </a:r>
          </a:p>
        </p:txBody>
      </p:sp>
      <p:sp>
        <p:nvSpPr>
          <p:cNvPr id="17410" name="Rectangle 3"/>
          <p:cNvSpPr>
            <a:spLocks noGrp="1" noChangeArrowheads="1"/>
          </p:cNvSpPr>
          <p:nvPr>
            <p:ph type="body" idx="1"/>
          </p:nvPr>
        </p:nvSpPr>
        <p:spPr>
          <a:xfrm>
            <a:off x="414338" y="1095375"/>
            <a:ext cx="8229600" cy="4991100"/>
          </a:xfrm>
        </p:spPr>
        <p:txBody>
          <a:bodyPr/>
          <a:lstStyle/>
          <a:p>
            <a:pPr eaLnBrk="1" hangingPunct="1">
              <a:lnSpc>
                <a:spcPct val="90000"/>
              </a:lnSpc>
            </a:pPr>
            <a:r>
              <a:rPr lang="en-US" sz="1800" smtClean="0"/>
              <a:t>I would like to begin by documenting the basics that everyone in Industry knows. There are no company specific trade secrets</a:t>
            </a:r>
          </a:p>
          <a:p>
            <a:pPr eaLnBrk="1" hangingPunct="1">
              <a:lnSpc>
                <a:spcPct val="90000"/>
              </a:lnSpc>
            </a:pPr>
            <a:endParaRPr lang="en-US" sz="1800" smtClean="0"/>
          </a:p>
          <a:p>
            <a:pPr eaLnBrk="1" hangingPunct="1">
              <a:lnSpc>
                <a:spcPct val="90000"/>
              </a:lnSpc>
            </a:pPr>
            <a:r>
              <a:rPr lang="en-US" sz="1800" smtClean="0"/>
              <a:t>Must run in linear memory and runtime with circuit size, number of clocks, exceptions, and number of storage element</a:t>
            </a:r>
          </a:p>
          <a:p>
            <a:pPr lvl="1" eaLnBrk="1" hangingPunct="1">
              <a:lnSpc>
                <a:spcPct val="90000"/>
              </a:lnSpc>
            </a:pPr>
            <a:r>
              <a:rPr lang="en-US" sz="1800" smtClean="0"/>
              <a:t>Touch each vertex only once, maybe twice to simplify pre-processing, not once per clock or exception</a:t>
            </a:r>
          </a:p>
          <a:p>
            <a:pPr eaLnBrk="1" hangingPunct="1">
              <a:lnSpc>
                <a:spcPct val="90000"/>
              </a:lnSpc>
              <a:buFont typeface="Wingdings" pitchFamily="2" charset="2"/>
              <a:buNone/>
            </a:pPr>
            <a:r>
              <a:rPr lang="en-US" sz="1800" smtClean="0"/>
              <a:t>	</a:t>
            </a:r>
          </a:p>
          <a:p>
            <a:pPr eaLnBrk="1" hangingPunct="1">
              <a:lnSpc>
                <a:spcPct val="90000"/>
              </a:lnSpc>
            </a:pPr>
            <a:r>
              <a:rPr lang="en-US" sz="1800" smtClean="0"/>
              <a:t>Must support SDC timing constraints</a:t>
            </a:r>
          </a:p>
          <a:p>
            <a:pPr lvl="1" eaLnBrk="1" hangingPunct="1">
              <a:lnSpc>
                <a:spcPct val="90000"/>
              </a:lnSpc>
            </a:pPr>
            <a:r>
              <a:rPr lang="en-US" sz="1800" smtClean="0"/>
              <a:t>Clocks, clock tree assumptions, multi-cycle paths, false paths, path delays, cases and modes</a:t>
            </a:r>
          </a:p>
          <a:p>
            <a:pPr lvl="1" eaLnBrk="1" hangingPunct="1">
              <a:lnSpc>
                <a:spcPct val="90000"/>
              </a:lnSpc>
            </a:pPr>
            <a:endParaRPr lang="en-US" sz="1800" smtClean="0"/>
          </a:p>
          <a:p>
            <a:pPr eaLnBrk="1" hangingPunct="1">
              <a:lnSpc>
                <a:spcPct val="90000"/>
              </a:lnSpc>
            </a:pPr>
            <a:r>
              <a:rPr lang="en-US" sz="1800" smtClean="0"/>
              <a:t>Must be nearly spice accurate in delays and support path based</a:t>
            </a:r>
          </a:p>
          <a:p>
            <a:pPr eaLnBrk="1" hangingPunct="1">
              <a:lnSpc>
                <a:spcPct val="90000"/>
              </a:lnSpc>
            </a:pPr>
            <a:endParaRPr lang="en-US" sz="1800" smtClean="0"/>
          </a:p>
          <a:p>
            <a:pPr eaLnBrk="1" hangingPunct="1">
              <a:lnSpc>
                <a:spcPct val="90000"/>
              </a:lnSpc>
            </a:pPr>
            <a:r>
              <a:rPr lang="en-US" sz="1800" smtClean="0"/>
              <a:t>Must be incremental enough</a:t>
            </a:r>
          </a:p>
          <a:p>
            <a:pPr lvl="1" eaLnBrk="1" hangingPunct="1">
              <a:lnSpc>
                <a:spcPct val="90000"/>
              </a:lnSpc>
            </a:pPr>
            <a:r>
              <a:rPr lang="en-US" sz="1800" smtClean="0"/>
              <a:t>Netlist changes / full retrace on one extreme</a:t>
            </a:r>
          </a:p>
          <a:p>
            <a:pPr lvl="1" eaLnBrk="1" hangingPunct="1">
              <a:lnSpc>
                <a:spcPct val="90000"/>
              </a:lnSpc>
            </a:pPr>
            <a:r>
              <a:rPr lang="en-US" sz="1800" smtClean="0"/>
              <a:t>Query based incremental with limited tracing on the other</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smtClean="0"/>
              <a:t>The Basic Search</a:t>
            </a:r>
          </a:p>
        </p:txBody>
      </p:sp>
      <p:sp>
        <p:nvSpPr>
          <p:cNvPr id="18434" name="Rectangle 3"/>
          <p:cNvSpPr>
            <a:spLocks noGrp="1" noChangeArrowheads="1"/>
          </p:cNvSpPr>
          <p:nvPr>
            <p:ph type="body" idx="1"/>
          </p:nvPr>
        </p:nvSpPr>
        <p:spPr>
          <a:xfrm>
            <a:off x="457200" y="1066800"/>
            <a:ext cx="8229600" cy="5029200"/>
          </a:xfrm>
        </p:spPr>
        <p:txBody>
          <a:bodyPr/>
          <a:lstStyle/>
          <a:p>
            <a:pPr eaLnBrk="1" hangingPunct="1">
              <a:lnSpc>
                <a:spcPct val="80000"/>
              </a:lnSpc>
            </a:pPr>
            <a:r>
              <a:rPr lang="en-US" sz="1800" smtClean="0"/>
              <a:t>The Graph</a:t>
            </a:r>
          </a:p>
          <a:p>
            <a:pPr lvl="1" eaLnBrk="1" hangingPunct="1">
              <a:lnSpc>
                <a:spcPct val="80000"/>
              </a:lnSpc>
            </a:pPr>
            <a:r>
              <a:rPr lang="en-US" sz="1800" smtClean="0"/>
              <a:t>Startpoints are inputs to the circuit and clock inputs to storage elements</a:t>
            </a:r>
          </a:p>
          <a:p>
            <a:pPr lvl="1" eaLnBrk="1" hangingPunct="1">
              <a:lnSpc>
                <a:spcPct val="80000"/>
              </a:lnSpc>
            </a:pPr>
            <a:r>
              <a:rPr lang="en-US" sz="1800" smtClean="0"/>
              <a:t>Endpoints are outputs of circuit and data inputs of storage elements</a:t>
            </a:r>
          </a:p>
          <a:p>
            <a:pPr lvl="1" eaLnBrk="1" hangingPunct="1">
              <a:lnSpc>
                <a:spcPct val="80000"/>
              </a:lnSpc>
            </a:pPr>
            <a:endParaRPr lang="en-US" sz="1800" smtClean="0"/>
          </a:p>
          <a:p>
            <a:pPr eaLnBrk="1" hangingPunct="1">
              <a:lnSpc>
                <a:spcPct val="80000"/>
              </a:lnSpc>
            </a:pPr>
            <a:r>
              <a:rPr lang="en-US" sz="1800" smtClean="0"/>
              <a:t>Propagate the Clocks</a:t>
            </a:r>
          </a:p>
          <a:p>
            <a:pPr lvl="1" eaLnBrk="1" hangingPunct="1">
              <a:lnSpc>
                <a:spcPct val="80000"/>
              </a:lnSpc>
            </a:pPr>
            <a:r>
              <a:rPr lang="en-US" sz="1800" smtClean="0"/>
              <a:t>For each clock input BFS to all clock data pins</a:t>
            </a:r>
          </a:p>
          <a:p>
            <a:pPr lvl="1" eaLnBrk="1" hangingPunct="1">
              <a:lnSpc>
                <a:spcPct val="80000"/>
              </a:lnSpc>
            </a:pPr>
            <a:r>
              <a:rPr lang="en-US" sz="1800" smtClean="0"/>
              <a:t>Offset startpoint arrival times and end point required times with information from the clock propagation and cycle accounting</a:t>
            </a:r>
          </a:p>
          <a:p>
            <a:pPr lvl="1" eaLnBrk="1" hangingPunct="1">
              <a:lnSpc>
                <a:spcPct val="80000"/>
              </a:lnSpc>
            </a:pPr>
            <a:endParaRPr lang="en-US" sz="1800" smtClean="0"/>
          </a:p>
          <a:p>
            <a:pPr eaLnBrk="1" hangingPunct="1">
              <a:lnSpc>
                <a:spcPct val="80000"/>
              </a:lnSpc>
            </a:pPr>
            <a:r>
              <a:rPr lang="en-US" sz="1800" smtClean="0"/>
              <a:t>Propagate the Data</a:t>
            </a:r>
          </a:p>
          <a:p>
            <a:pPr lvl="1" eaLnBrk="1" hangingPunct="1">
              <a:lnSpc>
                <a:spcPct val="80000"/>
              </a:lnSpc>
            </a:pPr>
            <a:r>
              <a:rPr lang="en-US" sz="1800" smtClean="0"/>
              <a:t>Use a BFS from startpoints to end points</a:t>
            </a:r>
          </a:p>
          <a:p>
            <a:pPr lvl="1" eaLnBrk="1" hangingPunct="1">
              <a:lnSpc>
                <a:spcPct val="80000"/>
              </a:lnSpc>
            </a:pPr>
            <a:r>
              <a:rPr lang="en-US" sz="1800" smtClean="0"/>
              <a:t>Use multiple timing totals at every pin to take into account multiple clocks and exceptions</a:t>
            </a:r>
          </a:p>
          <a:p>
            <a:pPr lvl="1" eaLnBrk="1" hangingPunct="1">
              <a:lnSpc>
                <a:spcPct val="80000"/>
              </a:lnSpc>
            </a:pPr>
            <a:r>
              <a:rPr lang="en-US" sz="1800" smtClean="0"/>
              <a:t>Can optionally store back pointers to record K critical paths but this time/memory is wasted on optimization programs and should be left to a reporting phase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smtClean="0"/>
              <a:t>Multiple Timing Totals with Partial Path</a:t>
            </a:r>
          </a:p>
        </p:txBody>
      </p:sp>
      <p:sp>
        <p:nvSpPr>
          <p:cNvPr id="19458" name="Rectangle 3"/>
          <p:cNvSpPr>
            <a:spLocks noGrp="1" noChangeArrowheads="1"/>
          </p:cNvSpPr>
          <p:nvPr>
            <p:ph type="body" idx="1"/>
          </p:nvPr>
        </p:nvSpPr>
        <p:spPr/>
        <p:txBody>
          <a:bodyPr/>
          <a:lstStyle/>
          <a:p>
            <a:pPr eaLnBrk="1" hangingPunct="1"/>
            <a:r>
              <a:rPr lang="en-US" smtClean="0"/>
              <a:t>Simplistic implementation is that each clock and each exception gets its own total</a:t>
            </a:r>
          </a:p>
          <a:p>
            <a:pPr lvl="1" eaLnBrk="1" hangingPunct="1"/>
            <a:r>
              <a:rPr lang="en-US" smtClean="0"/>
              <a:t>Simultaneously or via separate traces</a:t>
            </a:r>
          </a:p>
          <a:p>
            <a:pPr eaLnBrk="1" hangingPunct="1"/>
            <a:r>
              <a:rPr lang="en-US" smtClean="0"/>
              <a:t>Memory and/or runtime increase quickly</a:t>
            </a:r>
          </a:p>
          <a:p>
            <a:pPr lvl="1" eaLnBrk="1" hangingPunct="1"/>
            <a:r>
              <a:rPr lang="en-US" smtClean="0"/>
              <a:t>Occurrence pins are the most common netlist object</a:t>
            </a:r>
          </a:p>
          <a:p>
            <a:pPr lvl="1" eaLnBrk="1" hangingPunct="1"/>
            <a:r>
              <a:rPr lang="en-US" smtClean="0"/>
              <a:t>There can be thousands of exceptions</a:t>
            </a:r>
          </a:p>
          <a:p>
            <a:pPr eaLnBrk="1" hangingPunct="1"/>
            <a:r>
              <a:rPr lang="en-US" smtClean="0"/>
              <a:t>At Timing endpoints like totals can be combined and evaluated</a:t>
            </a:r>
          </a:p>
          <a:p>
            <a:pPr eaLnBrk="1" hangingPunct="1"/>
            <a:r>
              <a:rPr lang="en-US" smtClean="0"/>
              <a:t>At Timing endpoints point to point exceptions can be evaluated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p:txBody>
          <a:bodyPr/>
          <a:lstStyle/>
          <a:p>
            <a:pPr eaLnBrk="1" hangingPunct="1"/>
            <a:r>
              <a:rPr lang="en-US" smtClean="0"/>
              <a:t>Multiple Timing Totals</a:t>
            </a:r>
          </a:p>
        </p:txBody>
      </p:sp>
      <p:graphicFrame>
        <p:nvGraphicFramePr>
          <p:cNvPr id="4098" name="Object 2"/>
          <p:cNvGraphicFramePr>
            <a:graphicFrameLocks noChangeAspect="1"/>
          </p:cNvGraphicFramePr>
          <p:nvPr>
            <p:ph idx="1"/>
          </p:nvPr>
        </p:nvGraphicFramePr>
        <p:xfrm>
          <a:off x="533400" y="1525588"/>
          <a:ext cx="8229600" cy="4513262"/>
        </p:xfrm>
        <a:graphic>
          <a:graphicData uri="http://schemas.openxmlformats.org/presentationml/2006/ole">
            <p:oleObj spid="_x0000_s4098" name="Visio" r:id="rId3" imgW="6321857" imgH="3467100"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smtClean="0"/>
              <a:t>Multiple Timing Totals with path completion data</a:t>
            </a:r>
          </a:p>
        </p:txBody>
      </p:sp>
      <p:sp>
        <p:nvSpPr>
          <p:cNvPr id="22530" name="Rectangle 3"/>
          <p:cNvSpPr>
            <a:spLocks noGrp="1" noChangeArrowheads="1"/>
          </p:cNvSpPr>
          <p:nvPr>
            <p:ph type="body" idx="1"/>
          </p:nvPr>
        </p:nvSpPr>
        <p:spPr>
          <a:xfrm>
            <a:off x="485775" y="1562100"/>
            <a:ext cx="8229600" cy="4648200"/>
          </a:xfrm>
        </p:spPr>
        <p:txBody>
          <a:bodyPr/>
          <a:lstStyle/>
          <a:p>
            <a:pPr eaLnBrk="1" hangingPunct="1"/>
            <a:r>
              <a:rPr lang="en-US" sz="2400" smtClean="0"/>
              <a:t>A BFS has no information about paths</a:t>
            </a:r>
          </a:p>
          <a:p>
            <a:pPr eaLnBrk="1" hangingPunct="1"/>
            <a:r>
              <a:rPr lang="en-US" sz="2400" smtClean="0"/>
              <a:t>However timing exceptions are specified in terms of from, through, and to paths with a boolean expression of pins</a:t>
            </a:r>
          </a:p>
          <a:p>
            <a:pPr eaLnBrk="1" hangingPunct="1"/>
            <a:r>
              <a:rPr lang="en-US" sz="2400" smtClean="0"/>
              <a:t>Mcp –from a –through {b c} –to d</a:t>
            </a:r>
          </a:p>
          <a:p>
            <a:pPr eaLnBrk="1" hangingPunct="1"/>
            <a:r>
              <a:rPr lang="en-US" sz="2400" smtClean="0"/>
              <a:t>From a through b or c and also through d</a:t>
            </a:r>
          </a:p>
          <a:p>
            <a:pPr eaLnBrk="1" hangingPunct="1"/>
            <a:r>
              <a:rPr lang="en-US" sz="2400" smtClean="0"/>
              <a:t>Each total can have a small state machine about what exception points it has seen</a:t>
            </a:r>
          </a:p>
          <a:p>
            <a:pPr eaLnBrk="1" hangingPunct="1"/>
            <a:r>
              <a:rPr lang="en-US" sz="2400" smtClean="0"/>
              <a:t>At timing endpoints like totals with like exception point data can be combined or if false not combined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pPr eaLnBrk="1" hangingPunct="1"/>
            <a:r>
              <a:rPr lang="en-US" smtClean="0"/>
              <a:t>Through exceptions</a:t>
            </a:r>
          </a:p>
        </p:txBody>
      </p:sp>
      <p:graphicFrame>
        <p:nvGraphicFramePr>
          <p:cNvPr id="5122" name="Object 2"/>
          <p:cNvGraphicFramePr>
            <a:graphicFrameLocks noChangeAspect="1"/>
          </p:cNvGraphicFramePr>
          <p:nvPr>
            <p:ph idx="1"/>
          </p:nvPr>
        </p:nvGraphicFramePr>
        <p:xfrm>
          <a:off x="744538" y="1371600"/>
          <a:ext cx="7637462" cy="4751388"/>
        </p:xfrm>
        <a:graphic>
          <a:graphicData uri="http://schemas.openxmlformats.org/presentationml/2006/ole">
            <p:oleObj spid="_x0000_s5122" name="Visio" r:id="rId3" imgW="6321857" imgH="3931615" progId="">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p:txBody>
          <a:bodyPr/>
          <a:lstStyle/>
          <a:p>
            <a:r>
              <a:rPr lang="en-US" sz="2800" smtClean="0"/>
              <a:t>Framework can be used for Clock Pessimism</a:t>
            </a:r>
          </a:p>
        </p:txBody>
      </p:sp>
      <p:sp>
        <p:nvSpPr>
          <p:cNvPr id="31747" name="Slide Number Placeholder 3"/>
          <p:cNvSpPr txBox="1">
            <a:spLocks noGrp="1"/>
          </p:cNvSpPr>
          <p:nvPr/>
        </p:nvSpPr>
        <p:spPr bwMode="auto">
          <a:xfrm>
            <a:off x="350838" y="6588125"/>
            <a:ext cx="698500" cy="282575"/>
          </a:xfrm>
          <a:prstGeom prst="rect">
            <a:avLst/>
          </a:prstGeom>
          <a:noFill/>
          <a:ln w="9525">
            <a:noFill/>
            <a:miter lim="800000"/>
            <a:headEnd/>
            <a:tailEnd/>
          </a:ln>
        </p:spPr>
        <p:txBody>
          <a:bodyPr/>
          <a:lstStyle/>
          <a:p>
            <a:pPr eaLnBrk="0" hangingPunct="0"/>
            <a:fld id="{937D0131-839E-4AD9-B52A-AF3707AA3C6C}" type="slidenum">
              <a:rPr lang="en-US" sz="800"/>
              <a:pPr eaLnBrk="0" hangingPunct="0"/>
              <a:t>17</a:t>
            </a:fld>
            <a:endParaRPr lang="en-US" sz="800"/>
          </a:p>
        </p:txBody>
      </p:sp>
      <p:sp>
        <p:nvSpPr>
          <p:cNvPr id="31748" name="Rectangle 5"/>
          <p:cNvSpPr>
            <a:spLocks noChangeArrowheads="1"/>
          </p:cNvSpPr>
          <p:nvPr/>
        </p:nvSpPr>
        <p:spPr bwMode="auto">
          <a:xfrm>
            <a:off x="1552575" y="1276350"/>
            <a:ext cx="619125" cy="1000125"/>
          </a:xfrm>
          <a:prstGeom prst="rect">
            <a:avLst/>
          </a:prstGeom>
          <a:solidFill>
            <a:schemeClr val="accent1"/>
          </a:solidFill>
          <a:ln w="9525" algn="ctr">
            <a:solidFill>
              <a:schemeClr val="tx1"/>
            </a:solidFill>
            <a:round/>
            <a:headEnd/>
            <a:tailEnd/>
          </a:ln>
        </p:spPr>
        <p:txBody>
          <a:bodyPr/>
          <a:lstStyle/>
          <a:p>
            <a:pPr eaLnBrk="0" hangingPunct="0"/>
            <a:endParaRPr lang="en-US"/>
          </a:p>
        </p:txBody>
      </p:sp>
      <p:sp>
        <p:nvSpPr>
          <p:cNvPr id="12" name="Oval 11"/>
          <p:cNvSpPr/>
          <p:nvPr/>
        </p:nvSpPr>
        <p:spPr bwMode="auto">
          <a:xfrm>
            <a:off x="2171700" y="1266825"/>
            <a:ext cx="1552575" cy="2076450"/>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eaLnBrk="0" hangingPunct="0">
              <a:defRPr/>
            </a:pPr>
            <a:r>
              <a:rPr lang="en-US" dirty="0">
                <a:solidFill>
                  <a:schemeClr val="tx1"/>
                </a:solidFill>
              </a:rPr>
              <a:t>d1,d2</a:t>
            </a:r>
          </a:p>
          <a:p>
            <a:pPr eaLnBrk="0" hangingPunct="0">
              <a:defRPr/>
            </a:pPr>
            <a:r>
              <a:rPr lang="en-US" dirty="0" err="1">
                <a:solidFill>
                  <a:schemeClr val="tx1"/>
                </a:solidFill>
              </a:rPr>
              <a:t>Arr</a:t>
            </a:r>
            <a:r>
              <a:rPr lang="en-US" dirty="0">
                <a:solidFill>
                  <a:schemeClr val="tx1"/>
                </a:solidFill>
              </a:rPr>
              <a:t> 1</a:t>
            </a:r>
          </a:p>
        </p:txBody>
      </p:sp>
      <p:sp>
        <p:nvSpPr>
          <p:cNvPr id="31750" name="Rectangle 14"/>
          <p:cNvSpPr>
            <a:spLocks noChangeArrowheads="1"/>
          </p:cNvSpPr>
          <p:nvPr/>
        </p:nvSpPr>
        <p:spPr bwMode="auto">
          <a:xfrm>
            <a:off x="1552575" y="2371725"/>
            <a:ext cx="619125" cy="1000125"/>
          </a:xfrm>
          <a:prstGeom prst="rect">
            <a:avLst/>
          </a:prstGeom>
          <a:solidFill>
            <a:schemeClr val="accent1"/>
          </a:solidFill>
          <a:ln w="9525" algn="ctr">
            <a:solidFill>
              <a:schemeClr val="tx1"/>
            </a:solidFill>
            <a:round/>
            <a:headEnd/>
            <a:tailEnd/>
          </a:ln>
        </p:spPr>
        <p:txBody>
          <a:bodyPr/>
          <a:lstStyle/>
          <a:p>
            <a:pPr eaLnBrk="0" hangingPunct="0"/>
            <a:endParaRPr lang="en-US"/>
          </a:p>
        </p:txBody>
      </p:sp>
      <p:sp>
        <p:nvSpPr>
          <p:cNvPr id="31751" name="Rectangle 15"/>
          <p:cNvSpPr>
            <a:spLocks noChangeArrowheads="1"/>
          </p:cNvSpPr>
          <p:nvPr/>
        </p:nvSpPr>
        <p:spPr bwMode="auto">
          <a:xfrm>
            <a:off x="1543050" y="3514725"/>
            <a:ext cx="619125" cy="1000125"/>
          </a:xfrm>
          <a:prstGeom prst="rect">
            <a:avLst/>
          </a:prstGeom>
          <a:solidFill>
            <a:schemeClr val="accent1"/>
          </a:solidFill>
          <a:ln w="9525" algn="ctr">
            <a:solidFill>
              <a:schemeClr val="tx1"/>
            </a:solidFill>
            <a:round/>
            <a:headEnd/>
            <a:tailEnd/>
          </a:ln>
        </p:spPr>
        <p:txBody>
          <a:bodyPr/>
          <a:lstStyle/>
          <a:p>
            <a:pPr eaLnBrk="0" hangingPunct="0"/>
            <a:endParaRPr lang="en-US"/>
          </a:p>
        </p:txBody>
      </p:sp>
      <p:sp>
        <p:nvSpPr>
          <p:cNvPr id="31752" name="Rectangle 16"/>
          <p:cNvSpPr>
            <a:spLocks noChangeArrowheads="1"/>
          </p:cNvSpPr>
          <p:nvPr/>
        </p:nvSpPr>
        <p:spPr bwMode="auto">
          <a:xfrm>
            <a:off x="6867525" y="3562350"/>
            <a:ext cx="619125" cy="1000125"/>
          </a:xfrm>
          <a:prstGeom prst="rect">
            <a:avLst/>
          </a:prstGeom>
          <a:solidFill>
            <a:schemeClr val="accent1"/>
          </a:solidFill>
          <a:ln w="9525" algn="ctr">
            <a:solidFill>
              <a:schemeClr val="tx1"/>
            </a:solidFill>
            <a:round/>
            <a:headEnd/>
            <a:tailEnd/>
          </a:ln>
        </p:spPr>
        <p:txBody>
          <a:bodyPr/>
          <a:lstStyle/>
          <a:p>
            <a:pPr eaLnBrk="0" hangingPunct="0"/>
            <a:endParaRPr lang="en-US"/>
          </a:p>
        </p:txBody>
      </p:sp>
      <p:sp>
        <p:nvSpPr>
          <p:cNvPr id="31753" name="Rectangle 17"/>
          <p:cNvSpPr>
            <a:spLocks noChangeArrowheads="1"/>
          </p:cNvSpPr>
          <p:nvPr/>
        </p:nvSpPr>
        <p:spPr bwMode="auto">
          <a:xfrm>
            <a:off x="6838950" y="2390775"/>
            <a:ext cx="619125" cy="1000125"/>
          </a:xfrm>
          <a:prstGeom prst="rect">
            <a:avLst/>
          </a:prstGeom>
          <a:solidFill>
            <a:schemeClr val="accent1"/>
          </a:solidFill>
          <a:ln w="9525" algn="ctr">
            <a:solidFill>
              <a:schemeClr val="tx1"/>
            </a:solidFill>
            <a:round/>
            <a:headEnd/>
            <a:tailEnd/>
          </a:ln>
        </p:spPr>
        <p:txBody>
          <a:bodyPr/>
          <a:lstStyle/>
          <a:p>
            <a:pPr eaLnBrk="0" hangingPunct="0"/>
            <a:endParaRPr lang="en-US"/>
          </a:p>
        </p:txBody>
      </p:sp>
      <p:sp>
        <p:nvSpPr>
          <p:cNvPr id="31754" name="Rectangle 18"/>
          <p:cNvSpPr>
            <a:spLocks noChangeArrowheads="1"/>
          </p:cNvSpPr>
          <p:nvPr/>
        </p:nvSpPr>
        <p:spPr bwMode="auto">
          <a:xfrm>
            <a:off x="6877050" y="1238250"/>
            <a:ext cx="619125" cy="1000125"/>
          </a:xfrm>
          <a:prstGeom prst="rect">
            <a:avLst/>
          </a:prstGeom>
          <a:solidFill>
            <a:schemeClr val="accent1"/>
          </a:solidFill>
          <a:ln w="9525" algn="ctr">
            <a:solidFill>
              <a:schemeClr val="tx1"/>
            </a:solidFill>
            <a:round/>
            <a:headEnd/>
            <a:tailEnd/>
          </a:ln>
        </p:spPr>
        <p:txBody>
          <a:bodyPr/>
          <a:lstStyle/>
          <a:p>
            <a:pPr eaLnBrk="0" hangingPunct="0"/>
            <a:endParaRPr lang="en-US"/>
          </a:p>
        </p:txBody>
      </p:sp>
      <p:sp>
        <p:nvSpPr>
          <p:cNvPr id="31755" name="Isosceles Triangle 19"/>
          <p:cNvSpPr>
            <a:spLocks noChangeArrowheads="1"/>
          </p:cNvSpPr>
          <p:nvPr/>
        </p:nvSpPr>
        <p:spPr bwMode="auto">
          <a:xfrm>
            <a:off x="3524250" y="6162675"/>
            <a:ext cx="352425" cy="323850"/>
          </a:xfrm>
          <a:prstGeom prst="triangle">
            <a:avLst>
              <a:gd name="adj" fmla="val 50000"/>
            </a:avLst>
          </a:prstGeom>
          <a:solidFill>
            <a:schemeClr val="accent1"/>
          </a:solidFill>
          <a:ln w="9525" algn="ctr">
            <a:solidFill>
              <a:schemeClr val="tx1"/>
            </a:solidFill>
            <a:round/>
            <a:headEnd/>
            <a:tailEnd/>
          </a:ln>
        </p:spPr>
        <p:txBody>
          <a:bodyPr/>
          <a:lstStyle/>
          <a:p>
            <a:pPr eaLnBrk="0" hangingPunct="0"/>
            <a:endParaRPr lang="en-US"/>
          </a:p>
        </p:txBody>
      </p:sp>
      <p:sp>
        <p:nvSpPr>
          <p:cNvPr id="31756" name="Isosceles Triangle 20"/>
          <p:cNvSpPr>
            <a:spLocks noChangeArrowheads="1"/>
          </p:cNvSpPr>
          <p:nvPr/>
        </p:nvSpPr>
        <p:spPr bwMode="auto">
          <a:xfrm>
            <a:off x="3505200" y="5495925"/>
            <a:ext cx="352425" cy="323850"/>
          </a:xfrm>
          <a:prstGeom prst="triangle">
            <a:avLst>
              <a:gd name="adj" fmla="val 50000"/>
            </a:avLst>
          </a:prstGeom>
          <a:solidFill>
            <a:schemeClr val="accent1"/>
          </a:solidFill>
          <a:ln w="9525" algn="ctr">
            <a:solidFill>
              <a:schemeClr val="tx1"/>
            </a:solidFill>
            <a:round/>
            <a:headEnd/>
            <a:tailEnd/>
          </a:ln>
        </p:spPr>
        <p:txBody>
          <a:bodyPr/>
          <a:lstStyle/>
          <a:p>
            <a:pPr eaLnBrk="0" hangingPunct="0"/>
            <a:endParaRPr lang="en-US"/>
          </a:p>
        </p:txBody>
      </p:sp>
      <p:sp>
        <p:nvSpPr>
          <p:cNvPr id="31757" name="Isosceles Triangle 21"/>
          <p:cNvSpPr>
            <a:spLocks noChangeArrowheads="1"/>
          </p:cNvSpPr>
          <p:nvPr/>
        </p:nvSpPr>
        <p:spPr bwMode="auto">
          <a:xfrm>
            <a:off x="3505200" y="4800600"/>
            <a:ext cx="352425" cy="323850"/>
          </a:xfrm>
          <a:prstGeom prst="triangle">
            <a:avLst>
              <a:gd name="adj" fmla="val 50000"/>
            </a:avLst>
          </a:prstGeom>
          <a:solidFill>
            <a:schemeClr val="accent1"/>
          </a:solidFill>
          <a:ln w="9525" algn="ctr">
            <a:solidFill>
              <a:schemeClr val="tx1"/>
            </a:solidFill>
            <a:round/>
            <a:headEnd/>
            <a:tailEnd/>
          </a:ln>
        </p:spPr>
        <p:txBody>
          <a:bodyPr/>
          <a:lstStyle/>
          <a:p>
            <a:pPr eaLnBrk="0" hangingPunct="0"/>
            <a:endParaRPr lang="en-US"/>
          </a:p>
        </p:txBody>
      </p:sp>
      <p:cxnSp>
        <p:nvCxnSpPr>
          <p:cNvPr id="31758" name="Straight Connector 23"/>
          <p:cNvCxnSpPr>
            <a:cxnSpLocks noChangeShapeType="1"/>
            <a:stCxn id="31756" idx="0"/>
            <a:endCxn id="31757" idx="3"/>
          </p:cNvCxnSpPr>
          <p:nvPr/>
        </p:nvCxnSpPr>
        <p:spPr bwMode="auto">
          <a:xfrm flipV="1">
            <a:off x="3681413" y="5124450"/>
            <a:ext cx="0" cy="371475"/>
          </a:xfrm>
          <a:prstGeom prst="line">
            <a:avLst/>
          </a:prstGeom>
          <a:noFill/>
          <a:ln w="9525" algn="ctr">
            <a:solidFill>
              <a:schemeClr val="tx1"/>
            </a:solidFill>
            <a:round/>
            <a:headEnd/>
            <a:tailEnd/>
          </a:ln>
        </p:spPr>
      </p:cxnSp>
      <p:cxnSp>
        <p:nvCxnSpPr>
          <p:cNvPr id="31759" name="Straight Connector 24"/>
          <p:cNvCxnSpPr>
            <a:cxnSpLocks noChangeShapeType="1"/>
            <a:stCxn id="31755" idx="0"/>
            <a:endCxn id="31756" idx="3"/>
          </p:cNvCxnSpPr>
          <p:nvPr/>
        </p:nvCxnSpPr>
        <p:spPr bwMode="auto">
          <a:xfrm flipH="1" flipV="1">
            <a:off x="3681413" y="5819775"/>
            <a:ext cx="19050" cy="342900"/>
          </a:xfrm>
          <a:prstGeom prst="line">
            <a:avLst/>
          </a:prstGeom>
          <a:noFill/>
          <a:ln w="9525" algn="ctr">
            <a:solidFill>
              <a:schemeClr val="tx1"/>
            </a:solidFill>
            <a:round/>
            <a:headEnd/>
            <a:tailEnd/>
          </a:ln>
        </p:spPr>
      </p:cxnSp>
      <p:cxnSp>
        <p:nvCxnSpPr>
          <p:cNvPr id="31760" name="Straight Connector 31"/>
          <p:cNvCxnSpPr>
            <a:cxnSpLocks noChangeShapeType="1"/>
          </p:cNvCxnSpPr>
          <p:nvPr/>
        </p:nvCxnSpPr>
        <p:spPr bwMode="auto">
          <a:xfrm flipV="1">
            <a:off x="3690938" y="5448300"/>
            <a:ext cx="4310062" cy="57150"/>
          </a:xfrm>
          <a:prstGeom prst="line">
            <a:avLst/>
          </a:prstGeom>
          <a:noFill/>
          <a:ln w="9525" algn="ctr">
            <a:solidFill>
              <a:schemeClr val="tx1"/>
            </a:solidFill>
            <a:round/>
            <a:headEnd/>
            <a:tailEnd/>
          </a:ln>
        </p:spPr>
      </p:cxnSp>
      <p:cxnSp>
        <p:nvCxnSpPr>
          <p:cNvPr id="31761" name="Straight Connector 35"/>
          <p:cNvCxnSpPr>
            <a:cxnSpLocks noChangeShapeType="1"/>
          </p:cNvCxnSpPr>
          <p:nvPr/>
        </p:nvCxnSpPr>
        <p:spPr bwMode="auto">
          <a:xfrm flipV="1">
            <a:off x="3709988" y="6134100"/>
            <a:ext cx="4576762" cy="47625"/>
          </a:xfrm>
          <a:prstGeom prst="line">
            <a:avLst/>
          </a:prstGeom>
          <a:noFill/>
          <a:ln w="9525" algn="ctr">
            <a:solidFill>
              <a:schemeClr val="tx1"/>
            </a:solidFill>
            <a:round/>
            <a:headEnd/>
            <a:tailEnd/>
          </a:ln>
        </p:spPr>
      </p:cxnSp>
      <p:cxnSp>
        <p:nvCxnSpPr>
          <p:cNvPr id="31762" name="Straight Connector 39"/>
          <p:cNvCxnSpPr>
            <a:cxnSpLocks noChangeShapeType="1"/>
          </p:cNvCxnSpPr>
          <p:nvPr/>
        </p:nvCxnSpPr>
        <p:spPr bwMode="auto">
          <a:xfrm flipH="1" flipV="1">
            <a:off x="1257300" y="4810125"/>
            <a:ext cx="2424113" cy="9525"/>
          </a:xfrm>
          <a:prstGeom prst="line">
            <a:avLst/>
          </a:prstGeom>
          <a:noFill/>
          <a:ln w="9525" algn="ctr">
            <a:solidFill>
              <a:schemeClr val="tx1"/>
            </a:solidFill>
            <a:round/>
            <a:headEnd/>
            <a:tailEnd/>
          </a:ln>
        </p:spPr>
      </p:cxnSp>
      <p:cxnSp>
        <p:nvCxnSpPr>
          <p:cNvPr id="31763" name="Straight Connector 42"/>
          <p:cNvCxnSpPr>
            <a:cxnSpLocks noChangeShapeType="1"/>
          </p:cNvCxnSpPr>
          <p:nvPr/>
        </p:nvCxnSpPr>
        <p:spPr bwMode="auto">
          <a:xfrm flipV="1">
            <a:off x="1257300" y="4324350"/>
            <a:ext cx="19050" cy="476250"/>
          </a:xfrm>
          <a:prstGeom prst="line">
            <a:avLst/>
          </a:prstGeom>
          <a:noFill/>
          <a:ln w="9525" algn="ctr">
            <a:solidFill>
              <a:schemeClr val="tx1"/>
            </a:solidFill>
            <a:round/>
            <a:headEnd/>
            <a:tailEnd/>
          </a:ln>
        </p:spPr>
      </p:cxnSp>
      <p:cxnSp>
        <p:nvCxnSpPr>
          <p:cNvPr id="31764" name="Straight Connector 44"/>
          <p:cNvCxnSpPr>
            <a:cxnSpLocks noChangeShapeType="1"/>
          </p:cNvCxnSpPr>
          <p:nvPr/>
        </p:nvCxnSpPr>
        <p:spPr bwMode="auto">
          <a:xfrm>
            <a:off x="1285875" y="4314825"/>
            <a:ext cx="257175" cy="9525"/>
          </a:xfrm>
          <a:prstGeom prst="line">
            <a:avLst/>
          </a:prstGeom>
          <a:noFill/>
          <a:ln w="9525" algn="ctr">
            <a:solidFill>
              <a:schemeClr val="tx1"/>
            </a:solidFill>
            <a:round/>
            <a:headEnd/>
            <a:tailEnd/>
          </a:ln>
        </p:spPr>
      </p:cxnSp>
      <p:cxnSp>
        <p:nvCxnSpPr>
          <p:cNvPr id="31765" name="Straight Connector 45"/>
          <p:cNvCxnSpPr>
            <a:cxnSpLocks noChangeShapeType="1"/>
          </p:cNvCxnSpPr>
          <p:nvPr/>
        </p:nvCxnSpPr>
        <p:spPr bwMode="auto">
          <a:xfrm flipV="1">
            <a:off x="800100" y="3181350"/>
            <a:ext cx="504825" cy="438150"/>
          </a:xfrm>
          <a:prstGeom prst="line">
            <a:avLst/>
          </a:prstGeom>
          <a:noFill/>
          <a:ln w="9525" algn="ctr">
            <a:solidFill>
              <a:schemeClr val="tx1"/>
            </a:solidFill>
            <a:round/>
            <a:headEnd/>
            <a:tailEnd/>
          </a:ln>
        </p:spPr>
      </p:cxnSp>
      <p:cxnSp>
        <p:nvCxnSpPr>
          <p:cNvPr id="31766" name="Straight Connector 46"/>
          <p:cNvCxnSpPr>
            <a:cxnSpLocks noChangeShapeType="1"/>
          </p:cNvCxnSpPr>
          <p:nvPr/>
        </p:nvCxnSpPr>
        <p:spPr bwMode="auto">
          <a:xfrm>
            <a:off x="1314450" y="3171825"/>
            <a:ext cx="209550" cy="0"/>
          </a:xfrm>
          <a:prstGeom prst="line">
            <a:avLst/>
          </a:prstGeom>
          <a:noFill/>
          <a:ln w="9525" algn="ctr">
            <a:solidFill>
              <a:schemeClr val="tx1"/>
            </a:solidFill>
            <a:round/>
            <a:headEnd/>
            <a:tailEnd/>
          </a:ln>
        </p:spPr>
      </p:cxnSp>
      <p:cxnSp>
        <p:nvCxnSpPr>
          <p:cNvPr id="31767" name="Straight Connector 47"/>
          <p:cNvCxnSpPr>
            <a:cxnSpLocks noChangeShapeType="1"/>
          </p:cNvCxnSpPr>
          <p:nvPr/>
        </p:nvCxnSpPr>
        <p:spPr bwMode="auto">
          <a:xfrm flipV="1">
            <a:off x="1304925" y="2124075"/>
            <a:ext cx="19050" cy="1047750"/>
          </a:xfrm>
          <a:prstGeom prst="line">
            <a:avLst/>
          </a:prstGeom>
          <a:noFill/>
          <a:ln w="9525" algn="ctr">
            <a:solidFill>
              <a:schemeClr val="tx1"/>
            </a:solidFill>
            <a:round/>
            <a:headEnd/>
            <a:tailEnd/>
          </a:ln>
        </p:spPr>
      </p:cxnSp>
      <p:cxnSp>
        <p:nvCxnSpPr>
          <p:cNvPr id="31768" name="Straight Connector 48"/>
          <p:cNvCxnSpPr>
            <a:cxnSpLocks noChangeShapeType="1"/>
          </p:cNvCxnSpPr>
          <p:nvPr/>
        </p:nvCxnSpPr>
        <p:spPr bwMode="auto">
          <a:xfrm>
            <a:off x="1333500" y="2114550"/>
            <a:ext cx="209550" cy="0"/>
          </a:xfrm>
          <a:prstGeom prst="line">
            <a:avLst/>
          </a:prstGeom>
          <a:noFill/>
          <a:ln w="9525" algn="ctr">
            <a:solidFill>
              <a:schemeClr val="tx1"/>
            </a:solidFill>
            <a:round/>
            <a:headEnd/>
            <a:tailEnd/>
          </a:ln>
        </p:spPr>
      </p:cxnSp>
      <p:cxnSp>
        <p:nvCxnSpPr>
          <p:cNvPr id="31769" name="Straight Connector 50"/>
          <p:cNvCxnSpPr>
            <a:cxnSpLocks noChangeShapeType="1"/>
            <a:stCxn id="31756" idx="0"/>
          </p:cNvCxnSpPr>
          <p:nvPr/>
        </p:nvCxnSpPr>
        <p:spPr bwMode="auto">
          <a:xfrm flipH="1" flipV="1">
            <a:off x="809625" y="5476875"/>
            <a:ext cx="2871788" cy="19050"/>
          </a:xfrm>
          <a:prstGeom prst="line">
            <a:avLst/>
          </a:prstGeom>
          <a:noFill/>
          <a:ln w="9525" algn="ctr">
            <a:solidFill>
              <a:schemeClr val="tx1"/>
            </a:solidFill>
            <a:round/>
            <a:headEnd/>
            <a:tailEnd/>
          </a:ln>
        </p:spPr>
      </p:cxnSp>
      <p:cxnSp>
        <p:nvCxnSpPr>
          <p:cNvPr id="31770" name="Straight Connector 53"/>
          <p:cNvCxnSpPr>
            <a:cxnSpLocks noChangeShapeType="1"/>
          </p:cNvCxnSpPr>
          <p:nvPr/>
        </p:nvCxnSpPr>
        <p:spPr bwMode="auto">
          <a:xfrm flipV="1">
            <a:off x="771525" y="3629025"/>
            <a:ext cx="28575" cy="1828800"/>
          </a:xfrm>
          <a:prstGeom prst="line">
            <a:avLst/>
          </a:prstGeom>
          <a:noFill/>
          <a:ln w="9525" algn="ctr">
            <a:solidFill>
              <a:schemeClr val="tx1"/>
            </a:solidFill>
            <a:round/>
            <a:headEnd/>
            <a:tailEnd/>
          </a:ln>
        </p:spPr>
      </p:cxnSp>
      <p:sp>
        <p:nvSpPr>
          <p:cNvPr id="31771" name="TextBox 28"/>
          <p:cNvSpPr txBox="1">
            <a:spLocks noChangeArrowheads="1"/>
          </p:cNvSpPr>
          <p:nvPr/>
        </p:nvSpPr>
        <p:spPr bwMode="auto">
          <a:xfrm>
            <a:off x="3429000" y="5886450"/>
            <a:ext cx="371475" cy="261938"/>
          </a:xfrm>
          <a:prstGeom prst="rect">
            <a:avLst/>
          </a:prstGeom>
          <a:noFill/>
          <a:ln w="9525">
            <a:noFill/>
            <a:miter lim="800000"/>
            <a:headEnd/>
            <a:tailEnd/>
          </a:ln>
        </p:spPr>
        <p:txBody>
          <a:bodyPr>
            <a:spAutoFit/>
          </a:bodyPr>
          <a:lstStyle/>
          <a:p>
            <a:pPr eaLnBrk="0" hangingPunct="0"/>
            <a:r>
              <a:rPr lang="en-US" sz="1100"/>
              <a:t>d1</a:t>
            </a:r>
            <a:endParaRPr lang="en-US"/>
          </a:p>
        </p:txBody>
      </p:sp>
      <p:sp>
        <p:nvSpPr>
          <p:cNvPr id="31772" name="TextBox 29"/>
          <p:cNvSpPr txBox="1">
            <a:spLocks noChangeArrowheads="1"/>
          </p:cNvSpPr>
          <p:nvPr/>
        </p:nvSpPr>
        <p:spPr bwMode="auto">
          <a:xfrm>
            <a:off x="3390900" y="5248275"/>
            <a:ext cx="371475" cy="261938"/>
          </a:xfrm>
          <a:prstGeom prst="rect">
            <a:avLst/>
          </a:prstGeom>
          <a:noFill/>
          <a:ln w="9525">
            <a:noFill/>
            <a:miter lim="800000"/>
            <a:headEnd/>
            <a:tailEnd/>
          </a:ln>
        </p:spPr>
        <p:txBody>
          <a:bodyPr>
            <a:spAutoFit/>
          </a:bodyPr>
          <a:lstStyle/>
          <a:p>
            <a:pPr eaLnBrk="0" hangingPunct="0"/>
            <a:r>
              <a:rPr lang="en-US" sz="1100"/>
              <a:t>d2</a:t>
            </a:r>
            <a:endParaRPr lang="en-US"/>
          </a:p>
        </p:txBody>
      </p:sp>
      <p:sp>
        <p:nvSpPr>
          <p:cNvPr id="31773" name="TextBox 30"/>
          <p:cNvSpPr txBox="1">
            <a:spLocks noChangeArrowheads="1"/>
          </p:cNvSpPr>
          <p:nvPr/>
        </p:nvSpPr>
        <p:spPr bwMode="auto">
          <a:xfrm>
            <a:off x="3429000" y="4600575"/>
            <a:ext cx="371475" cy="261938"/>
          </a:xfrm>
          <a:prstGeom prst="rect">
            <a:avLst/>
          </a:prstGeom>
          <a:noFill/>
          <a:ln w="9525">
            <a:noFill/>
            <a:miter lim="800000"/>
            <a:headEnd/>
            <a:tailEnd/>
          </a:ln>
        </p:spPr>
        <p:txBody>
          <a:bodyPr>
            <a:spAutoFit/>
          </a:bodyPr>
          <a:lstStyle/>
          <a:p>
            <a:pPr eaLnBrk="0" hangingPunct="0"/>
            <a:r>
              <a:rPr lang="en-US" sz="1100"/>
              <a:t>d3</a:t>
            </a:r>
            <a:endParaRPr lang="en-US"/>
          </a:p>
        </p:txBody>
      </p:sp>
      <p:sp>
        <p:nvSpPr>
          <p:cNvPr id="34" name="Oval 33"/>
          <p:cNvSpPr/>
          <p:nvPr/>
        </p:nvSpPr>
        <p:spPr bwMode="auto">
          <a:xfrm>
            <a:off x="2171700" y="3190875"/>
            <a:ext cx="1981200" cy="1343025"/>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eaLnBrk="0" hangingPunct="0">
              <a:defRPr/>
            </a:pPr>
            <a:r>
              <a:rPr lang="en-US" dirty="0">
                <a:solidFill>
                  <a:schemeClr val="tx1"/>
                </a:solidFill>
              </a:rPr>
              <a:t>d1,d2,d3</a:t>
            </a:r>
          </a:p>
          <a:p>
            <a:pPr eaLnBrk="0" hangingPunct="0">
              <a:defRPr/>
            </a:pPr>
            <a:r>
              <a:rPr lang="en-US" dirty="0" err="1">
                <a:solidFill>
                  <a:schemeClr val="tx1"/>
                </a:solidFill>
              </a:rPr>
              <a:t>Arr</a:t>
            </a:r>
            <a:r>
              <a:rPr lang="en-US" dirty="0">
                <a:solidFill>
                  <a:schemeClr val="tx1"/>
                </a:solidFill>
              </a:rPr>
              <a:t> 2</a:t>
            </a:r>
          </a:p>
        </p:txBody>
      </p:sp>
      <p:sp>
        <p:nvSpPr>
          <p:cNvPr id="35" name="Oval 34"/>
          <p:cNvSpPr/>
          <p:nvPr/>
        </p:nvSpPr>
        <p:spPr bwMode="auto">
          <a:xfrm>
            <a:off x="3238500" y="1914525"/>
            <a:ext cx="3590925" cy="1885950"/>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eaLnBrk="0" hangingPunct="0">
              <a:defRPr/>
            </a:pPr>
            <a:r>
              <a:rPr lang="en-US" dirty="0">
                <a:solidFill>
                  <a:schemeClr val="tx1"/>
                </a:solidFill>
              </a:rPr>
              <a:t>d1,d2</a:t>
            </a:r>
          </a:p>
          <a:p>
            <a:pPr eaLnBrk="0" hangingPunct="0">
              <a:defRPr/>
            </a:pPr>
            <a:r>
              <a:rPr lang="en-US" dirty="0" err="1">
                <a:solidFill>
                  <a:schemeClr val="tx1"/>
                </a:solidFill>
              </a:rPr>
              <a:t>Arr</a:t>
            </a:r>
            <a:r>
              <a:rPr lang="en-US" dirty="0">
                <a:solidFill>
                  <a:schemeClr val="tx1"/>
                </a:solidFill>
              </a:rPr>
              <a:t> 1</a:t>
            </a:r>
          </a:p>
          <a:p>
            <a:pPr eaLnBrk="0" hangingPunct="0">
              <a:defRPr/>
            </a:pPr>
            <a:r>
              <a:rPr lang="en-US" dirty="0">
                <a:solidFill>
                  <a:schemeClr val="tx1"/>
                </a:solidFill>
              </a:rPr>
              <a:t>d1,d2,d3</a:t>
            </a:r>
          </a:p>
          <a:p>
            <a:pPr eaLnBrk="0" hangingPunct="0">
              <a:defRPr/>
            </a:pPr>
            <a:r>
              <a:rPr lang="en-US" dirty="0" err="1">
                <a:solidFill>
                  <a:schemeClr val="tx1"/>
                </a:solidFill>
              </a:rPr>
              <a:t>Arr</a:t>
            </a:r>
            <a:r>
              <a:rPr lang="en-US" dirty="0">
                <a:solidFill>
                  <a:schemeClr val="tx1"/>
                </a:solidFill>
              </a:rPr>
              <a:t> 2</a:t>
            </a:r>
          </a:p>
        </p:txBody>
      </p:sp>
      <p:cxnSp>
        <p:nvCxnSpPr>
          <p:cNvPr id="31776" name="Straight Connector 58"/>
          <p:cNvCxnSpPr>
            <a:cxnSpLocks noChangeShapeType="1"/>
          </p:cNvCxnSpPr>
          <p:nvPr/>
        </p:nvCxnSpPr>
        <p:spPr bwMode="auto">
          <a:xfrm>
            <a:off x="7496175" y="4381500"/>
            <a:ext cx="866775" cy="0"/>
          </a:xfrm>
          <a:prstGeom prst="line">
            <a:avLst/>
          </a:prstGeom>
          <a:noFill/>
          <a:ln w="9525" algn="ctr">
            <a:solidFill>
              <a:schemeClr val="tx1"/>
            </a:solidFill>
            <a:round/>
            <a:headEnd/>
            <a:tailEnd/>
          </a:ln>
        </p:spPr>
      </p:cxnSp>
      <p:cxnSp>
        <p:nvCxnSpPr>
          <p:cNvPr id="31777" name="Straight Connector 62"/>
          <p:cNvCxnSpPr>
            <a:cxnSpLocks noChangeShapeType="1"/>
          </p:cNvCxnSpPr>
          <p:nvPr/>
        </p:nvCxnSpPr>
        <p:spPr bwMode="auto">
          <a:xfrm flipH="1">
            <a:off x="8315325" y="4391025"/>
            <a:ext cx="19050" cy="1743075"/>
          </a:xfrm>
          <a:prstGeom prst="line">
            <a:avLst/>
          </a:prstGeom>
          <a:noFill/>
          <a:ln w="9525" algn="ctr">
            <a:solidFill>
              <a:schemeClr val="tx1"/>
            </a:solidFill>
            <a:round/>
            <a:headEnd/>
            <a:tailEnd/>
          </a:ln>
        </p:spPr>
      </p:cxnSp>
      <p:cxnSp>
        <p:nvCxnSpPr>
          <p:cNvPr id="31778" name="Straight Connector 74"/>
          <p:cNvCxnSpPr>
            <a:cxnSpLocks noChangeShapeType="1"/>
          </p:cNvCxnSpPr>
          <p:nvPr/>
        </p:nvCxnSpPr>
        <p:spPr bwMode="auto">
          <a:xfrm flipV="1">
            <a:off x="8001000" y="3276600"/>
            <a:ext cx="28575" cy="2181225"/>
          </a:xfrm>
          <a:prstGeom prst="line">
            <a:avLst/>
          </a:prstGeom>
          <a:noFill/>
          <a:ln w="9525" algn="ctr">
            <a:solidFill>
              <a:schemeClr val="tx1"/>
            </a:solidFill>
            <a:round/>
            <a:headEnd/>
            <a:tailEnd/>
          </a:ln>
        </p:spPr>
      </p:cxnSp>
      <p:cxnSp>
        <p:nvCxnSpPr>
          <p:cNvPr id="31779" name="Straight Connector 77"/>
          <p:cNvCxnSpPr>
            <a:cxnSpLocks noChangeShapeType="1"/>
          </p:cNvCxnSpPr>
          <p:nvPr/>
        </p:nvCxnSpPr>
        <p:spPr bwMode="auto">
          <a:xfrm flipV="1">
            <a:off x="3662363" y="4752975"/>
            <a:ext cx="4081462" cy="57150"/>
          </a:xfrm>
          <a:prstGeom prst="line">
            <a:avLst/>
          </a:prstGeom>
          <a:noFill/>
          <a:ln w="9525" algn="ctr">
            <a:solidFill>
              <a:schemeClr val="tx1"/>
            </a:solidFill>
            <a:round/>
            <a:headEnd/>
            <a:tailEnd/>
          </a:ln>
        </p:spPr>
      </p:cxnSp>
      <p:cxnSp>
        <p:nvCxnSpPr>
          <p:cNvPr id="31780" name="Straight Connector 78"/>
          <p:cNvCxnSpPr>
            <a:cxnSpLocks noChangeShapeType="1"/>
          </p:cNvCxnSpPr>
          <p:nvPr/>
        </p:nvCxnSpPr>
        <p:spPr bwMode="auto">
          <a:xfrm flipV="1">
            <a:off x="7743825" y="1990725"/>
            <a:ext cx="9525" cy="2781300"/>
          </a:xfrm>
          <a:prstGeom prst="line">
            <a:avLst/>
          </a:prstGeom>
          <a:noFill/>
          <a:ln w="9525" algn="ctr">
            <a:solidFill>
              <a:schemeClr val="tx1"/>
            </a:solidFill>
            <a:round/>
            <a:headEnd/>
            <a:tailEnd/>
          </a:ln>
        </p:spPr>
      </p:cxnSp>
      <p:cxnSp>
        <p:nvCxnSpPr>
          <p:cNvPr id="31781" name="Straight Connector 85"/>
          <p:cNvCxnSpPr>
            <a:cxnSpLocks noChangeShapeType="1"/>
          </p:cNvCxnSpPr>
          <p:nvPr/>
        </p:nvCxnSpPr>
        <p:spPr bwMode="auto">
          <a:xfrm>
            <a:off x="7524750" y="2000250"/>
            <a:ext cx="209550" cy="0"/>
          </a:xfrm>
          <a:prstGeom prst="line">
            <a:avLst/>
          </a:prstGeom>
          <a:noFill/>
          <a:ln w="9525" algn="ctr">
            <a:solidFill>
              <a:schemeClr val="tx1"/>
            </a:solidFill>
            <a:round/>
            <a:headEnd/>
            <a:tailEnd/>
          </a:ln>
        </p:spPr>
      </p:cxnSp>
      <p:cxnSp>
        <p:nvCxnSpPr>
          <p:cNvPr id="31782" name="Straight Connector 88"/>
          <p:cNvCxnSpPr>
            <a:cxnSpLocks noChangeShapeType="1"/>
          </p:cNvCxnSpPr>
          <p:nvPr/>
        </p:nvCxnSpPr>
        <p:spPr bwMode="auto">
          <a:xfrm>
            <a:off x="7458075" y="3248025"/>
            <a:ext cx="542925" cy="28575"/>
          </a:xfrm>
          <a:prstGeom prst="line">
            <a:avLst/>
          </a:prstGeom>
          <a:noFill/>
          <a:ln w="9525" algn="ctr">
            <a:solidFill>
              <a:schemeClr val="tx1"/>
            </a:solidFill>
            <a:round/>
            <a:headEnd/>
            <a:tailEnd/>
          </a:ln>
        </p:spPr>
      </p:cxnSp>
      <p:sp>
        <p:nvSpPr>
          <p:cNvPr id="93" name="Oval 92"/>
          <p:cNvSpPr/>
          <p:nvPr/>
        </p:nvSpPr>
        <p:spPr bwMode="auto">
          <a:xfrm>
            <a:off x="5124450" y="1190625"/>
            <a:ext cx="1828800" cy="1885950"/>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eaLnBrk="0" hangingPunct="0">
              <a:defRPr/>
            </a:pPr>
            <a:r>
              <a:rPr lang="en-US" dirty="0">
                <a:solidFill>
                  <a:schemeClr val="tx1"/>
                </a:solidFill>
              </a:rPr>
              <a:t>d1,d2</a:t>
            </a:r>
          </a:p>
          <a:p>
            <a:pPr eaLnBrk="0" hangingPunct="0">
              <a:defRPr/>
            </a:pPr>
            <a:r>
              <a:rPr lang="en-US" dirty="0" err="1">
                <a:solidFill>
                  <a:schemeClr val="tx1"/>
                </a:solidFill>
              </a:rPr>
              <a:t>Arr</a:t>
            </a:r>
            <a:r>
              <a:rPr lang="en-US" dirty="0">
                <a:solidFill>
                  <a:schemeClr val="tx1"/>
                </a:solidFill>
              </a:rPr>
              <a:t> 1</a:t>
            </a:r>
          </a:p>
          <a:p>
            <a:pPr eaLnBrk="0" hangingPunct="0">
              <a:defRPr/>
            </a:pPr>
            <a:r>
              <a:rPr lang="en-US" dirty="0">
                <a:solidFill>
                  <a:schemeClr val="tx1"/>
                </a:solidFill>
              </a:rPr>
              <a:t>d1,d2,d3</a:t>
            </a:r>
          </a:p>
          <a:p>
            <a:pPr eaLnBrk="0" hangingPunct="0">
              <a:defRPr/>
            </a:pPr>
            <a:r>
              <a:rPr lang="en-US" dirty="0" err="1">
                <a:solidFill>
                  <a:schemeClr val="tx1"/>
                </a:solidFill>
              </a:rPr>
              <a:t>Arr</a:t>
            </a:r>
            <a:r>
              <a:rPr lang="en-US" dirty="0">
                <a:solidFill>
                  <a:schemeClr val="tx1"/>
                </a:solidFill>
              </a:rPr>
              <a:t> 2</a:t>
            </a:r>
          </a:p>
        </p:txBody>
      </p:sp>
      <p:sp>
        <p:nvSpPr>
          <p:cNvPr id="94" name="Oval 93"/>
          <p:cNvSpPr/>
          <p:nvPr/>
        </p:nvSpPr>
        <p:spPr bwMode="auto">
          <a:xfrm>
            <a:off x="5038725" y="2914650"/>
            <a:ext cx="1828800" cy="1695450"/>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eaLnBrk="0" hangingPunct="0">
              <a:defRPr/>
            </a:pPr>
            <a:r>
              <a:rPr lang="en-US" dirty="0">
                <a:solidFill>
                  <a:schemeClr val="tx1"/>
                </a:solidFill>
              </a:rPr>
              <a:t>d1,d2</a:t>
            </a:r>
          </a:p>
          <a:p>
            <a:pPr eaLnBrk="0" hangingPunct="0">
              <a:defRPr/>
            </a:pPr>
            <a:r>
              <a:rPr lang="en-US" dirty="0" err="1">
                <a:solidFill>
                  <a:schemeClr val="tx1"/>
                </a:solidFill>
              </a:rPr>
              <a:t>Arr</a:t>
            </a:r>
            <a:r>
              <a:rPr lang="en-US" dirty="0">
                <a:solidFill>
                  <a:schemeClr val="tx1"/>
                </a:solidFill>
              </a:rPr>
              <a:t> 1</a:t>
            </a:r>
          </a:p>
          <a:p>
            <a:pPr eaLnBrk="0" hangingPunct="0">
              <a:defRPr/>
            </a:pPr>
            <a:r>
              <a:rPr lang="en-US" dirty="0">
                <a:solidFill>
                  <a:schemeClr val="tx1"/>
                </a:solidFill>
              </a:rPr>
              <a:t>d1,d2,d3</a:t>
            </a:r>
          </a:p>
          <a:p>
            <a:pPr eaLnBrk="0" hangingPunct="0">
              <a:defRPr/>
            </a:pPr>
            <a:r>
              <a:rPr lang="en-US" dirty="0" err="1">
                <a:solidFill>
                  <a:schemeClr val="tx1"/>
                </a:solidFill>
              </a:rPr>
              <a:t>Arr</a:t>
            </a:r>
            <a:r>
              <a:rPr lang="en-US" dirty="0">
                <a:solidFill>
                  <a:schemeClr val="tx1"/>
                </a:solidFill>
              </a:rPr>
              <a:t> 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smtClean="0"/>
              <a:t>Delay Calculation, Multiple Timing Totals</a:t>
            </a:r>
          </a:p>
        </p:txBody>
      </p:sp>
      <p:sp>
        <p:nvSpPr>
          <p:cNvPr id="25602" name="Rectangle 3"/>
          <p:cNvSpPr>
            <a:spLocks noGrp="1" noChangeArrowheads="1"/>
          </p:cNvSpPr>
          <p:nvPr>
            <p:ph type="body" idx="1"/>
          </p:nvPr>
        </p:nvSpPr>
        <p:spPr/>
        <p:txBody>
          <a:bodyPr/>
          <a:lstStyle/>
          <a:p>
            <a:pPr eaLnBrk="1" hangingPunct="1"/>
            <a:r>
              <a:rPr lang="en-US" smtClean="0"/>
              <a:t>Worst case slew merging is pessimistic but allows Delay Calculation to be a pre-process step</a:t>
            </a:r>
          </a:p>
          <a:p>
            <a:pPr eaLnBrk="1" hangingPunct="1"/>
            <a:r>
              <a:rPr lang="en-US" smtClean="0"/>
              <a:t>If Delay Calculation is done in the BFS the critical slew merging can be done</a:t>
            </a:r>
          </a:p>
          <a:p>
            <a:pPr eaLnBrk="1" hangingPunct="1"/>
            <a:r>
              <a:rPr lang="en-US" smtClean="0"/>
              <a:t>It is also possible for each timing total to carry its own slew to improve accuracy</a:t>
            </a:r>
          </a:p>
          <a:p>
            <a:pPr eaLnBrk="1" hangingPunct="1"/>
            <a:endParaRPr lang="en-US" smtClean="0"/>
          </a:p>
          <a:p>
            <a:pPr eaLnBrk="1" hangingPunct="1"/>
            <a:r>
              <a:rPr lang="en-US" smtClean="0"/>
              <a:t>Loops can be auto detected and dynamically broken avoiding accidental critical path breaks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smtClean="0"/>
              <a:t>Incremental Timing</a:t>
            </a:r>
          </a:p>
        </p:txBody>
      </p:sp>
      <p:sp>
        <p:nvSpPr>
          <p:cNvPr id="26626" name="Rectangle 3"/>
          <p:cNvSpPr>
            <a:spLocks noGrp="1" noChangeArrowheads="1"/>
          </p:cNvSpPr>
          <p:nvPr>
            <p:ph type="body" idx="1"/>
          </p:nvPr>
        </p:nvSpPr>
        <p:spPr/>
        <p:txBody>
          <a:bodyPr/>
          <a:lstStyle/>
          <a:p>
            <a:pPr eaLnBrk="1" hangingPunct="1">
              <a:lnSpc>
                <a:spcPct val="80000"/>
              </a:lnSpc>
            </a:pPr>
            <a:r>
              <a:rPr lang="en-US" smtClean="0"/>
              <a:t>Netlist edits, full retime</a:t>
            </a:r>
          </a:p>
          <a:p>
            <a:pPr eaLnBrk="1" hangingPunct="1">
              <a:lnSpc>
                <a:spcPct val="80000"/>
              </a:lnSpc>
            </a:pPr>
            <a:r>
              <a:rPr lang="en-US" smtClean="0"/>
              <a:t>Netlist edits, fanout cone retime</a:t>
            </a:r>
          </a:p>
          <a:p>
            <a:pPr eaLnBrk="1" hangingPunct="1">
              <a:lnSpc>
                <a:spcPct val="80000"/>
              </a:lnSpc>
            </a:pPr>
            <a:r>
              <a:rPr lang="en-US" smtClean="0"/>
              <a:t>Netlist edits, query based retime</a:t>
            </a:r>
          </a:p>
          <a:p>
            <a:pPr eaLnBrk="1" hangingPunct="1">
              <a:lnSpc>
                <a:spcPct val="80000"/>
              </a:lnSpc>
            </a:pPr>
            <a:endParaRPr lang="en-US" smtClean="0"/>
          </a:p>
          <a:p>
            <a:pPr eaLnBrk="1" hangingPunct="1">
              <a:lnSpc>
                <a:spcPct val="80000"/>
              </a:lnSpc>
            </a:pPr>
            <a:r>
              <a:rPr lang="en-US" smtClean="0"/>
              <a:t>The choice of how incremental to go depends on the optimization approach</a:t>
            </a:r>
          </a:p>
          <a:p>
            <a:pPr eaLnBrk="1" hangingPunct="1">
              <a:lnSpc>
                <a:spcPct val="80000"/>
              </a:lnSpc>
            </a:pPr>
            <a:r>
              <a:rPr lang="en-US" smtClean="0"/>
              <a:t>More global cost functions require less incrementalness</a:t>
            </a:r>
          </a:p>
          <a:p>
            <a:pPr eaLnBrk="1" hangingPunct="1">
              <a:lnSpc>
                <a:spcPct val="80000"/>
              </a:lnSpc>
            </a:pPr>
            <a:r>
              <a:rPr lang="en-US" smtClean="0"/>
              <a:t>More locally greedy approaches require more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p:txBody>
          <a:bodyPr/>
          <a:lstStyle/>
          <a:p>
            <a:pPr eaLnBrk="1" hangingPunct="1"/>
            <a:r>
              <a:rPr lang="en-US" smtClean="0"/>
              <a:t>Goal of this talk</a:t>
            </a:r>
          </a:p>
        </p:txBody>
      </p:sp>
      <p:sp>
        <p:nvSpPr>
          <p:cNvPr id="8194" name="Content Placeholder 2"/>
          <p:cNvSpPr>
            <a:spLocks noGrp="1"/>
          </p:cNvSpPr>
          <p:nvPr>
            <p:ph idx="1"/>
          </p:nvPr>
        </p:nvSpPr>
        <p:spPr>
          <a:xfrm>
            <a:off x="350838" y="1098550"/>
            <a:ext cx="8485187" cy="5175250"/>
          </a:xfrm>
        </p:spPr>
        <p:txBody>
          <a:bodyPr/>
          <a:lstStyle/>
          <a:p>
            <a:pPr eaLnBrk="1" hangingPunct="1"/>
            <a:r>
              <a:rPr lang="en-US" sz="2400" smtClean="0"/>
              <a:t>Higher level than latest trends</a:t>
            </a:r>
          </a:p>
          <a:p>
            <a:pPr eaLnBrk="1" hangingPunct="1"/>
            <a:r>
              <a:rPr lang="en-US" sz="2400" smtClean="0"/>
              <a:t>Remind ourselves the trade-offs we have made as an industry to have a workable solution for STA</a:t>
            </a:r>
          </a:p>
          <a:p>
            <a:pPr lvl="1" eaLnBrk="1" hangingPunct="1"/>
            <a:r>
              <a:rPr lang="en-US" sz="1800" smtClean="0"/>
              <a:t>Signoff</a:t>
            </a:r>
          </a:p>
          <a:p>
            <a:pPr lvl="1" eaLnBrk="1" hangingPunct="1"/>
            <a:r>
              <a:rPr lang="en-US" sz="1800" smtClean="0"/>
              <a:t>Embedded in Design Synthesis and Optimization</a:t>
            </a:r>
          </a:p>
          <a:p>
            <a:pPr lvl="1" eaLnBrk="1" hangingPunct="1"/>
            <a:r>
              <a:rPr lang="en-US" sz="1800" smtClean="0"/>
              <a:t>Plenty of discussion on new effects, lets discuss core STA</a:t>
            </a:r>
          </a:p>
          <a:p>
            <a:pPr eaLnBrk="1" hangingPunct="1"/>
            <a:r>
              <a:rPr lang="en-US" sz="2400" smtClean="0"/>
              <a:t>Explain basis of industrial algorithms to academic community</a:t>
            </a:r>
          </a:p>
          <a:p>
            <a:pPr eaLnBrk="1" hangingPunct="1"/>
            <a:r>
              <a:rPr lang="en-US" sz="2400" smtClean="0"/>
              <a:t>Challenge ourselves to look at the issues again</a:t>
            </a:r>
            <a:endParaRPr lang="en-US" sz="1600" smtClean="0"/>
          </a:p>
          <a:p>
            <a:pPr eaLnBrk="1" hangingPunct="1"/>
            <a:r>
              <a:rPr lang="en-US" sz="2400" smtClean="0"/>
              <a:t>Technology trends </a:t>
            </a:r>
          </a:p>
          <a:p>
            <a:pPr lvl="1" eaLnBrk="1" hangingPunct="1"/>
            <a:r>
              <a:rPr lang="en-US" sz="1800" smtClean="0"/>
              <a:t>Design</a:t>
            </a:r>
          </a:p>
          <a:p>
            <a:pPr lvl="1" eaLnBrk="1" hangingPunct="1"/>
            <a:r>
              <a:rPr lang="en-US" sz="1800" smtClean="0"/>
              <a:t>Compute</a:t>
            </a:r>
          </a:p>
          <a:p>
            <a:pPr lvl="1" eaLnBrk="1" hangingPunct="1"/>
            <a:endParaRPr lang="en-US" sz="1800" smtClean="0"/>
          </a:p>
        </p:txBody>
      </p:sp>
      <p:sp>
        <p:nvSpPr>
          <p:cNvPr id="8195" name="Slide Number Placeholder 3"/>
          <p:cNvSpPr>
            <a:spLocks noGrp="1"/>
          </p:cNvSpPr>
          <p:nvPr>
            <p:ph type="sldNum" sz="quarter" idx="10"/>
          </p:nvPr>
        </p:nvSpPr>
        <p:spPr>
          <a:noFill/>
        </p:spPr>
        <p:txBody>
          <a:bodyPr/>
          <a:lstStyle/>
          <a:p>
            <a:fld id="{48FA4007-CD64-4326-ACC4-10D2E86F75F5}" type="slidenum">
              <a:rPr lang="en-US" smtClean="0">
                <a:cs typeface="Arial" charset="0"/>
              </a:rPr>
              <a:pPr/>
              <a:t>2</a:t>
            </a:fld>
            <a:endParaRPr lang="en-US" smtClean="0">
              <a:cs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en-US" smtClean="0"/>
              <a:t>STA needs innovation</a:t>
            </a:r>
          </a:p>
        </p:txBody>
      </p:sp>
      <p:sp>
        <p:nvSpPr>
          <p:cNvPr id="27650" name="Rectangle 3"/>
          <p:cNvSpPr>
            <a:spLocks noGrp="1" noChangeArrowheads="1"/>
          </p:cNvSpPr>
          <p:nvPr>
            <p:ph type="body" idx="1"/>
          </p:nvPr>
        </p:nvSpPr>
        <p:spPr/>
        <p:txBody>
          <a:bodyPr/>
          <a:lstStyle/>
          <a:p>
            <a:r>
              <a:rPr lang="en-US" smtClean="0"/>
              <a:t>Increased sharing to Academia</a:t>
            </a:r>
          </a:p>
          <a:p>
            <a:endParaRPr lang="en-US" smtClean="0"/>
          </a:p>
          <a:p>
            <a:r>
              <a:rPr lang="en-US" smtClean="0"/>
              <a:t>Increased research on the problems that are still problems</a:t>
            </a:r>
          </a:p>
          <a:p>
            <a:endParaRPr lang="en-US" smtClean="0"/>
          </a:p>
          <a:p>
            <a:r>
              <a:rPr lang="en-US" smtClean="0"/>
              <a:t>Redirect solutions in light of the Design and Compute trends</a:t>
            </a:r>
          </a:p>
          <a:p>
            <a:endParaRPr lang="en-US" smtClean="0"/>
          </a:p>
          <a:p>
            <a:r>
              <a:rPr lang="en-US" smtClean="0"/>
              <a:t>There is a lot of interesting work to do!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r>
              <a:rPr lang="en-US" smtClean="0"/>
              <a:t>Some ideas</a:t>
            </a:r>
          </a:p>
        </p:txBody>
      </p:sp>
      <p:sp>
        <p:nvSpPr>
          <p:cNvPr id="28674" name="Rectangle 3"/>
          <p:cNvSpPr>
            <a:spLocks noGrp="1" noChangeArrowheads="1"/>
          </p:cNvSpPr>
          <p:nvPr>
            <p:ph type="body" idx="1"/>
          </p:nvPr>
        </p:nvSpPr>
        <p:spPr>
          <a:xfrm>
            <a:off x="338138" y="1085850"/>
            <a:ext cx="8331200" cy="5162550"/>
          </a:xfrm>
        </p:spPr>
        <p:txBody>
          <a:bodyPr/>
          <a:lstStyle/>
          <a:p>
            <a:pPr>
              <a:lnSpc>
                <a:spcPct val="90000"/>
              </a:lnSpc>
            </a:pPr>
            <a:r>
              <a:rPr lang="en-US" sz="2400" smtClean="0"/>
              <a:t>New constraint language that is more functional</a:t>
            </a:r>
          </a:p>
          <a:p>
            <a:pPr>
              <a:lnSpc>
                <a:spcPct val="90000"/>
              </a:lnSpc>
            </a:pPr>
            <a:endParaRPr lang="en-US" sz="2400" smtClean="0"/>
          </a:p>
          <a:p>
            <a:pPr>
              <a:lnSpc>
                <a:spcPct val="90000"/>
              </a:lnSpc>
            </a:pPr>
            <a:r>
              <a:rPr lang="en-US" sz="2400" smtClean="0"/>
              <a:t>Try to propagate the function with the delays</a:t>
            </a:r>
          </a:p>
          <a:p>
            <a:pPr lvl="1">
              <a:lnSpc>
                <a:spcPct val="90000"/>
              </a:lnSpc>
            </a:pPr>
            <a:r>
              <a:rPr lang="en-US" sz="1800" smtClean="0"/>
              <a:t>Some combination with cycle based simulation</a:t>
            </a:r>
          </a:p>
          <a:p>
            <a:pPr lvl="1">
              <a:lnSpc>
                <a:spcPct val="90000"/>
              </a:lnSpc>
            </a:pPr>
            <a:r>
              <a:rPr lang="en-US" sz="1800" smtClean="0"/>
              <a:t>Constraint language enhancements</a:t>
            </a:r>
          </a:p>
          <a:p>
            <a:pPr>
              <a:lnSpc>
                <a:spcPct val="90000"/>
              </a:lnSpc>
            </a:pPr>
            <a:endParaRPr lang="en-US" sz="2400" smtClean="0"/>
          </a:p>
          <a:p>
            <a:pPr>
              <a:lnSpc>
                <a:spcPct val="90000"/>
              </a:lnSpc>
            </a:pPr>
            <a:r>
              <a:rPr lang="en-US" sz="2400" smtClean="0"/>
              <a:t>Library-less delay models</a:t>
            </a:r>
          </a:p>
          <a:p>
            <a:pPr>
              <a:lnSpc>
                <a:spcPct val="90000"/>
              </a:lnSpc>
            </a:pPr>
            <a:endParaRPr lang="en-US" sz="2400" smtClean="0"/>
          </a:p>
          <a:p>
            <a:pPr>
              <a:lnSpc>
                <a:spcPct val="90000"/>
              </a:lnSpc>
            </a:pPr>
            <a:r>
              <a:rPr lang="en-US" sz="2400" smtClean="0"/>
              <a:t>New data model which is stage based</a:t>
            </a:r>
          </a:p>
          <a:p>
            <a:pPr lvl="1">
              <a:lnSpc>
                <a:spcPct val="90000"/>
              </a:lnSpc>
            </a:pPr>
            <a:r>
              <a:rPr lang="en-US" sz="1800" smtClean="0"/>
              <a:t>Focus on data locality</a:t>
            </a:r>
          </a:p>
          <a:p>
            <a:pPr lvl="1">
              <a:lnSpc>
                <a:spcPct val="90000"/>
              </a:lnSpc>
            </a:pPr>
            <a:endParaRPr lang="en-US" sz="1800" smtClean="0"/>
          </a:p>
          <a:p>
            <a:pPr>
              <a:lnSpc>
                <a:spcPct val="90000"/>
              </a:lnSpc>
            </a:pPr>
            <a:r>
              <a:rPr lang="en-US" sz="2400" smtClean="0"/>
              <a:t>Hierarchical timing model which is truly context independent within acceptable limitations</a:t>
            </a:r>
          </a:p>
          <a:p>
            <a:pPr lvl="1">
              <a:lnSpc>
                <a:spcPct val="90000"/>
              </a:lnSpc>
            </a:pPr>
            <a:r>
              <a:rPr lang="en-US" sz="1800" smtClean="0"/>
              <a:t>Constraint improvements to help constraint blocks more accurately</a:t>
            </a:r>
          </a:p>
          <a:p>
            <a:pPr lvl="1">
              <a:lnSpc>
                <a:spcPct val="90000"/>
              </a:lnSpc>
            </a:pPr>
            <a:endParaRPr lang="en-US" sz="1800" smtClean="0"/>
          </a:p>
          <a:p>
            <a:pPr>
              <a:lnSpc>
                <a:spcPct val="90000"/>
              </a:lnSpc>
            </a:pPr>
            <a:endParaRPr 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pPr eaLnBrk="1" hangingPunct="1"/>
            <a:r>
              <a:rPr lang="en-US" smtClean="0"/>
              <a:t>Why </a:t>
            </a:r>
            <a:r>
              <a:rPr lang="en-US" u="sng" smtClean="0"/>
              <a:t>Static</a:t>
            </a:r>
            <a:r>
              <a:rPr lang="en-US" smtClean="0"/>
              <a:t> Timing Analysis</a:t>
            </a:r>
          </a:p>
        </p:txBody>
      </p:sp>
      <p:sp>
        <p:nvSpPr>
          <p:cNvPr id="9218" name="Rectangle 3"/>
          <p:cNvSpPr>
            <a:spLocks noGrp="1" noChangeArrowheads="1"/>
          </p:cNvSpPr>
          <p:nvPr>
            <p:ph type="body" idx="1"/>
          </p:nvPr>
        </p:nvSpPr>
        <p:spPr>
          <a:xfrm>
            <a:off x="533400" y="977900"/>
            <a:ext cx="8229600" cy="5257800"/>
          </a:xfrm>
        </p:spPr>
        <p:txBody>
          <a:bodyPr/>
          <a:lstStyle/>
          <a:p>
            <a:pPr eaLnBrk="1" hangingPunct="1">
              <a:lnSpc>
                <a:spcPct val="70000"/>
              </a:lnSpc>
            </a:pPr>
            <a:r>
              <a:rPr lang="en-US" smtClean="0"/>
              <a:t>Dynamic simulation is impossible for even a small chip</a:t>
            </a:r>
          </a:p>
          <a:p>
            <a:pPr lvl="1" eaLnBrk="1" hangingPunct="1">
              <a:lnSpc>
                <a:spcPct val="70000"/>
              </a:lnSpc>
            </a:pPr>
            <a:r>
              <a:rPr lang="en-US" smtClean="0"/>
              <a:t>Assume combination logic only</a:t>
            </a:r>
          </a:p>
          <a:p>
            <a:pPr lvl="1" eaLnBrk="1" hangingPunct="1">
              <a:lnSpc>
                <a:spcPct val="70000"/>
              </a:lnSpc>
            </a:pPr>
            <a:r>
              <a:rPr lang="en-US" smtClean="0"/>
              <a:t>100 inputs implies 2^100 vectors needed to verify timing which is about 10^30 vectors</a:t>
            </a:r>
          </a:p>
          <a:p>
            <a:pPr lvl="1" eaLnBrk="1" hangingPunct="1">
              <a:lnSpc>
                <a:spcPct val="70000"/>
              </a:lnSpc>
            </a:pPr>
            <a:r>
              <a:rPr lang="en-US" smtClean="0"/>
              <a:t>If a simulator could process 10^6 vectors per second this works out to a sim time of 10^19 days or about 10^15 years</a:t>
            </a:r>
          </a:p>
          <a:p>
            <a:pPr lvl="1" eaLnBrk="1" hangingPunct="1">
              <a:lnSpc>
                <a:spcPct val="70000"/>
              </a:lnSpc>
            </a:pPr>
            <a:r>
              <a:rPr lang="en-US" smtClean="0"/>
              <a:t>Talk about a verification bottleneck!</a:t>
            </a:r>
          </a:p>
          <a:p>
            <a:pPr lvl="1" eaLnBrk="1" hangingPunct="1">
              <a:lnSpc>
                <a:spcPct val="70000"/>
              </a:lnSpc>
            </a:pPr>
            <a:endParaRPr lang="en-US" smtClean="0"/>
          </a:p>
          <a:p>
            <a:pPr eaLnBrk="1" hangingPunct="1">
              <a:lnSpc>
                <a:spcPct val="70000"/>
              </a:lnSpc>
            </a:pPr>
            <a:r>
              <a:rPr lang="en-US" smtClean="0"/>
              <a:t>Now add in state elements and the problem of making sure the critical path is actually in the vector set</a:t>
            </a:r>
          </a:p>
          <a:p>
            <a:pPr eaLnBrk="1" hangingPunct="1">
              <a:lnSpc>
                <a:spcPct val="70000"/>
              </a:lnSpc>
            </a:pPr>
            <a:endParaRPr lang="en-US" smtClean="0"/>
          </a:p>
          <a:p>
            <a:pPr eaLnBrk="1" hangingPunct="1">
              <a:lnSpc>
                <a:spcPct val="70000"/>
              </a:lnSpc>
            </a:pPr>
            <a:r>
              <a:rPr lang="en-US" smtClean="0"/>
              <a:t>STA can analyze such a design in 1 minute</a:t>
            </a:r>
          </a:p>
          <a:p>
            <a:pPr lvl="1" eaLnBrk="1" hangingPunct="1">
              <a:lnSpc>
                <a:spcPct val="70000"/>
              </a:lnSpc>
            </a:pPr>
            <a:r>
              <a:rPr lang="en-US" smtClean="0"/>
              <a:t>There are some issues, but they can be mitigated</a:t>
            </a:r>
          </a:p>
          <a:p>
            <a:pPr lvl="1" eaLnBrk="1" hangingPunct="1">
              <a:lnSpc>
                <a:spcPct val="70000"/>
              </a:lnSpc>
            </a:pPr>
            <a:endParaRPr lang="en-US" smtClean="0"/>
          </a:p>
          <a:p>
            <a:pPr eaLnBrk="1" hangingPunct="1">
              <a:lnSpc>
                <a:spcPct val="70000"/>
              </a:lnSpc>
            </a:pPr>
            <a:r>
              <a:rPr lang="en-US" smtClean="0"/>
              <a:t>STA’s quality of result is not dependent on the quality of the vector set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sz="2800" smtClean="0"/>
              <a:t>What is the trade-off / core issues?</a:t>
            </a:r>
            <a:br>
              <a:rPr lang="en-US" sz="2800" smtClean="0"/>
            </a:br>
            <a:r>
              <a:rPr lang="en-US" sz="2800" smtClean="0"/>
              <a:t>These have been unchanged for a long time</a:t>
            </a:r>
          </a:p>
        </p:txBody>
      </p:sp>
      <p:sp>
        <p:nvSpPr>
          <p:cNvPr id="10242" name="Rectangle 3"/>
          <p:cNvSpPr>
            <a:spLocks noGrp="1" noChangeArrowheads="1"/>
          </p:cNvSpPr>
          <p:nvPr>
            <p:ph type="body" idx="1"/>
          </p:nvPr>
        </p:nvSpPr>
        <p:spPr>
          <a:xfrm>
            <a:off x="350838" y="1352550"/>
            <a:ext cx="8331200" cy="4870450"/>
          </a:xfrm>
        </p:spPr>
        <p:txBody>
          <a:bodyPr/>
          <a:lstStyle/>
          <a:p>
            <a:pPr eaLnBrk="1" hangingPunct="1">
              <a:lnSpc>
                <a:spcPct val="90000"/>
              </a:lnSpc>
            </a:pPr>
            <a:r>
              <a:rPr lang="en-US" sz="2000" smtClean="0"/>
              <a:t>A different kind of setup</a:t>
            </a:r>
          </a:p>
          <a:p>
            <a:pPr lvl="1" eaLnBrk="1" hangingPunct="1">
              <a:lnSpc>
                <a:spcPct val="90000"/>
              </a:lnSpc>
            </a:pPr>
            <a:r>
              <a:rPr lang="en-US" sz="1600" smtClean="0"/>
              <a:t>Result is dependent on quality of constraints and exceptions</a:t>
            </a:r>
          </a:p>
          <a:p>
            <a:pPr lvl="1" eaLnBrk="1" hangingPunct="1">
              <a:lnSpc>
                <a:spcPct val="90000"/>
              </a:lnSpc>
            </a:pPr>
            <a:r>
              <a:rPr lang="en-US" sz="1600" smtClean="0"/>
              <a:t>If all storage elements are clocked and i/o’s constrained generally safe</a:t>
            </a:r>
          </a:p>
          <a:p>
            <a:pPr eaLnBrk="1" hangingPunct="1">
              <a:lnSpc>
                <a:spcPct val="90000"/>
              </a:lnSpc>
            </a:pPr>
            <a:endParaRPr lang="en-US" sz="2000" smtClean="0"/>
          </a:p>
          <a:p>
            <a:pPr eaLnBrk="1" hangingPunct="1">
              <a:lnSpc>
                <a:spcPct val="90000"/>
              </a:lnSpc>
            </a:pPr>
            <a:r>
              <a:rPr lang="en-US" sz="2000" smtClean="0"/>
              <a:t>Less accurate delay analysis</a:t>
            </a:r>
          </a:p>
          <a:p>
            <a:pPr lvl="1" eaLnBrk="1" hangingPunct="1">
              <a:lnSpc>
                <a:spcPct val="90000"/>
              </a:lnSpc>
            </a:pPr>
            <a:r>
              <a:rPr lang="en-US" sz="1600" smtClean="0"/>
              <a:t>Exact path is not really known as with event driven simulation</a:t>
            </a:r>
          </a:p>
          <a:p>
            <a:pPr lvl="1" eaLnBrk="1" hangingPunct="1">
              <a:lnSpc>
                <a:spcPct val="90000"/>
              </a:lnSpc>
            </a:pPr>
            <a:r>
              <a:rPr lang="en-US" sz="1600" smtClean="0"/>
              <a:t>When STA was first introduced this was less of an issue, PBA now essential</a:t>
            </a:r>
          </a:p>
          <a:p>
            <a:pPr eaLnBrk="1" hangingPunct="1">
              <a:lnSpc>
                <a:spcPct val="90000"/>
              </a:lnSpc>
            </a:pPr>
            <a:endParaRPr lang="en-US" sz="2000" smtClean="0"/>
          </a:p>
          <a:p>
            <a:pPr eaLnBrk="1" hangingPunct="1">
              <a:lnSpc>
                <a:spcPct val="90000"/>
              </a:lnSpc>
            </a:pPr>
            <a:r>
              <a:rPr lang="en-US" sz="2000" smtClean="0"/>
              <a:t>Introduction of false paths due to topological not functional analysis</a:t>
            </a:r>
          </a:p>
          <a:p>
            <a:pPr lvl="1" eaLnBrk="1" hangingPunct="1">
              <a:lnSpc>
                <a:spcPct val="90000"/>
              </a:lnSpc>
            </a:pPr>
            <a:r>
              <a:rPr lang="en-US" sz="1600" smtClean="0"/>
              <a:t>Users have to manually specify these</a:t>
            </a:r>
          </a:p>
          <a:p>
            <a:pPr eaLnBrk="1" hangingPunct="1">
              <a:lnSpc>
                <a:spcPct val="90000"/>
              </a:lnSpc>
            </a:pPr>
            <a:endParaRPr lang="en-US" sz="2000" smtClean="0"/>
          </a:p>
          <a:p>
            <a:pPr eaLnBrk="1" hangingPunct="1">
              <a:lnSpc>
                <a:spcPct val="90000"/>
              </a:lnSpc>
            </a:pPr>
            <a:r>
              <a:rPr lang="en-US" sz="2000" smtClean="0"/>
              <a:t>Multiple circuit modes take extra effort</a:t>
            </a:r>
          </a:p>
          <a:p>
            <a:pPr lvl="1" eaLnBrk="1" hangingPunct="1">
              <a:lnSpc>
                <a:spcPct val="90000"/>
              </a:lnSpc>
            </a:pPr>
            <a:r>
              <a:rPr lang="en-US" sz="1600" smtClean="0"/>
              <a:t>Not just more vectors</a:t>
            </a:r>
          </a:p>
          <a:p>
            <a:pPr eaLnBrk="1" hangingPunct="1">
              <a:lnSpc>
                <a:spcPct val="90000"/>
              </a:lnSpc>
            </a:pPr>
            <a:endParaRPr lang="en-US" sz="2000" smtClean="0"/>
          </a:p>
          <a:p>
            <a:pPr eaLnBrk="1" hangingPunct="1">
              <a:lnSpc>
                <a:spcPct val="90000"/>
              </a:lnSpc>
            </a:pPr>
            <a:r>
              <a:rPr lang="en-US" sz="2000" smtClean="0"/>
              <a:t>Loops and level sensitive latches add complexity</a:t>
            </a:r>
          </a:p>
          <a:p>
            <a:pPr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smtClean="0"/>
              <a:t>Analysis</a:t>
            </a:r>
          </a:p>
        </p:txBody>
      </p:sp>
      <p:sp>
        <p:nvSpPr>
          <p:cNvPr id="11266" name="Rectangle 3"/>
          <p:cNvSpPr>
            <a:spLocks noGrp="1" noChangeArrowheads="1"/>
          </p:cNvSpPr>
          <p:nvPr>
            <p:ph type="body" idx="1"/>
          </p:nvPr>
        </p:nvSpPr>
        <p:spPr>
          <a:xfrm>
            <a:off x="457200" y="1676400"/>
            <a:ext cx="8229600" cy="1371600"/>
          </a:xfrm>
        </p:spPr>
        <p:txBody>
          <a:bodyPr/>
          <a:lstStyle/>
          <a:p>
            <a:pPr eaLnBrk="1" hangingPunct="1"/>
            <a:r>
              <a:rPr lang="en-US" smtClean="0"/>
              <a:t>Every circuits looks the same to STA since it ignores the functions of the logic.</a:t>
            </a:r>
          </a:p>
        </p:txBody>
      </p:sp>
      <p:pic>
        <p:nvPicPr>
          <p:cNvPr id="11267" name="Picture 4" descr="latch comb cloud"/>
          <p:cNvPicPr>
            <a:picLocks noChangeAspect="1" noChangeArrowheads="1"/>
          </p:cNvPicPr>
          <p:nvPr/>
        </p:nvPicPr>
        <p:blipFill>
          <a:blip r:embed="rId2"/>
          <a:srcRect/>
          <a:stretch>
            <a:fillRect/>
          </a:stretch>
        </p:blipFill>
        <p:spPr bwMode="auto">
          <a:xfrm>
            <a:off x="1295400" y="2667000"/>
            <a:ext cx="5867400" cy="3638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smtClean="0"/>
              <a:t>Topological analysis</a:t>
            </a:r>
          </a:p>
        </p:txBody>
      </p:sp>
      <p:sp>
        <p:nvSpPr>
          <p:cNvPr id="12290" name="Rectangle 3"/>
          <p:cNvSpPr>
            <a:spLocks noGrp="1" noChangeArrowheads="1"/>
          </p:cNvSpPr>
          <p:nvPr>
            <p:ph type="body" idx="1"/>
          </p:nvPr>
        </p:nvSpPr>
        <p:spPr>
          <a:xfrm>
            <a:off x="457200" y="1206500"/>
            <a:ext cx="8229600" cy="533400"/>
          </a:xfrm>
        </p:spPr>
        <p:txBody>
          <a:bodyPr/>
          <a:lstStyle/>
          <a:p>
            <a:pPr eaLnBrk="1" hangingPunct="1">
              <a:lnSpc>
                <a:spcPct val="90000"/>
              </a:lnSpc>
            </a:pPr>
            <a:r>
              <a:rPr lang="en-US" sz="1800" smtClean="0"/>
              <a:t>Simplifies problem, possibility of reporting false paths</a:t>
            </a:r>
          </a:p>
        </p:txBody>
      </p:sp>
      <p:pic>
        <p:nvPicPr>
          <p:cNvPr id="12291" name="Picture 4" descr="topolog"/>
          <p:cNvPicPr>
            <a:picLocks noChangeAspect="1" noChangeArrowheads="1"/>
          </p:cNvPicPr>
          <p:nvPr/>
        </p:nvPicPr>
        <p:blipFill>
          <a:blip r:embed="rId2"/>
          <a:srcRect/>
          <a:stretch>
            <a:fillRect/>
          </a:stretch>
        </p:blipFill>
        <p:spPr bwMode="auto">
          <a:xfrm>
            <a:off x="1295400" y="1676400"/>
            <a:ext cx="6248400" cy="4319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smtClean="0"/>
              <a:t>What do recent trends mean</a:t>
            </a:r>
          </a:p>
        </p:txBody>
      </p:sp>
      <p:sp>
        <p:nvSpPr>
          <p:cNvPr id="13314" name="Rectangle 3"/>
          <p:cNvSpPr>
            <a:spLocks noGrp="1" noChangeArrowheads="1"/>
          </p:cNvSpPr>
          <p:nvPr>
            <p:ph type="body" idx="1"/>
          </p:nvPr>
        </p:nvSpPr>
        <p:spPr>
          <a:xfrm>
            <a:off x="350838" y="1060450"/>
            <a:ext cx="8331200" cy="5137150"/>
          </a:xfrm>
        </p:spPr>
        <p:txBody>
          <a:bodyPr/>
          <a:lstStyle/>
          <a:p>
            <a:pPr eaLnBrk="1" hangingPunct="1">
              <a:lnSpc>
                <a:spcPct val="80000"/>
              </a:lnSpc>
            </a:pPr>
            <a:r>
              <a:rPr lang="en-US" sz="2400" smtClean="0"/>
              <a:t>Design</a:t>
            </a:r>
          </a:p>
          <a:p>
            <a:pPr lvl="1" eaLnBrk="1" hangingPunct="1">
              <a:lnSpc>
                <a:spcPct val="80000"/>
              </a:lnSpc>
            </a:pPr>
            <a:r>
              <a:rPr lang="en-US" sz="1800" smtClean="0"/>
              <a:t>Hyper-optimization means accuracy is critical</a:t>
            </a:r>
          </a:p>
          <a:p>
            <a:pPr lvl="1" eaLnBrk="1" hangingPunct="1">
              <a:lnSpc>
                <a:spcPct val="80000"/>
              </a:lnSpc>
            </a:pPr>
            <a:r>
              <a:rPr lang="en-US" sz="1800" smtClean="0"/>
              <a:t>When a chip is designed at a bleeding edge technology it will be pushed on all dimensions of power, performance and area</a:t>
            </a:r>
          </a:p>
          <a:p>
            <a:pPr lvl="2" eaLnBrk="1" hangingPunct="1">
              <a:lnSpc>
                <a:spcPct val="80000"/>
              </a:lnSpc>
            </a:pPr>
            <a:r>
              <a:rPr lang="en-US" sz="1600" smtClean="0"/>
              <a:t>Simulation based delay calculation</a:t>
            </a:r>
          </a:p>
          <a:p>
            <a:pPr lvl="2" eaLnBrk="1" hangingPunct="1">
              <a:lnSpc>
                <a:spcPct val="80000"/>
              </a:lnSpc>
            </a:pPr>
            <a:r>
              <a:rPr lang="en-US" sz="1600" smtClean="0"/>
              <a:t>Path based analysis</a:t>
            </a:r>
          </a:p>
          <a:p>
            <a:pPr lvl="1" eaLnBrk="1" hangingPunct="1">
              <a:lnSpc>
                <a:spcPct val="80000"/>
              </a:lnSpc>
            </a:pPr>
            <a:r>
              <a:rPr lang="en-US" sz="1800" smtClean="0"/>
              <a:t>Design size means memory use is #1 problem</a:t>
            </a:r>
          </a:p>
          <a:p>
            <a:pPr lvl="2" eaLnBrk="1" hangingPunct="1">
              <a:lnSpc>
                <a:spcPct val="80000"/>
              </a:lnSpc>
            </a:pPr>
            <a:r>
              <a:rPr lang="en-US" sz="1600" smtClean="0"/>
              <a:t>Largest chips are approaching 1TB of RAM needed for flat runs</a:t>
            </a:r>
          </a:p>
          <a:p>
            <a:pPr lvl="2" eaLnBrk="1" hangingPunct="1">
              <a:lnSpc>
                <a:spcPct val="80000"/>
              </a:lnSpc>
            </a:pPr>
            <a:r>
              <a:rPr lang="en-US" sz="1600" smtClean="0"/>
              <a:t>Hierarchical / Parallel solutions must prioritize memory use on compute nodes</a:t>
            </a:r>
          </a:p>
          <a:p>
            <a:pPr lvl="2" eaLnBrk="1" hangingPunct="1">
              <a:lnSpc>
                <a:spcPct val="80000"/>
              </a:lnSpc>
            </a:pPr>
            <a:r>
              <a:rPr lang="en-US" sz="1600" smtClean="0"/>
              <a:t>Runtime also needs to be faster but the first step is to run on machines with reasonable cost</a:t>
            </a:r>
          </a:p>
          <a:p>
            <a:pPr lvl="2" eaLnBrk="1" hangingPunct="1">
              <a:lnSpc>
                <a:spcPct val="80000"/>
              </a:lnSpc>
            </a:pPr>
            <a:r>
              <a:rPr lang="en-US" sz="1600" smtClean="0"/>
              <a:t>Recent design uses 750+Gig of RAM for single mode/corner STA</a:t>
            </a:r>
          </a:p>
          <a:p>
            <a:pPr eaLnBrk="1" hangingPunct="1">
              <a:lnSpc>
                <a:spcPct val="80000"/>
              </a:lnSpc>
            </a:pPr>
            <a:r>
              <a:rPr lang="en-US" sz="2400" smtClean="0"/>
              <a:t>Compute</a:t>
            </a:r>
          </a:p>
          <a:p>
            <a:pPr lvl="1" eaLnBrk="1" hangingPunct="1">
              <a:lnSpc>
                <a:spcPct val="80000"/>
              </a:lnSpc>
            </a:pPr>
            <a:r>
              <a:rPr lang="en-US" sz="1800" smtClean="0"/>
              <a:t>CPU is cheap, data movement is expensive</a:t>
            </a:r>
          </a:p>
          <a:p>
            <a:pPr lvl="2" eaLnBrk="1" hangingPunct="1">
              <a:lnSpc>
                <a:spcPct val="80000"/>
              </a:lnSpc>
            </a:pPr>
            <a:r>
              <a:rPr lang="en-US" sz="1600" smtClean="0"/>
              <a:t>Whenever you hear its an expensive calculation don’t avoid it</a:t>
            </a:r>
          </a:p>
          <a:p>
            <a:pPr lvl="1" eaLnBrk="1" hangingPunct="1">
              <a:lnSpc>
                <a:spcPct val="80000"/>
              </a:lnSpc>
            </a:pPr>
            <a:r>
              <a:rPr lang="en-US" sz="1800" smtClean="0"/>
              <a:t>Parallel computing must not only improve performance but also accuracy and features.</a:t>
            </a:r>
          </a:p>
          <a:p>
            <a:pPr lvl="2" eaLnBrk="1" hangingPunct="1">
              <a:lnSpc>
                <a:spcPct val="80000"/>
              </a:lnSpc>
            </a:pPr>
            <a:r>
              <a:rPr lang="en-US" sz="1600" smtClean="0"/>
              <a:t>Don’t just make the same problem go faster or just divide the data</a:t>
            </a:r>
          </a:p>
          <a:p>
            <a:pPr eaLnBrk="1" hangingPunct="1">
              <a:lnSpc>
                <a:spcPct val="80000"/>
              </a:lnSpc>
            </a:pPr>
            <a:endParaRPr 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sz="2800" smtClean="0"/>
              <a:t>If you ask a designer what doesn’t work well</a:t>
            </a:r>
          </a:p>
        </p:txBody>
      </p:sp>
      <p:sp>
        <p:nvSpPr>
          <p:cNvPr id="14338" name="Rectangle 3"/>
          <p:cNvSpPr>
            <a:spLocks noGrp="1" noChangeArrowheads="1"/>
          </p:cNvSpPr>
          <p:nvPr>
            <p:ph type="body" idx="1"/>
          </p:nvPr>
        </p:nvSpPr>
        <p:spPr>
          <a:xfrm>
            <a:off x="406400" y="1143000"/>
            <a:ext cx="8229600" cy="5105400"/>
          </a:xfrm>
        </p:spPr>
        <p:txBody>
          <a:bodyPr/>
          <a:lstStyle/>
          <a:p>
            <a:pPr eaLnBrk="1" hangingPunct="1"/>
            <a:r>
              <a:rPr lang="en-US" smtClean="0"/>
              <a:t>Hierarchical timing in the final verification loop </a:t>
            </a:r>
          </a:p>
          <a:p>
            <a:pPr eaLnBrk="1" hangingPunct="1"/>
            <a:r>
              <a:rPr lang="en-US" smtClean="0"/>
              <a:t>SI calculations very conservative</a:t>
            </a:r>
          </a:p>
          <a:p>
            <a:pPr eaLnBrk="1" hangingPunct="1"/>
            <a:r>
              <a:rPr lang="en-US" smtClean="0"/>
              <a:t>SDC’s are large and hard to verify</a:t>
            </a:r>
          </a:p>
          <a:p>
            <a:pPr eaLnBrk="1" hangingPunct="1"/>
            <a:r>
              <a:rPr lang="en-US" smtClean="0"/>
              <a:t>Worst case timing is done and process variation is modeled very pessimistically</a:t>
            </a:r>
          </a:p>
          <a:p>
            <a:pPr eaLnBrk="1" hangingPunct="1"/>
            <a:r>
              <a:rPr lang="en-US" smtClean="0"/>
              <a:t>Block based analysis loses too much accuracy</a:t>
            </a:r>
          </a:p>
          <a:p>
            <a:pPr eaLnBrk="1" hangingPunct="1"/>
            <a:r>
              <a:rPr lang="en-US" smtClean="0"/>
              <a:t>True delay (looking at combinational logic to prove a path true) reporting is slow and can’t run during optimization</a:t>
            </a:r>
          </a:p>
          <a:p>
            <a:pPr eaLnBrk="1" hangingPunct="1"/>
            <a:r>
              <a:rPr lang="en-US" smtClean="0"/>
              <a:t>Libraries limit flexibility of analysis</a:t>
            </a:r>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US" smtClean="0"/>
              <a:t>STA Industry and Academia</a:t>
            </a:r>
          </a:p>
        </p:txBody>
      </p:sp>
      <p:sp>
        <p:nvSpPr>
          <p:cNvPr id="15362" name="Rectangle 3"/>
          <p:cNvSpPr>
            <a:spLocks noGrp="1" noChangeArrowheads="1"/>
          </p:cNvSpPr>
          <p:nvPr>
            <p:ph type="body" idx="1"/>
          </p:nvPr>
        </p:nvSpPr>
        <p:spPr>
          <a:xfrm>
            <a:off x="350838" y="1009650"/>
            <a:ext cx="8331200" cy="5187950"/>
          </a:xfrm>
        </p:spPr>
        <p:txBody>
          <a:bodyPr/>
          <a:lstStyle/>
          <a:p>
            <a:pPr>
              <a:lnSpc>
                <a:spcPct val="90000"/>
              </a:lnSpc>
            </a:pPr>
            <a:r>
              <a:rPr lang="en-US" sz="2400" smtClean="0"/>
              <a:t>STA technology has been innovated inside Industry much more than in Academia</a:t>
            </a:r>
          </a:p>
          <a:p>
            <a:pPr>
              <a:lnSpc>
                <a:spcPct val="90000"/>
              </a:lnSpc>
            </a:pPr>
            <a:endParaRPr lang="en-US" sz="2400" smtClean="0"/>
          </a:p>
          <a:p>
            <a:pPr>
              <a:lnSpc>
                <a:spcPct val="90000"/>
              </a:lnSpc>
            </a:pPr>
            <a:r>
              <a:rPr lang="en-US" sz="2400" smtClean="0"/>
              <a:t>The key approaches are not documented</a:t>
            </a:r>
          </a:p>
          <a:p>
            <a:pPr>
              <a:lnSpc>
                <a:spcPct val="90000"/>
              </a:lnSpc>
            </a:pPr>
            <a:endParaRPr lang="en-US" sz="2400" smtClean="0"/>
          </a:p>
          <a:p>
            <a:pPr>
              <a:lnSpc>
                <a:spcPct val="90000"/>
              </a:lnSpc>
            </a:pPr>
            <a:r>
              <a:rPr lang="en-US" sz="2400" smtClean="0"/>
              <a:t>There is no open source reference to build from</a:t>
            </a:r>
          </a:p>
          <a:p>
            <a:pPr>
              <a:lnSpc>
                <a:spcPct val="90000"/>
              </a:lnSpc>
            </a:pPr>
            <a:endParaRPr lang="en-US" sz="2400" smtClean="0"/>
          </a:p>
          <a:p>
            <a:pPr>
              <a:lnSpc>
                <a:spcPct val="90000"/>
              </a:lnSpc>
            </a:pPr>
            <a:r>
              <a:rPr lang="en-US" sz="2400" smtClean="0"/>
              <a:t>Industry protects the core concepts as trade secrets</a:t>
            </a:r>
          </a:p>
          <a:p>
            <a:pPr>
              <a:lnSpc>
                <a:spcPct val="90000"/>
              </a:lnSpc>
            </a:pPr>
            <a:endParaRPr lang="en-US" sz="2400" smtClean="0"/>
          </a:p>
          <a:p>
            <a:pPr>
              <a:lnSpc>
                <a:spcPct val="90000"/>
              </a:lnSpc>
            </a:pPr>
            <a:r>
              <a:rPr lang="en-US" sz="2400" smtClean="0"/>
              <a:t>Academia does not (rarely) publish on STA beyond single clock designs or delay calculation</a:t>
            </a:r>
          </a:p>
          <a:p>
            <a:pPr>
              <a:lnSpc>
                <a:spcPct val="90000"/>
              </a:lnSpc>
            </a:pPr>
            <a:endParaRPr lang="en-US" sz="2400" smtClean="0"/>
          </a:p>
          <a:p>
            <a:pPr>
              <a:lnSpc>
                <a:spcPct val="90000"/>
              </a:lnSpc>
            </a:pPr>
            <a:r>
              <a:rPr lang="en-US" sz="2400" smtClean="0"/>
              <a:t>We need a book on the core search algorithm</a:t>
            </a:r>
          </a:p>
        </p:txBody>
      </p:sp>
    </p:spTree>
  </p:cSld>
  <p:clrMapOvr>
    <a:masterClrMapping/>
  </p:clrMapOvr>
</p:sld>
</file>

<file path=ppt/theme/theme1.xml><?xml version="1.0" encoding="utf-8"?>
<a:theme xmlns:a="http://schemas.openxmlformats.org/drawingml/2006/main" name="Blank">
  <a:themeElements>
    <a:clrScheme name="Altera">
      <a:dk1>
        <a:sysClr val="windowText" lastClr="000000"/>
      </a:dk1>
      <a:lt1>
        <a:sysClr val="window" lastClr="FFFFFF"/>
      </a:lt1>
      <a:dk2>
        <a:srgbClr val="00319E"/>
      </a:dk2>
      <a:lt2>
        <a:srgbClr val="C0C0C0"/>
      </a:lt2>
      <a:accent1>
        <a:srgbClr val="4F8A10"/>
      </a:accent1>
      <a:accent2>
        <a:srgbClr val="00AEEF"/>
      </a:accent2>
      <a:accent3>
        <a:srgbClr val="9933FF"/>
      </a:accent3>
      <a:accent4>
        <a:srgbClr val="30C1BE"/>
      </a:accent4>
      <a:accent5>
        <a:srgbClr val="FF6600"/>
      </a:accent5>
      <a:accent6>
        <a:srgbClr val="CC0000"/>
      </a:accent6>
      <a:hlink>
        <a:srgbClr val="00AEEF"/>
      </a:hlink>
      <a:folHlink>
        <a:srgbClr val="CC0000"/>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003399"/>
        </a:dk2>
        <a:lt2>
          <a:srgbClr val="B2B2B2"/>
        </a:lt2>
        <a:accent1>
          <a:srgbClr val="00AC00"/>
        </a:accent1>
        <a:accent2>
          <a:srgbClr val="FFCC00"/>
        </a:accent2>
        <a:accent3>
          <a:srgbClr val="FFFFFF"/>
        </a:accent3>
        <a:accent4>
          <a:srgbClr val="000000"/>
        </a:accent4>
        <a:accent5>
          <a:srgbClr val="AAD2AA"/>
        </a:accent5>
        <a:accent6>
          <a:srgbClr val="E7B900"/>
        </a:accent6>
        <a:hlink>
          <a:srgbClr val="3399FF"/>
        </a:hlink>
        <a:folHlink>
          <a:srgbClr val="E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00267F"/>
        </a:dk2>
        <a:lt2>
          <a:srgbClr val="B2B2B2"/>
        </a:lt2>
        <a:accent1>
          <a:srgbClr val="4F8A10"/>
        </a:accent1>
        <a:accent2>
          <a:srgbClr val="FFF200"/>
        </a:accent2>
        <a:accent3>
          <a:srgbClr val="FFFFFF"/>
        </a:accent3>
        <a:accent4>
          <a:srgbClr val="000000"/>
        </a:accent4>
        <a:accent5>
          <a:srgbClr val="B2C4AA"/>
        </a:accent5>
        <a:accent6>
          <a:srgbClr val="E7DB00"/>
        </a:accent6>
        <a:hlink>
          <a:srgbClr val="00AEEF"/>
        </a:hlink>
        <a:folHlink>
          <a:srgbClr val="C10435"/>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00529B"/>
        </a:dk2>
        <a:lt2>
          <a:srgbClr val="B2B2B2"/>
        </a:lt2>
        <a:accent1>
          <a:srgbClr val="4F8A10"/>
        </a:accent1>
        <a:accent2>
          <a:srgbClr val="FFF200"/>
        </a:accent2>
        <a:accent3>
          <a:srgbClr val="FFFFFF"/>
        </a:accent3>
        <a:accent4>
          <a:srgbClr val="000000"/>
        </a:accent4>
        <a:accent5>
          <a:srgbClr val="B2C4AA"/>
        </a:accent5>
        <a:accent6>
          <a:srgbClr val="E7DB00"/>
        </a:accent6>
        <a:hlink>
          <a:srgbClr val="00AEEF"/>
        </a:hlink>
        <a:folHlink>
          <a:srgbClr val="C10435"/>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00267F"/>
        </a:dk2>
        <a:lt2>
          <a:srgbClr val="B2B2B2"/>
        </a:lt2>
        <a:accent1>
          <a:srgbClr val="4F8A10"/>
        </a:accent1>
        <a:accent2>
          <a:srgbClr val="30B6B4"/>
        </a:accent2>
        <a:accent3>
          <a:srgbClr val="FFFFFF"/>
        </a:accent3>
        <a:accent4>
          <a:srgbClr val="000000"/>
        </a:accent4>
        <a:accent5>
          <a:srgbClr val="B2C4AA"/>
        </a:accent5>
        <a:accent6>
          <a:srgbClr val="2AA5A3"/>
        </a:accent6>
        <a:hlink>
          <a:srgbClr val="00AEEF"/>
        </a:hlink>
        <a:folHlink>
          <a:srgbClr val="C10435"/>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00267F"/>
        </a:dk2>
        <a:lt2>
          <a:srgbClr val="B2B2B2"/>
        </a:lt2>
        <a:accent1>
          <a:srgbClr val="4F8A10"/>
        </a:accent1>
        <a:accent2>
          <a:srgbClr val="30C1BE"/>
        </a:accent2>
        <a:accent3>
          <a:srgbClr val="FFFFFF"/>
        </a:accent3>
        <a:accent4>
          <a:srgbClr val="000000"/>
        </a:accent4>
        <a:accent5>
          <a:srgbClr val="B2C4AA"/>
        </a:accent5>
        <a:accent6>
          <a:srgbClr val="2AAFAC"/>
        </a:accent6>
        <a:hlink>
          <a:srgbClr val="30C1BE"/>
        </a:hlink>
        <a:folHlink>
          <a:srgbClr val="C10435"/>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00319E"/>
        </a:dk2>
        <a:lt2>
          <a:srgbClr val="B2B2B2"/>
        </a:lt2>
        <a:accent1>
          <a:srgbClr val="4F8A10"/>
        </a:accent1>
        <a:accent2>
          <a:srgbClr val="30C1BE"/>
        </a:accent2>
        <a:accent3>
          <a:srgbClr val="FFFFFF"/>
        </a:accent3>
        <a:accent4>
          <a:srgbClr val="000000"/>
        </a:accent4>
        <a:accent5>
          <a:srgbClr val="B2C4AA"/>
        </a:accent5>
        <a:accent6>
          <a:srgbClr val="2AAFAC"/>
        </a:accent6>
        <a:hlink>
          <a:srgbClr val="30C1BE"/>
        </a:hlink>
        <a:folHlink>
          <a:srgbClr val="C10435"/>
        </a:folHlink>
      </a:clrScheme>
      <a:clrMap bg1="lt1" tx1="dk1" bg2="lt2" tx2="dk2" accent1="accent1" accent2="accent2" accent3="accent3" accent4="accent4" accent5="accent5" accent6="accent6" hlink="hlink" folHlink="folHlink"/>
    </a:extraClrScheme>
    <a:extraClrScheme>
      <a:clrScheme name="default 14">
        <a:dk1>
          <a:srgbClr val="000000"/>
        </a:dk1>
        <a:lt1>
          <a:srgbClr val="FFFFFF"/>
        </a:lt1>
        <a:dk2>
          <a:srgbClr val="00319E"/>
        </a:dk2>
        <a:lt2>
          <a:srgbClr val="B2B2B2"/>
        </a:lt2>
        <a:accent1>
          <a:srgbClr val="4F8A10"/>
        </a:accent1>
        <a:accent2>
          <a:srgbClr val="00AEEF"/>
        </a:accent2>
        <a:accent3>
          <a:srgbClr val="FFFFFF"/>
        </a:accent3>
        <a:accent4>
          <a:srgbClr val="000000"/>
        </a:accent4>
        <a:accent5>
          <a:srgbClr val="B2C4AA"/>
        </a:accent5>
        <a:accent6>
          <a:srgbClr val="009DD9"/>
        </a:accent6>
        <a:hlink>
          <a:srgbClr val="30C1BE"/>
        </a:hlink>
        <a:folHlink>
          <a:srgbClr val="C1043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284</TotalTime>
  <Words>1240</Words>
  <Application>Microsoft Office PowerPoint</Application>
  <PresentationFormat>On-screen Show (4:3)</PresentationFormat>
  <Paragraphs>195</Paragraphs>
  <Slides>21</Slides>
  <Notes>0</Notes>
  <HiddenSlides>0</HiddenSlides>
  <MMClips>0</MMClips>
  <ScaleCrop>false</ScaleCrop>
  <HeadingPairs>
    <vt:vector size="8" baseType="variant">
      <vt:variant>
        <vt:lpstr>Fonts Used</vt:lpstr>
      </vt:variant>
      <vt:variant>
        <vt:i4>4</vt:i4>
      </vt:variant>
      <vt:variant>
        <vt:lpstr>Design Template</vt:lpstr>
      </vt:variant>
      <vt:variant>
        <vt:i4>3</vt:i4>
      </vt:variant>
      <vt:variant>
        <vt:lpstr>Embedded OLE Servers</vt:lpstr>
      </vt:variant>
      <vt:variant>
        <vt:i4>1</vt:i4>
      </vt:variant>
      <vt:variant>
        <vt:lpstr>Slide Titles</vt:lpstr>
      </vt:variant>
      <vt:variant>
        <vt:i4>21</vt:i4>
      </vt:variant>
    </vt:vector>
  </HeadingPairs>
  <TitlesOfParts>
    <vt:vector size="29" baseType="lpstr">
      <vt:lpstr>Arial</vt:lpstr>
      <vt:lpstr>Wingdings</vt:lpstr>
      <vt:lpstr>Symbol</vt:lpstr>
      <vt:lpstr>Times New Roman</vt:lpstr>
      <vt:lpstr>Blank</vt:lpstr>
      <vt:lpstr>Blank</vt:lpstr>
      <vt:lpstr>Blank</vt:lpstr>
      <vt:lpstr>Visio</vt:lpstr>
      <vt:lpstr>Continuing Challenges in  Static Timing Analysis</vt:lpstr>
      <vt:lpstr>Goal of this talk</vt:lpstr>
      <vt:lpstr>Why Static Timing Analysis</vt:lpstr>
      <vt:lpstr>What is the trade-off / core issues? These have been unchanged for a long time</vt:lpstr>
      <vt:lpstr>Analysis</vt:lpstr>
      <vt:lpstr>Topological analysis</vt:lpstr>
      <vt:lpstr>What do recent trends mean</vt:lpstr>
      <vt:lpstr>If you ask a designer what doesn’t work well</vt:lpstr>
      <vt:lpstr>STA Industry and Academia</vt:lpstr>
      <vt:lpstr>Example, Veritime from the 90’s</vt:lpstr>
      <vt:lpstr>Requirements of an STA Engine</vt:lpstr>
      <vt:lpstr>The Basic Search</vt:lpstr>
      <vt:lpstr>Multiple Timing Totals with Partial Path</vt:lpstr>
      <vt:lpstr>Multiple Timing Totals</vt:lpstr>
      <vt:lpstr>Multiple Timing Totals with path completion data</vt:lpstr>
      <vt:lpstr>Through exceptions</vt:lpstr>
      <vt:lpstr>Framework can be used for Clock Pessimism</vt:lpstr>
      <vt:lpstr>Delay Calculation, Multiple Timing Totals</vt:lpstr>
      <vt:lpstr>Incremental Timing</vt:lpstr>
      <vt:lpstr>STA needs innovation</vt:lpstr>
      <vt:lpstr>Some ideas</vt:lpstr>
    </vt:vector>
  </TitlesOfParts>
  <Company>Altera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Altera PowerPoint Template</dc:title>
  <dc:creator>apye</dc:creator>
  <cp:lastModifiedBy>Altera Employee</cp:lastModifiedBy>
  <cp:revision>112</cp:revision>
  <cp:lastPrinted>2007-02-01T00:01:47Z</cp:lastPrinted>
  <dcterms:created xsi:type="dcterms:W3CDTF">2012-01-10T18:00:34Z</dcterms:created>
  <dcterms:modified xsi:type="dcterms:W3CDTF">2013-03-28T14:47:58Z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0x010100B664C780F8C24149B7D1A118EBA4F908</vt:lpwstr>
  </property>
</Properties>
</file>