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31"/>
  </p:notesMasterIdLst>
  <p:sldIdLst>
    <p:sldId id="256" r:id="rId2"/>
    <p:sldId id="257" r:id="rId3"/>
    <p:sldId id="258" r:id="rId4"/>
    <p:sldId id="285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6" r:id="rId29"/>
    <p:sldId id="28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Monte Carlo</c:v>
                </c:pt>
              </c:strCache>
            </c:strRef>
          </c:tx>
          <c:invertIfNegative val="0"/>
          <c:val>
            <c:numRef>
              <c:f>Sheet1!$A$2:$A$10</c:f>
              <c:numCache>
                <c:formatCode>General</c:formatCode>
                <c:ptCount val="9"/>
                <c:pt idx="0">
                  <c:v>290</c:v>
                </c:pt>
                <c:pt idx="1">
                  <c:v>57</c:v>
                </c:pt>
                <c:pt idx="2">
                  <c:v>3</c:v>
                </c:pt>
                <c:pt idx="3">
                  <c:v>140</c:v>
                </c:pt>
                <c:pt idx="4">
                  <c:v>92</c:v>
                </c:pt>
                <c:pt idx="5">
                  <c:v>1</c:v>
                </c:pt>
                <c:pt idx="6">
                  <c:v>47</c:v>
                </c:pt>
                <c:pt idx="7">
                  <c:v>75</c:v>
                </c:pt>
                <c:pt idx="8">
                  <c:v>38</c:v>
                </c:pt>
              </c:numCache>
            </c:numRef>
          </c:val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Statistical</c:v>
                </c:pt>
              </c:strCache>
            </c:strRef>
          </c:tx>
          <c:invertIfNegative val="0"/>
          <c:val>
            <c:numRef>
              <c:f>Sheet1!$B$2:$B$10</c:f>
              <c:numCache>
                <c:formatCode>General</c:formatCode>
                <c:ptCount val="9"/>
                <c:pt idx="0">
                  <c:v>286</c:v>
                </c:pt>
                <c:pt idx="1">
                  <c:v>51</c:v>
                </c:pt>
                <c:pt idx="2">
                  <c:v>6</c:v>
                </c:pt>
                <c:pt idx="3">
                  <c:v>129</c:v>
                </c:pt>
                <c:pt idx="4">
                  <c:v>96</c:v>
                </c:pt>
                <c:pt idx="5">
                  <c:v>0</c:v>
                </c:pt>
                <c:pt idx="6">
                  <c:v>43</c:v>
                </c:pt>
                <c:pt idx="7">
                  <c:v>82</c:v>
                </c:pt>
                <c:pt idx="8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298048"/>
        <c:axId val="89299968"/>
      </c:barChart>
      <c:catAx>
        <c:axId val="892980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IBM benchmark instances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89299968"/>
        <c:crosses val="autoZero"/>
        <c:auto val="1"/>
        <c:lblAlgn val="ctr"/>
        <c:lblOffset val="100"/>
        <c:noMultiLvlLbl val="0"/>
      </c:catAx>
      <c:valAx>
        <c:axId val="892999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Total Overflow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92980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0.33578</cdr:x>
      <cdr:y>0.95</cdr:y>
    </cdr:from>
    <cdr:to>
      <cdr:x>0.55147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04925" y="2581275"/>
          <a:ext cx="838200" cy="133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CE174E-3149-4B26-B7D6-145659066D2A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22C65-1FB0-4664-AFCF-F5A04D9738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2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22C65-1FB0-4664-AFCF-F5A04D9738C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3/21/2013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14081DD-CAEE-4616-9602-88FDF33B61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81DD-CAEE-4616-9602-88FDF33B6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81DD-CAEE-4616-9602-88FDF33B6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81DD-CAEE-4616-9602-88FDF33B61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14081DD-CAEE-4616-9602-88FDF33B6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81DD-CAEE-4616-9602-88FDF33B61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3/21/2013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81DD-CAEE-4616-9602-88FDF33B61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3/21/2013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81DD-CAEE-4616-9602-88FDF33B6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3/21/2013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81DD-CAEE-4616-9602-88FDF33B6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081DD-CAEE-4616-9602-88FDF33B61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14081DD-CAEE-4616-9602-88FDF33B61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3/21/2013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14081DD-CAEE-4616-9602-88FDF33B6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9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429000"/>
            <a:ext cx="7239000" cy="28194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Radhamanjari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Samanta</a:t>
            </a:r>
            <a:r>
              <a:rPr lang="en-US" baseline="30000" dirty="0" smtClean="0">
                <a:solidFill>
                  <a:schemeClr val="tx1"/>
                </a:solidFill>
              </a:rPr>
              <a:t>*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Soumyendu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Raha</a:t>
            </a:r>
            <a:r>
              <a:rPr lang="en-US" baseline="30000" dirty="0" smtClean="0">
                <a:solidFill>
                  <a:schemeClr val="tx1"/>
                </a:solidFill>
              </a:rPr>
              <a:t>*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dirty="0" err="1" smtClean="0">
                <a:solidFill>
                  <a:schemeClr val="tx1"/>
                </a:solidFill>
              </a:rPr>
              <a:t>Adil</a:t>
            </a:r>
            <a:r>
              <a:rPr lang="en-US" dirty="0" smtClean="0">
                <a:solidFill>
                  <a:schemeClr val="tx1"/>
                </a:solidFill>
              </a:rPr>
              <a:t> I. </a:t>
            </a:r>
            <a:r>
              <a:rPr lang="en-US" dirty="0" err="1" smtClean="0">
                <a:solidFill>
                  <a:schemeClr val="tx1"/>
                </a:solidFill>
              </a:rPr>
              <a:t>Erzin</a:t>
            </a:r>
            <a:r>
              <a:rPr lang="en-US" baseline="30000" dirty="0" smtClean="0">
                <a:solidFill>
                  <a:schemeClr val="tx1"/>
                </a:solidFill>
              </a:rPr>
              <a:t>#</a:t>
            </a:r>
          </a:p>
          <a:p>
            <a:endParaRPr lang="en-US" baseline="30000" dirty="0">
              <a:solidFill>
                <a:schemeClr val="tx1"/>
              </a:solidFill>
            </a:endParaRPr>
          </a:p>
          <a:p>
            <a:r>
              <a:rPr lang="en-US" baseline="30000" dirty="0" smtClean="0">
                <a:solidFill>
                  <a:schemeClr val="tx1"/>
                </a:solidFill>
              </a:rPr>
              <a:t>* </a:t>
            </a:r>
            <a:r>
              <a:rPr lang="en-US" sz="2600" dirty="0" smtClean="0">
                <a:solidFill>
                  <a:schemeClr val="tx1"/>
                </a:solidFill>
              </a:rPr>
              <a:t>Supercomputer </a:t>
            </a:r>
            <a:r>
              <a:rPr lang="en-US" sz="2600" dirty="0">
                <a:solidFill>
                  <a:schemeClr val="tx1"/>
                </a:solidFill>
              </a:rPr>
              <a:t>Education and Research Centre, Indian Institute </a:t>
            </a:r>
            <a:r>
              <a:rPr lang="en-US" sz="2600" dirty="0" smtClean="0">
                <a:solidFill>
                  <a:schemeClr val="tx1"/>
                </a:solidFill>
              </a:rPr>
              <a:t>of Science</a:t>
            </a:r>
            <a:r>
              <a:rPr lang="en-US" sz="2600" dirty="0">
                <a:solidFill>
                  <a:schemeClr val="tx1"/>
                </a:solidFill>
              </a:rPr>
              <a:t>, Bangalore, </a:t>
            </a:r>
            <a:r>
              <a:rPr lang="en-US" sz="2600" dirty="0" smtClean="0">
                <a:solidFill>
                  <a:schemeClr val="tx1"/>
                </a:solidFill>
              </a:rPr>
              <a:t>India</a:t>
            </a: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800" baseline="30000" dirty="0" smtClean="0">
                <a:solidFill>
                  <a:schemeClr val="tx1"/>
                </a:solidFill>
              </a:rPr>
              <a:t># </a:t>
            </a:r>
            <a:r>
              <a:rPr lang="en-US" sz="2600" dirty="0" err="1">
                <a:solidFill>
                  <a:schemeClr val="tx1"/>
                </a:solidFill>
              </a:rPr>
              <a:t>Sobolev</a:t>
            </a:r>
            <a:r>
              <a:rPr lang="en-US" sz="2600" dirty="0">
                <a:solidFill>
                  <a:schemeClr val="tx1"/>
                </a:solidFill>
              </a:rPr>
              <a:t> Institute of Mathematics, Siberian Branch, </a:t>
            </a:r>
            <a:r>
              <a:rPr lang="en-US" sz="2600" dirty="0" smtClean="0">
                <a:solidFill>
                  <a:schemeClr val="tx1"/>
                </a:solidFill>
              </a:rPr>
              <a:t>Russian Academy </a:t>
            </a:r>
            <a:r>
              <a:rPr lang="en-US" sz="2600" dirty="0">
                <a:solidFill>
                  <a:schemeClr val="tx1"/>
                </a:solidFill>
              </a:rPr>
              <a:t>of Sciences, Novosibirsk, Russia</a:t>
            </a:r>
            <a:endParaRPr lang="en-US" sz="2600" dirty="0" smtClean="0">
              <a:solidFill>
                <a:schemeClr val="tx1"/>
              </a:solidFill>
            </a:endParaRPr>
          </a:p>
          <a:p>
            <a:endParaRPr lang="en-US" sz="2600" baseline="300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90800" y="6172200"/>
            <a:ext cx="3962400" cy="457200"/>
          </a:xfrm>
        </p:spPr>
        <p:txBody>
          <a:bodyPr/>
          <a:lstStyle/>
          <a:p>
            <a:pPr algn="ctr"/>
            <a:r>
              <a:rPr lang="en-US" dirty="0" smtClean="0"/>
              <a:t>TAU 2013 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0"/>
            <a:ext cx="7772400" cy="1470025"/>
          </a:xfrm>
        </p:spPr>
        <p:txBody>
          <a:bodyPr>
            <a:noAutofit/>
          </a:bodyPr>
          <a:lstStyle/>
          <a:p>
            <a:r>
              <a:rPr lang="en-US" sz="3000" dirty="0">
                <a:solidFill>
                  <a:schemeClr val="tx2"/>
                </a:solidFill>
              </a:rPr>
              <a:t>Construction Of A Timing-Driven </a:t>
            </a:r>
            <a:r>
              <a:rPr lang="en-US" sz="3000" dirty="0" smtClean="0">
                <a:solidFill>
                  <a:schemeClr val="tx2"/>
                </a:solidFill>
              </a:rPr>
              <a:t>Variation-Aware Global </a:t>
            </a:r>
            <a:r>
              <a:rPr lang="en-US" sz="3000" dirty="0">
                <a:solidFill>
                  <a:schemeClr val="tx2"/>
                </a:solidFill>
              </a:rPr>
              <a:t>Router With Concurrent Multi-Net</a:t>
            </a:r>
            <a:br>
              <a:rPr lang="en-US" sz="3000" dirty="0">
                <a:solidFill>
                  <a:schemeClr val="tx2"/>
                </a:solidFill>
              </a:rPr>
            </a:br>
            <a:r>
              <a:rPr lang="en-US" sz="3000" dirty="0">
                <a:solidFill>
                  <a:schemeClr val="tx2"/>
                </a:solidFill>
              </a:rPr>
              <a:t>Congestion Optimization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pic>
        <p:nvPicPr>
          <p:cNvPr id="6146" name="Picture 2" descr="C:\Users\Lenovo\Desktop\prestn\presntn\variation_presentn_sfsu\example9.ep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540000" y="1816100"/>
            <a:ext cx="4521200" cy="383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pic>
        <p:nvPicPr>
          <p:cNvPr id="7170" name="Picture 2" descr="C:\Users\Lenovo\Desktop\prestn\presntn\variation_presentn_sfsu\example11.ep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1943100" y="1816100"/>
            <a:ext cx="5715000" cy="383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pic>
        <p:nvPicPr>
          <p:cNvPr id="8195" name="Picture 3" descr="C:\Users\Lenovo\Desktop\prestn\presntn\variation_presentn_sfsu\example12.ep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540000" y="1816100"/>
            <a:ext cx="4521200" cy="383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pic>
        <p:nvPicPr>
          <p:cNvPr id="9218" name="Picture 2" descr="C:\Users\Lenovo\Desktop\prestn\presntn\variation_presentn_sfsu\example13.ep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540000" y="1816100"/>
            <a:ext cx="4521200" cy="383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pic>
        <p:nvPicPr>
          <p:cNvPr id="10242" name="Picture 2" descr="C:\Users\Lenovo\Desktop\prestn\presntn\variation_presentn_sfsu\example14.ep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540000" y="1816100"/>
            <a:ext cx="4521200" cy="383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pic>
        <p:nvPicPr>
          <p:cNvPr id="11266" name="Picture 2" descr="C:\Users\Lenovo\Desktop\prestn\presntn\variation_presentn_sfsu\example16.ep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540000" y="1816100"/>
            <a:ext cx="4521200" cy="383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pic>
        <p:nvPicPr>
          <p:cNvPr id="12290" name="Picture 2" descr="C:\Users\Lenovo\Desktop\prestn\presntn\variation_presentn_sfsu\example17.ep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540000" y="1600200"/>
            <a:ext cx="4521200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80010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Congestion-aware tree selection for each net</a:t>
            </a:r>
            <a:endParaRPr lang="en-US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IMAD(Iterative MAD) is used to build a set of </a:t>
            </a:r>
            <a:r>
              <a:rPr lang="en-US" dirty="0" smtClean="0"/>
              <a:t>timing-driven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Steiner trees for each net.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For each net, a tree is chosen using a gradient algorithm.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The tree is chosen </a:t>
            </a:r>
            <a:r>
              <a:rPr lang="en-US" dirty="0" err="1" smtClean="0"/>
              <a:t>s.t</a:t>
            </a:r>
            <a:r>
              <a:rPr lang="en-US" dirty="0" smtClean="0"/>
              <a:t>. the minimum residual (current) capacity of global edges is maximum.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This is a concurrent approach considering all the trees of all the nets simultaneously.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273" y="5334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Max Overflow with and without Gradient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pic>
        <p:nvPicPr>
          <p:cNvPr id="8194" name="Picture 2" descr="C:\Users\Lenovo\Desktop\Record slide show\TAU 2013\max_ovfl.ep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241550" y="2000250"/>
            <a:ext cx="5118100" cy="3467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Total Overflow with and without Gradient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pic>
        <p:nvPicPr>
          <p:cNvPr id="9218" name="Picture 2" descr="C:\Users\Lenovo\Desktop\Record slide show\TAU 2013\Tot_Ovfl.ep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101850" y="1638300"/>
            <a:ext cx="5397500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TAU 2013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</a:t>
            </a:r>
          </a:p>
          <a:p>
            <a:endParaRPr lang="en-US" dirty="0" smtClean="0"/>
          </a:p>
          <a:p>
            <a:r>
              <a:rPr lang="en-US" dirty="0" smtClean="0"/>
              <a:t>Algorithm </a:t>
            </a:r>
            <a:r>
              <a:rPr lang="en-US" dirty="0"/>
              <a:t>MAD(Modified Algorithm </a:t>
            </a:r>
            <a:r>
              <a:rPr lang="en-US" dirty="0" err="1"/>
              <a:t>Dijkstra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Experimental </a:t>
            </a:r>
            <a:r>
              <a:rPr lang="en-US" dirty="0"/>
              <a:t>results on IBM </a:t>
            </a:r>
            <a:r>
              <a:rPr lang="en-US" dirty="0" smtClean="0"/>
              <a:t>Benchmark</a:t>
            </a:r>
          </a:p>
          <a:p>
            <a:endParaRPr lang="en-US" dirty="0"/>
          </a:p>
          <a:p>
            <a:r>
              <a:rPr lang="en-US" dirty="0" smtClean="0"/>
              <a:t>Statistical </a:t>
            </a:r>
            <a:r>
              <a:rPr lang="en-US" dirty="0"/>
              <a:t>(Variation Aware) </a:t>
            </a:r>
            <a:r>
              <a:rPr lang="en-US" dirty="0" smtClean="0"/>
              <a:t>MAD</a:t>
            </a:r>
          </a:p>
          <a:p>
            <a:endParaRPr lang="en-US" dirty="0"/>
          </a:p>
          <a:p>
            <a:r>
              <a:rPr lang="en-US" dirty="0" smtClean="0"/>
              <a:t>Deterministic </a:t>
            </a:r>
            <a:r>
              <a:rPr lang="en-US" dirty="0" err="1"/>
              <a:t>vs</a:t>
            </a:r>
            <a:r>
              <a:rPr lang="en-US" dirty="0"/>
              <a:t> Statistical </a:t>
            </a:r>
            <a:r>
              <a:rPr lang="en-US" dirty="0" smtClean="0"/>
              <a:t>MAD</a:t>
            </a:r>
          </a:p>
          <a:p>
            <a:endParaRPr lang="en-US" dirty="0"/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 Aware MAD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Process variation becomes prominent in the </a:t>
            </a:r>
            <a:r>
              <a:rPr lang="en-US" dirty="0" err="1" smtClean="0"/>
              <a:t>nano</a:t>
            </a:r>
            <a:r>
              <a:rPr lang="en-US" dirty="0" smtClean="0"/>
              <a:t> regime.</a:t>
            </a:r>
          </a:p>
          <a:p>
            <a:r>
              <a:rPr lang="en-US" dirty="0" smtClean="0"/>
              <a:t>As </a:t>
            </a:r>
            <a:r>
              <a:rPr lang="en-US" dirty="0" smtClean="0"/>
              <a:t>a result, delay is no more deterministic.</a:t>
            </a:r>
          </a:p>
          <a:p>
            <a:r>
              <a:rPr lang="en-US" dirty="0" smtClean="0"/>
              <a:t>Derive </a:t>
            </a:r>
            <a:r>
              <a:rPr lang="en-US" dirty="0" smtClean="0"/>
              <a:t>equivalent statistical MAD by considering process </a:t>
            </a:r>
            <a:r>
              <a:rPr lang="en-US" dirty="0" smtClean="0"/>
              <a:t>            dependent parameters </a:t>
            </a:r>
            <a:r>
              <a:rPr lang="en-US" dirty="0" smtClean="0"/>
              <a:t>(resistance, capacitance) as Gaussian </a:t>
            </a:r>
            <a:r>
              <a:rPr lang="en-US" dirty="0" smtClean="0"/>
              <a:t>       random </a:t>
            </a:r>
            <a:r>
              <a:rPr lang="en-US" dirty="0" smtClean="0"/>
              <a:t>variables.</a:t>
            </a:r>
          </a:p>
          <a:p>
            <a:r>
              <a:rPr lang="en-US" dirty="0" smtClean="0"/>
              <a:t>Random </a:t>
            </a:r>
            <a:r>
              <a:rPr lang="en-US" dirty="0" smtClean="0"/>
              <a:t>variable Mean = deterministic value and standard deviation= 7% of their respective mean.</a:t>
            </a:r>
          </a:p>
          <a:p>
            <a:r>
              <a:rPr lang="en-US" dirty="0" smtClean="0"/>
              <a:t>Mean of 1000 Deterministic Monte Carlo simulations(varied randomly in the range of μ±3</a:t>
            </a:r>
            <a:r>
              <a:rPr lang="el-GR" dirty="0" smtClean="0">
                <a:latin typeface="Verdana"/>
                <a:ea typeface="Verdana"/>
                <a:cs typeface="Verdana"/>
              </a:rPr>
              <a:t>σ</a:t>
            </a:r>
            <a:r>
              <a:rPr lang="en-US" dirty="0" smtClean="0">
                <a:latin typeface="Verdana"/>
                <a:ea typeface="Verdana"/>
                <a:cs typeface="Verdana"/>
              </a:rPr>
              <a:t> </a:t>
            </a:r>
            <a:r>
              <a:rPr lang="en-US" dirty="0" smtClean="0"/>
              <a:t>is calculated.</a:t>
            </a:r>
          </a:p>
          <a:p>
            <a:r>
              <a:rPr lang="en-US" dirty="0" smtClean="0"/>
              <a:t>Run the statistical router only once.</a:t>
            </a:r>
          </a:p>
          <a:p>
            <a:r>
              <a:rPr lang="en-US" dirty="0" smtClean="0"/>
              <a:t>Means(Deterministic and statistical) are compared.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Variation aware MAD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At each step</a:t>
            </a:r>
            <a:r>
              <a:rPr lang="en-US" dirty="0" smtClean="0"/>
              <a:t>, calculate </a:t>
            </a:r>
            <a:r>
              <a:rPr lang="en-US" dirty="0" smtClean="0"/>
              <a:t>the minimum distribution of two edges(among all candidate edges).</a:t>
            </a:r>
          </a:p>
          <a:p>
            <a:endParaRPr lang="en-US" dirty="0" smtClean="0"/>
          </a:p>
          <a:p>
            <a:r>
              <a:rPr lang="en-US" dirty="0" smtClean="0"/>
              <a:t>Find the K-L divergence of minimum distribution from both the distributions.</a:t>
            </a:r>
          </a:p>
          <a:p>
            <a:endParaRPr lang="en-US" dirty="0" smtClean="0"/>
          </a:p>
          <a:p>
            <a:r>
              <a:rPr lang="en-US" dirty="0" smtClean="0"/>
              <a:t>Choose the edge which has less divergence from min distribution.</a:t>
            </a:r>
          </a:p>
          <a:p>
            <a:endParaRPr lang="en-US" dirty="0" smtClean="0"/>
          </a:p>
          <a:p>
            <a:r>
              <a:rPr lang="en-US" dirty="0" smtClean="0"/>
              <a:t> In this way, Find the min-delay edge to be added to the tree.</a:t>
            </a:r>
          </a:p>
          <a:p>
            <a:endParaRPr lang="en-US" dirty="0" smtClean="0"/>
          </a:p>
          <a:p>
            <a:r>
              <a:rPr lang="en-US" dirty="0" smtClean="0"/>
              <a:t> Continue until all sinks are added to the tree.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Exact Distribution of Minimum of two Gaussian R.V.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pic>
        <p:nvPicPr>
          <p:cNvPr id="1026" name="Picture 2" descr="C:\Users\Lenovo\Desktop\Record slide show\TAU 2013\3_sigma_prune.ep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3149600" y="2463800"/>
            <a:ext cx="3302000" cy="2540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90600" y="15240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 X</a:t>
            </a:r>
            <a:r>
              <a:rPr lang="en-US" baseline="-25000" dirty="0" smtClean="0"/>
              <a:t>1</a:t>
            </a:r>
            <a:r>
              <a:rPr lang="en-US" dirty="0" smtClean="0"/>
              <a:t>(</a:t>
            </a:r>
            <a:r>
              <a:rPr lang="el-GR" dirty="0" smtClean="0"/>
              <a:t>μ</a:t>
            </a:r>
            <a:r>
              <a:rPr lang="el-GR" baseline="-25000" dirty="0" smtClean="0"/>
              <a:t>1</a:t>
            </a:r>
            <a:r>
              <a:rPr lang="el-GR" dirty="0" smtClean="0"/>
              <a:t>, </a:t>
            </a:r>
            <a:r>
              <a:rPr lang="el-GR" dirty="0" smtClean="0">
                <a:latin typeface="Verdana"/>
                <a:ea typeface="Verdana"/>
                <a:cs typeface="Verdana"/>
              </a:rPr>
              <a:t>σ</a:t>
            </a:r>
            <a:r>
              <a:rPr lang="en-US" baseline="-25000" dirty="0" smtClean="0">
                <a:latin typeface="Verdana"/>
                <a:ea typeface="Verdana"/>
                <a:cs typeface="Verdana"/>
              </a:rPr>
              <a:t>1</a:t>
            </a:r>
            <a:r>
              <a:rPr lang="el-GR" baseline="30000" dirty="0" smtClean="0"/>
              <a:t>2</a:t>
            </a:r>
            <a:r>
              <a:rPr lang="en-US" dirty="0" smtClean="0"/>
              <a:t>), X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l-GR" dirty="0" smtClean="0"/>
              <a:t>μ</a:t>
            </a:r>
            <a:r>
              <a:rPr lang="el-GR" baseline="-25000" dirty="0" smtClean="0"/>
              <a:t>2</a:t>
            </a:r>
            <a:r>
              <a:rPr lang="el-GR" dirty="0" smtClean="0"/>
              <a:t>, </a:t>
            </a:r>
            <a:r>
              <a:rPr lang="el-GR" dirty="0" smtClean="0">
                <a:latin typeface="Verdana"/>
                <a:ea typeface="Verdana"/>
                <a:cs typeface="Verdana"/>
              </a:rPr>
              <a:t>σ</a:t>
            </a:r>
            <a:r>
              <a:rPr lang="el-GR" baseline="-25000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) denote two Gaussian random variables. If the</a:t>
            </a:r>
          </a:p>
          <a:p>
            <a:r>
              <a:rPr lang="en-US" dirty="0" smtClean="0"/>
              <a:t>distribution of X</a:t>
            </a:r>
            <a:r>
              <a:rPr lang="en-US" baseline="-25000" dirty="0" smtClean="0"/>
              <a:t>1</a:t>
            </a:r>
            <a:r>
              <a:rPr lang="en-US" dirty="0" smtClean="0"/>
              <a:t> and X</a:t>
            </a:r>
            <a:r>
              <a:rPr lang="en-US" baseline="-25000" dirty="0" smtClean="0"/>
              <a:t>2</a:t>
            </a:r>
            <a:r>
              <a:rPr lang="en-US" dirty="0" smtClean="0"/>
              <a:t> are non-overlapping, 3</a:t>
            </a:r>
            <a:r>
              <a:rPr lang="el-GR" dirty="0" smtClean="0">
                <a:latin typeface="Verdana"/>
                <a:ea typeface="Verdana"/>
                <a:cs typeface="Verdana"/>
              </a:rPr>
              <a:t>σ</a:t>
            </a:r>
            <a:r>
              <a:rPr lang="en-US" dirty="0" smtClean="0"/>
              <a:t> pruning condition is set.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5410200"/>
            <a:ext cx="548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                         </a:t>
            </a:r>
            <a:r>
              <a:rPr lang="el-GR" dirty="0" smtClean="0"/>
              <a:t>μ</a:t>
            </a:r>
            <a:r>
              <a:rPr lang="el-GR" baseline="-25000" dirty="0" smtClean="0"/>
              <a:t>1</a:t>
            </a:r>
            <a:r>
              <a:rPr lang="el-GR" dirty="0" smtClean="0"/>
              <a:t> + 3</a:t>
            </a:r>
            <a:r>
              <a:rPr lang="el-GR" dirty="0" smtClean="0">
                <a:latin typeface="Verdana"/>
                <a:ea typeface="Verdana"/>
                <a:cs typeface="Verdana"/>
              </a:rPr>
              <a:t>σ</a:t>
            </a:r>
            <a:r>
              <a:rPr lang="el-GR" baseline="-25000" dirty="0" smtClean="0"/>
              <a:t>1</a:t>
            </a:r>
            <a:r>
              <a:rPr lang="el-GR" dirty="0" smtClean="0"/>
              <a:t> &lt; μ</a:t>
            </a:r>
            <a:r>
              <a:rPr lang="el-GR" baseline="-25000" dirty="0" smtClean="0"/>
              <a:t>2</a:t>
            </a:r>
            <a:r>
              <a:rPr lang="el-GR" dirty="0" smtClean="0"/>
              <a:t> − 3</a:t>
            </a:r>
            <a:r>
              <a:rPr lang="el-GR" dirty="0" smtClean="0">
                <a:latin typeface="Verdana"/>
                <a:ea typeface="Verdana"/>
                <a:cs typeface="Verdana"/>
              </a:rPr>
              <a:t>σ</a:t>
            </a:r>
            <a:r>
              <a:rPr lang="el-GR" baseline="-25000" dirty="0" smtClean="0"/>
              <a:t>2</a:t>
            </a:r>
          </a:p>
          <a:p>
            <a:r>
              <a:rPr lang="en-US" dirty="0" smtClean="0"/>
              <a:t>                    </a:t>
            </a:r>
            <a:r>
              <a:rPr lang="en-US" dirty="0" smtClean="0">
                <a:latin typeface="Verdana"/>
                <a:ea typeface="Verdana"/>
                <a:cs typeface="Verdana"/>
              </a:rPr>
              <a:t>=&gt;</a:t>
            </a:r>
            <a:r>
              <a:rPr lang="el-GR" dirty="0" smtClean="0"/>
              <a:t> μ</a:t>
            </a:r>
            <a:r>
              <a:rPr lang="el-GR" baseline="-25000" dirty="0" smtClean="0"/>
              <a:t>1</a:t>
            </a:r>
            <a:r>
              <a:rPr lang="el-GR" dirty="0" smtClean="0"/>
              <a:t> − μ</a:t>
            </a:r>
            <a:r>
              <a:rPr lang="el-GR" baseline="-25000" dirty="0" smtClean="0"/>
              <a:t>2</a:t>
            </a:r>
            <a:r>
              <a:rPr lang="el-GR" dirty="0" smtClean="0"/>
              <a:t> &lt; −3(</a:t>
            </a:r>
            <a:r>
              <a:rPr lang="el-GR" dirty="0" smtClean="0">
                <a:latin typeface="Verdana"/>
                <a:ea typeface="Verdana"/>
                <a:cs typeface="Verdana"/>
              </a:rPr>
              <a:t>σ</a:t>
            </a:r>
            <a:r>
              <a:rPr lang="el-GR" baseline="-25000" dirty="0" smtClean="0"/>
              <a:t>1</a:t>
            </a:r>
            <a:r>
              <a:rPr lang="el-GR" dirty="0" smtClean="0"/>
              <a:t> + </a:t>
            </a:r>
            <a:r>
              <a:rPr lang="el-GR" dirty="0" smtClean="0">
                <a:latin typeface="Verdana"/>
                <a:ea typeface="Verdana"/>
                <a:cs typeface="Verdana"/>
              </a:rPr>
              <a:t>σ</a:t>
            </a:r>
            <a:r>
              <a:rPr lang="el-GR" baseline="-25000" dirty="0" smtClean="0"/>
              <a:t>2</a:t>
            </a:r>
            <a:r>
              <a:rPr lang="el-GR" dirty="0" smtClean="0"/>
              <a:t>)</a:t>
            </a:r>
          </a:p>
          <a:p>
            <a:r>
              <a:rPr lang="en-US" dirty="0" smtClean="0"/>
              <a:t>                    </a:t>
            </a:r>
            <a:r>
              <a:rPr lang="en-US" dirty="0" smtClean="0">
                <a:latin typeface="Verdana"/>
                <a:ea typeface="Verdana"/>
                <a:cs typeface="Verdana"/>
              </a:rPr>
              <a:t>=&gt;</a:t>
            </a:r>
            <a:r>
              <a:rPr lang="el-GR" dirty="0" smtClean="0"/>
              <a:t> |μ</a:t>
            </a:r>
            <a:r>
              <a:rPr lang="el-GR" baseline="-25000" dirty="0" smtClean="0"/>
              <a:t>1</a:t>
            </a:r>
            <a:r>
              <a:rPr lang="el-GR" dirty="0" smtClean="0"/>
              <a:t> − μ</a:t>
            </a:r>
            <a:r>
              <a:rPr lang="el-GR" baseline="-25000" dirty="0" smtClean="0"/>
              <a:t>2</a:t>
            </a:r>
            <a:r>
              <a:rPr lang="el-GR" dirty="0" smtClean="0"/>
              <a:t>| &gt; 3(</a:t>
            </a:r>
            <a:r>
              <a:rPr lang="el-GR" dirty="0" smtClean="0">
                <a:latin typeface="Verdana"/>
                <a:ea typeface="Verdana"/>
                <a:cs typeface="Verdana"/>
              </a:rPr>
              <a:t>σ</a:t>
            </a:r>
            <a:r>
              <a:rPr lang="el-GR" baseline="-25000" dirty="0" smtClean="0"/>
              <a:t>1</a:t>
            </a:r>
            <a:r>
              <a:rPr lang="el-GR" dirty="0" smtClean="0"/>
              <a:t> + </a:t>
            </a:r>
            <a:r>
              <a:rPr lang="el-GR" dirty="0" smtClean="0">
                <a:latin typeface="Verdana"/>
                <a:ea typeface="Verdana"/>
                <a:cs typeface="Verdana"/>
              </a:rPr>
              <a:t>σ</a:t>
            </a:r>
            <a:r>
              <a:rPr lang="el-GR" baseline="-25000" dirty="0" smtClean="0"/>
              <a:t>2</a:t>
            </a:r>
            <a:r>
              <a:rPr lang="el-GR" dirty="0" smtClean="0"/>
              <a:t>)</a:t>
            </a:r>
          </a:p>
          <a:p>
            <a:r>
              <a:rPr lang="en-US" dirty="0" smtClean="0"/>
              <a:t>then,        X</a:t>
            </a:r>
            <a:r>
              <a:rPr lang="en-US" baseline="-25000" dirty="0" smtClean="0"/>
              <a:t>1</a:t>
            </a:r>
            <a:r>
              <a:rPr lang="en-US" dirty="0" smtClean="0"/>
              <a:t> will be the minimum.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143000" y="457200"/>
            <a:ext cx="7543800" cy="1066800"/>
          </a:xfrm>
        </p:spPr>
        <p:txBody>
          <a:bodyPr/>
          <a:lstStyle/>
          <a:p>
            <a:r>
              <a:rPr lang="en-US" dirty="0" smtClean="0"/>
              <a:t>When the distribution of X</a:t>
            </a:r>
            <a:r>
              <a:rPr lang="en-US" baseline="-25000" dirty="0" smtClean="0"/>
              <a:t>1</a:t>
            </a:r>
            <a:r>
              <a:rPr lang="en-US" dirty="0" smtClean="0"/>
              <a:t> and X</a:t>
            </a:r>
            <a:r>
              <a:rPr lang="en-US" baseline="-25000" dirty="0" smtClean="0"/>
              <a:t>2</a:t>
            </a:r>
            <a:r>
              <a:rPr lang="en-US" dirty="0" smtClean="0"/>
              <a:t> are overlapping,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/>
              <a:t>X </a:t>
            </a:r>
            <a:r>
              <a:rPr lang="en-US" dirty="0" smtClean="0"/>
              <a:t>= min(X</a:t>
            </a:r>
            <a:r>
              <a:rPr lang="en-US" baseline="-25000" dirty="0" smtClean="0"/>
              <a:t>1</a:t>
            </a:r>
            <a:r>
              <a:rPr lang="en-US" dirty="0" smtClean="0"/>
              <a:t>,X</a:t>
            </a:r>
            <a:r>
              <a:rPr lang="en-US" baseline="-25000" dirty="0" smtClean="0"/>
              <a:t>2</a:t>
            </a:r>
            <a:r>
              <a:rPr lang="en-US" dirty="0" smtClean="0"/>
              <a:t>) will be a different distribution.</a:t>
            </a:r>
            <a:endParaRPr lang="en-US" dirty="0"/>
          </a:p>
        </p:txBody>
      </p:sp>
      <p:pic>
        <p:nvPicPr>
          <p:cNvPr id="7" name="Picture 2" descr="C:\Users\Lenovo\Desktop\Record slide show\EAIT 2011_ppt\variation_presentn_sfsu\min_pdf_gaussian.ep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905000"/>
            <a:ext cx="6705600" cy="43254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Kullback-Leibler</a:t>
            </a:r>
            <a:r>
              <a:rPr lang="en-US" dirty="0" smtClean="0"/>
              <a:t> Divergence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Finds the </a:t>
            </a:r>
            <a:r>
              <a:rPr lang="en-US" dirty="0" err="1" smtClean="0"/>
              <a:t>nonsymmetric</a:t>
            </a:r>
            <a:r>
              <a:rPr lang="en-US" dirty="0" smtClean="0"/>
              <a:t> measure of the difference between two probability distributions P and Q.</a:t>
            </a:r>
          </a:p>
          <a:p>
            <a:r>
              <a:rPr lang="en-US" dirty="0" smtClean="0"/>
              <a:t>If P and Q are given probability distributions of a continuous random variable and the densities of P and Q are p and q respectively then, K-L divergence of Q from P is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Symmetrised</a:t>
            </a:r>
            <a:r>
              <a:rPr lang="en-US" dirty="0" smtClean="0"/>
              <a:t> divergence 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743200" y="3733800"/>
          <a:ext cx="4038600" cy="1390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3" imgW="1917360" imgH="660240" progId="Equation.3">
                  <p:embed/>
                </p:oleObj>
              </mc:Choice>
              <mc:Fallback>
                <p:oleObj name="Equation" r:id="rId3" imgW="1917360" imgH="660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733800"/>
                        <a:ext cx="4038600" cy="13907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819400" y="5105400"/>
          <a:ext cx="3333750" cy="467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5" imgW="1447560" imgH="203040" progId="Equation.3">
                  <p:embed/>
                </p:oleObj>
              </mc:Choice>
              <mc:Fallback>
                <p:oleObj name="Equation" r:id="rId5" imgW="14475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105400"/>
                        <a:ext cx="3333750" cy="4678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Kullback-Leibler</a:t>
            </a:r>
            <a:r>
              <a:rPr lang="en-US" dirty="0" smtClean="0"/>
              <a:t> Divergence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pic>
        <p:nvPicPr>
          <p:cNvPr id="4098" name="Picture 2" descr="C:\Users\Lenovo\Desktop\Record slide show\EAIT 2011_ppt\variation_presentn_sfsu\k-l-divergence.ep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384344"/>
            <a:ext cx="6400800" cy="46354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Deterministic Monte Carlo Vs </a:t>
            </a:r>
            <a:r>
              <a:rPr lang="it-IT" dirty="0" smtClean="0"/>
              <a:t>Statistical </a:t>
            </a:r>
            <a:r>
              <a:rPr lang="it-IT" dirty="0" smtClean="0"/>
              <a:t>MAD(wl &amp; delay)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7400"/>
            <a:ext cx="7867650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Deterministic Monte Carlo Vs Statistical MAD(ovfl &amp; runtime)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</p:nvPr>
        </p:nvGraphicFramePr>
        <p:xfrm>
          <a:off x="914400" y="1752600"/>
          <a:ext cx="3810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02927" y="473658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819791"/>
            <a:ext cx="4133850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Proposed </a:t>
            </a:r>
            <a:r>
              <a:rPr lang="en-US" dirty="0" smtClean="0"/>
              <a:t>a timing-driven congestion-aware and </a:t>
            </a:r>
            <a:r>
              <a:rPr lang="en-US" dirty="0" smtClean="0"/>
              <a:t>variation-   aware </a:t>
            </a:r>
            <a:r>
              <a:rPr lang="en-US" dirty="0" smtClean="0"/>
              <a:t>Global Router.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Our </a:t>
            </a:r>
            <a:r>
              <a:rPr lang="en-US" dirty="0" smtClean="0"/>
              <a:t>router has accurate and fast solution on </a:t>
            </a:r>
            <a:r>
              <a:rPr lang="en-US" dirty="0" err="1" smtClean="0"/>
              <a:t>ibm</a:t>
            </a:r>
            <a:r>
              <a:rPr lang="en-US" dirty="0" smtClean="0"/>
              <a:t>                   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/>
              <a:t>benchmarks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Monte </a:t>
            </a:r>
            <a:r>
              <a:rPr lang="en-US" dirty="0" smtClean="0"/>
              <a:t>Carlo Simulation takes much longer time compared </a:t>
            </a:r>
            <a:r>
              <a:rPr lang="en-US" dirty="0" smtClean="0"/>
              <a:t>to </a:t>
            </a:r>
            <a:r>
              <a:rPr lang="en-US" dirty="0" smtClean="0"/>
              <a:t>the time taken by our statistical router.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Statistical </a:t>
            </a:r>
            <a:r>
              <a:rPr lang="en-US" dirty="0" smtClean="0"/>
              <a:t>Router is more efficient to use than so many Deterministic Monte Carlo Simulations to predict results with process variation.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0" y="1524000"/>
            <a:ext cx="55626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THANK   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YOU</a:t>
            </a:r>
          </a:p>
          <a:p>
            <a:pPr algn="ctr"/>
            <a:endParaRPr lang="en-US" sz="5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Contact: </a:t>
            </a:r>
            <a:r>
              <a:rPr lang="en-US" sz="4400" dirty="0"/>
              <a:t>samanta@ssl.serc.iisc.in</a:t>
            </a:r>
            <a:endParaRPr lang="en-US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ALGORITHM MAD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Constructs a set of Steiner trees for each net in global graph, such that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 capacities of the edges are not violated (congestion aware).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 delays in primary outputs are upper bounded by the given bounds (timing driven).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Input of algorithm: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 Logical network </a:t>
            </a:r>
            <a:r>
              <a:rPr lang="en-US" dirty="0" smtClean="0"/>
              <a:t>as </a:t>
            </a:r>
            <a:r>
              <a:rPr lang="en-US" dirty="0" smtClean="0"/>
              <a:t>a set of nets and primary inputs with Arrival Time(AT)s and primary outputs with Required Time(RT)s;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Number of layers;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Specific resistance and capacitance and maximum number of channels</a:t>
            </a:r>
          </a:p>
          <a:p>
            <a:pPr lvl="1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Qij</a:t>
            </a:r>
            <a:r>
              <a:rPr lang="en-US" dirty="0" smtClean="0"/>
              <a:t> (capacity of corresponding global edge) in each layer;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Resistances and capacitances of </a:t>
            </a:r>
            <a:r>
              <a:rPr lang="en-US" dirty="0" err="1" smtClean="0"/>
              <a:t>vias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Algorithm MAD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pic>
        <p:nvPicPr>
          <p:cNvPr id="43013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05000"/>
            <a:ext cx="810151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 execution of MAD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pic>
        <p:nvPicPr>
          <p:cNvPr id="1026" name="Picture 2" descr="C:\Users\Lenovo\Desktop\prestn\presntn\variation_presentn_sfsu\example1.ep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654300" y="1993900"/>
            <a:ext cx="4292600" cy="347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pic>
        <p:nvPicPr>
          <p:cNvPr id="2050" name="Picture 2" descr="C:\Users\Lenovo\Desktop\prestn\presntn\variation_presentn_sfsu\example4.ep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616200" y="1828800"/>
            <a:ext cx="43688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pic>
        <p:nvPicPr>
          <p:cNvPr id="3074" name="Picture 2" descr="C:\Users\Lenovo\Desktop\prestn\presntn\variation_presentn_sfsu\example6.ep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540000" y="1816100"/>
            <a:ext cx="4521200" cy="383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pic>
        <p:nvPicPr>
          <p:cNvPr id="4098" name="Picture 2" descr="C:\Users\Lenovo\Desktop\prestn\presntn\variation_presentn_sfsu\example7.ep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540000" y="1816100"/>
            <a:ext cx="4521200" cy="383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TAU 2013    </a:t>
            </a:r>
            <a:endParaRPr lang="en-US"/>
          </a:p>
        </p:txBody>
      </p:sp>
      <p:pic>
        <p:nvPicPr>
          <p:cNvPr id="5122" name="Picture 2" descr="C:\Users\Lenovo\Desktop\prestn\presntn\variation_presentn_sfsu\example8.ep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540000" y="1816100"/>
            <a:ext cx="4521200" cy="383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</TotalTime>
  <Words>741</Words>
  <Application>Microsoft Office PowerPoint</Application>
  <PresentationFormat>On-screen Show (4:3)</PresentationFormat>
  <Paragraphs>120</Paragraphs>
  <Slides>29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Equity</vt:lpstr>
      <vt:lpstr>Equation</vt:lpstr>
      <vt:lpstr>Construction Of A Timing-Driven Variation-Aware Global Router With Concurrent Multi-Net Congestion Optimization</vt:lpstr>
      <vt:lpstr>Outline </vt:lpstr>
      <vt:lpstr>ALGORITHM MAD </vt:lpstr>
      <vt:lpstr>Steps of Algorithm MAD</vt:lpstr>
      <vt:lpstr>An Example execution of MAD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Congestion-aware tree selection for each net</vt:lpstr>
      <vt:lpstr>Max Overflow with and without Gradient</vt:lpstr>
      <vt:lpstr>Total Overflow with and without Gradient</vt:lpstr>
      <vt:lpstr>Variation Aware MAD</vt:lpstr>
      <vt:lpstr>Steps of Variation aware MAD</vt:lpstr>
      <vt:lpstr>Exact Distribution of Minimum of two Gaussian R.V.</vt:lpstr>
      <vt:lpstr>PowerPoint Presentation</vt:lpstr>
      <vt:lpstr>Kullback-Leibler Divergence </vt:lpstr>
      <vt:lpstr>Kullback-Leibler Divergence </vt:lpstr>
      <vt:lpstr>Deterministic Monte Carlo Vs Statistical MAD(wl &amp; delay)</vt:lpstr>
      <vt:lpstr>Deterministic Monte Carlo Vs Statistical MAD(ovfl &amp; runtime)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Construction Of A Timing-Driven Variation-Aware Global Router With Concurrent Multi-Net Congestion Optimization</dc:title>
  <dc:creator>Lenovo</dc:creator>
  <cp:lastModifiedBy>Lenovo</cp:lastModifiedBy>
  <cp:revision>79</cp:revision>
  <dcterms:created xsi:type="dcterms:W3CDTF">2013-03-21T12:33:36Z</dcterms:created>
  <dcterms:modified xsi:type="dcterms:W3CDTF">2013-03-22T11:21:46Z</dcterms:modified>
</cp:coreProperties>
</file>