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4"/>
    <p:sldMasterId id="2147483656" r:id="rId5"/>
  </p:sldMasterIdLst>
  <p:notesMasterIdLst>
    <p:notesMasterId r:id="rId19"/>
  </p:notesMasterIdLst>
  <p:sldIdLst>
    <p:sldId id="256" r:id="rId6"/>
    <p:sldId id="261" r:id="rId7"/>
    <p:sldId id="265" r:id="rId8"/>
    <p:sldId id="271" r:id="rId9"/>
    <p:sldId id="266" r:id="rId10"/>
    <p:sldId id="272" r:id="rId11"/>
    <p:sldId id="274" r:id="rId12"/>
    <p:sldId id="269" r:id="rId13"/>
    <p:sldId id="267" r:id="rId14"/>
    <p:sldId id="268" r:id="rId15"/>
    <p:sldId id="260" r:id="rId16"/>
    <p:sldId id="273" r:id="rId17"/>
    <p:sldId id="270" r:id="rId18"/>
  </p:sldIdLst>
  <p:sldSz cx="9144000" cy="6858000" type="screen4x3"/>
  <p:notesSz cx="7150100" cy="9448800"/>
  <p:defaultTextStyle>
    <a:defPPr>
      <a:defRPr lang="en-US"/>
    </a:defPPr>
    <a:lvl1pPr algn="ctr" rtl="0" eaLnBrk="0" fontAlgn="base" hangingPunct="0">
      <a:lnSpc>
        <a:spcPct val="80000"/>
      </a:lnSpc>
      <a:spcBef>
        <a:spcPct val="5000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eaLnBrk="0" fontAlgn="base" hangingPunct="0">
      <a:lnSpc>
        <a:spcPct val="80000"/>
      </a:lnSpc>
      <a:spcBef>
        <a:spcPct val="5000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eaLnBrk="0" fontAlgn="base" hangingPunct="0">
      <a:lnSpc>
        <a:spcPct val="80000"/>
      </a:lnSpc>
      <a:spcBef>
        <a:spcPct val="5000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eaLnBrk="0" fontAlgn="base" hangingPunct="0">
      <a:lnSpc>
        <a:spcPct val="80000"/>
      </a:lnSpc>
      <a:spcBef>
        <a:spcPct val="5000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eaLnBrk="0" fontAlgn="base" hangingPunct="0">
      <a:lnSpc>
        <a:spcPct val="80000"/>
      </a:lnSpc>
      <a:spcBef>
        <a:spcPct val="5000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barbour" initials="" lastIdx="8" clrIdx="0"/>
  <p:cmAuthor id="1" name="Suzanne L. Pritchard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6699"/>
    <a:srgbClr val="DFC9EF"/>
    <a:srgbClr val="CCFF66"/>
    <a:srgbClr val="00FF99"/>
    <a:srgbClr val="FFCC99"/>
    <a:srgbClr val="00CC00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6114" autoAdjust="0"/>
  </p:normalViewPr>
  <p:slideViewPr>
    <p:cSldViewPr snapToGrid="0">
      <p:cViewPr varScale="1">
        <p:scale>
          <a:sx n="74" d="100"/>
          <a:sy n="74" d="100"/>
        </p:scale>
        <p:origin x="-1574" y="-67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>
              <a:lnSpc>
                <a:spcPct val="100000"/>
              </a:lnSpc>
              <a:spcBef>
                <a:spcPct val="0"/>
              </a:spcBef>
              <a:defRPr sz="1200" b="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lnSpc>
                <a:spcPct val="100000"/>
              </a:lnSpc>
              <a:spcBef>
                <a:spcPct val="0"/>
              </a:spcBef>
              <a:defRPr sz="1200" b="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87863"/>
            <a:ext cx="52419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>
              <a:lnSpc>
                <a:spcPct val="100000"/>
              </a:lnSpc>
              <a:spcBef>
                <a:spcPct val="0"/>
              </a:spcBef>
              <a:defRPr sz="1200" b="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5725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lnSpc>
                <a:spcPct val="100000"/>
              </a:lnSpc>
              <a:spcBef>
                <a:spcPct val="0"/>
              </a:spcBef>
              <a:defRPr sz="1200" b="0">
                <a:latin typeface="Verdana" pitchFamily="34" charset="0"/>
              </a:defRPr>
            </a:lvl1pPr>
          </a:lstStyle>
          <a:p>
            <a:fld id="{AE1DB0C6-21BC-4BE8-B6C7-20F39E82E4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13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231775" indent="-230188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461963" indent="-228600" algn="l" rtl="0" fontAlgn="base">
      <a:spcBef>
        <a:spcPct val="30000"/>
      </a:spcBef>
      <a:spcAft>
        <a:spcPct val="0"/>
      </a:spcAft>
      <a:buFont typeface="Verdana" pitchFamily="34" charset="0"/>
      <a:buChar char="–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633413" indent="-169863" algn="l" rtl="0" fontAlgn="base">
      <a:spcBef>
        <a:spcPct val="30000"/>
      </a:spcBef>
      <a:spcAft>
        <a:spcPct val="0"/>
      </a:spcAft>
      <a:buFont typeface="Verdana" pitchFamily="34" charset="0"/>
      <a:buChar char="•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803275" indent="-168275" algn="l" rtl="0" fontAlgn="base">
      <a:spcBef>
        <a:spcPct val="30000"/>
      </a:spcBef>
      <a:spcAft>
        <a:spcPct val="0"/>
      </a:spcAft>
      <a:buFont typeface="Verdana" pitchFamily="34" charset="0"/>
      <a:buChar char="–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DB0C6-21BC-4BE8-B6C7-20F39E82E4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8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DB0C6-21BC-4BE8-B6C7-20F39E82E4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8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DB0C6-21BC-4BE8-B6C7-20F39E82E4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DB0C6-21BC-4BE8-B6C7-20F39E82E4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0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DB0C6-21BC-4BE8-B6C7-20F39E82E4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0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DB0C6-21BC-4BE8-B6C7-20F39E82E4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0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DB0C6-21BC-4BE8-B6C7-20F39E82E4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60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DB0C6-21BC-4BE8-B6C7-20F39E82E4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2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DB0C6-21BC-4BE8-B6C7-20F39E82E4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9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00063" y="2130425"/>
            <a:ext cx="7772400" cy="1470025"/>
          </a:xfrm>
        </p:spPr>
        <p:txBody>
          <a:bodyPr lIns="91440" tIns="45720" rIns="91440" bIns="45720" anchor="ctr"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21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71663" y="3886200"/>
            <a:ext cx="6400800" cy="1752600"/>
          </a:xfrm>
        </p:spPr>
        <p:txBody>
          <a:bodyPr lIns="91440" tIns="45720" rIns="91440" bIns="45720"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9C99FCC3-BB9B-44D9-9A36-30392068DECC}" type="slidenum">
              <a:rPr lang="en-US" b="0"/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‹#›</a:t>
            </a:fld>
            <a:endParaRPr lang="en-US" b="0"/>
          </a:p>
        </p:txBody>
      </p:sp>
      <p:sp>
        <p:nvSpPr>
          <p:cNvPr id="392199" name="Rectangle 7"/>
          <p:cNvSpPr>
            <a:spLocks noChangeArrowheads="1"/>
          </p:cNvSpPr>
          <p:nvPr userDrawn="1"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2B9C4C40-503A-4F9D-B5CB-595BDD88912C}" type="slidenum">
              <a:rPr lang="en-US" b="0"/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‹#›</a:t>
            </a:fld>
            <a:endParaRPr lang="en-US" b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158750"/>
            <a:ext cx="2058987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58750"/>
            <a:ext cx="6026150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34" name="Picture 2" descr="intel_rgb_100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7286625" y="269875"/>
            <a:ext cx="1630363" cy="1128713"/>
          </a:xfrm>
          <a:prstGeom prst="rect">
            <a:avLst/>
          </a:prstGeom>
          <a:noFill/>
        </p:spPr>
      </p:pic>
      <p:sp>
        <p:nvSpPr>
          <p:cNvPr id="556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9000" y="3619500"/>
            <a:ext cx="7810500" cy="1587500"/>
          </a:xfrm>
        </p:spPr>
        <p:txBody>
          <a:bodyPr lIns="92035" tIns="46019" rIns="92035" bIns="46019"/>
          <a:lstStyle>
            <a:lvl1pPr marL="0" indent="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400"/>
            </a:lvl1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Department</a:t>
            </a:r>
          </a:p>
        </p:txBody>
      </p:sp>
      <p:sp>
        <p:nvSpPr>
          <p:cNvPr id="5560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28688" y="1957388"/>
            <a:ext cx="7754937" cy="1471612"/>
          </a:xfrm>
        </p:spPr>
        <p:txBody>
          <a:bodyPr lIns="64264" tIns="32131" rIns="64264" bIns="32131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6038" name="Rectangle 6"/>
          <p:cNvSpPr>
            <a:spLocks noChangeArrowheads="1"/>
          </p:cNvSpPr>
          <p:nvPr/>
        </p:nvSpPr>
        <p:spPr bwMode="auto">
          <a:xfrm>
            <a:off x="0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fld id="{082F3856-7E9A-4B76-A2D6-28FED4A29F3F}" type="slidenum">
              <a:rPr lang="en-US" sz="900">
                <a:solidFill>
                  <a:srgbClr val="FFFFFF"/>
                </a:solidFill>
                <a:latin typeface="Verdana" pitchFamily="34" charset="0"/>
              </a:rPr>
              <a:pPr algn="l">
                <a:lnSpc>
                  <a:spcPct val="100000"/>
                </a:lnSpc>
                <a:spcBef>
                  <a:spcPct val="0"/>
                </a:spcBef>
              </a:pPr>
              <a:t>‹#›</a:t>
            </a:fld>
            <a:endParaRPr lang="en-US" sz="90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371600"/>
            <a:ext cx="4127500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71600"/>
            <a:ext cx="4127500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157163"/>
            <a:ext cx="210185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157163"/>
            <a:ext cx="61563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01738"/>
            <a:ext cx="4041775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201738"/>
            <a:ext cx="4043362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58750"/>
            <a:ext cx="8237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01738"/>
            <a:ext cx="8237537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1172" name="Rectangle 4"/>
          <p:cNvSpPr>
            <a:spLocks noChangeArrowheads="1"/>
          </p:cNvSpPr>
          <p:nvPr/>
        </p:nvSpPr>
        <p:spPr bwMode="invGray">
          <a:xfrm>
            <a:off x="3175" y="6029325"/>
            <a:ext cx="9140825" cy="828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b="0">
              <a:latin typeface="Verdana" pitchFamily="34" charset="0"/>
            </a:endParaRPr>
          </a:p>
        </p:txBody>
      </p:sp>
      <p:sp>
        <p:nvSpPr>
          <p:cNvPr id="391175" name="Rectangle 7"/>
          <p:cNvSpPr>
            <a:spLocks noChangeArrowheads="1"/>
          </p:cNvSpPr>
          <p:nvPr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1D1DF429-6602-4AAE-80C3-CC6049E67C20}" type="slidenum">
              <a:rPr lang="en-US" b="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‹#›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91176" name="Rectangle 8"/>
          <p:cNvSpPr>
            <a:spLocks noChangeArrowheads="1"/>
          </p:cNvSpPr>
          <p:nvPr userDrawn="1"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F7EB052F-0268-49C6-8E61-47E06B20DF99}" type="slidenum">
              <a:rPr lang="en-US" b="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‹#›</a:t>
            </a:fld>
            <a:endParaRPr lang="en-US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225425" indent="-22542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65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238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</a:defRPr>
      </a:lvl3pPr>
      <a:lvl4pPr marL="1265238" indent="-2365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6605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5pPr>
      <a:lvl6pPr marL="21177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5749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30321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4893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4B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371600"/>
            <a:ext cx="84074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50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410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555015" name="Rectangle 7"/>
          <p:cNvSpPr>
            <a:spLocks noChangeArrowheads="1"/>
          </p:cNvSpPr>
          <p:nvPr/>
        </p:nvSpPr>
        <p:spPr bwMode="auto">
          <a:xfrm>
            <a:off x="0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fld id="{BF7D8D14-633B-45FF-8DBA-579158C9FE01}" type="slidenum">
              <a:rPr lang="en-US" sz="900">
                <a:solidFill>
                  <a:srgbClr val="FFFFFF"/>
                </a:solidFill>
                <a:latin typeface="Verdana" pitchFamily="34" charset="0"/>
              </a:rPr>
              <a:pPr algn="l">
                <a:lnSpc>
                  <a:spcPct val="100000"/>
                </a:lnSpc>
                <a:spcBef>
                  <a:spcPct val="0"/>
                </a:spcBef>
              </a:pPr>
              <a:t>‹#›</a:t>
            </a:fld>
            <a:endParaRPr lang="en-US" sz="90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25425" indent="-225425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569913" indent="-225425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914400" indent="-225425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200">
          <a:solidFill>
            <a:srgbClr val="FFFFFF"/>
          </a:solidFill>
          <a:latin typeface="+mn-lt"/>
          <a:cs typeface="+mn-cs"/>
        </a:defRPr>
      </a:lvl3pPr>
      <a:lvl4pPr marL="1382713" indent="-23971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7272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1844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6416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30988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5560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psci.com/" TargetMode="External"/><Relationship Id="rId4" Type="http://schemas.openxmlformats.org/officeDocument/2006/relationships/hyperlink" Target="http://www.paper-replik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00063" y="2130425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EDA for Mixed Signal Design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185863" y="3886200"/>
            <a:ext cx="6400800" cy="1752600"/>
          </a:xfrm>
        </p:spPr>
        <p:txBody>
          <a:bodyPr/>
          <a:lstStyle/>
          <a:p>
            <a:pPr algn="ctr"/>
            <a:r>
              <a:rPr lang="en-US" sz="2800" b="1" dirty="0" smtClean="0"/>
              <a:t>Chirayu Amin</a:t>
            </a:r>
          </a:p>
          <a:p>
            <a:pPr algn="ctr"/>
            <a:r>
              <a:rPr lang="en-US" dirty="0" smtClean="0"/>
              <a:t>Design and Technology Solutions</a:t>
            </a:r>
          </a:p>
          <a:p>
            <a:pPr algn="ctr"/>
            <a:r>
              <a:rPr lang="en-US" dirty="0" smtClean="0"/>
              <a:t>Intel </a:t>
            </a:r>
            <a:r>
              <a:rPr lang="en-US" dirty="0" smtClean="0"/>
              <a:t>Corporation</a:t>
            </a:r>
          </a:p>
          <a:p>
            <a:pPr algn="ctr"/>
            <a:r>
              <a:rPr lang="en-US" sz="1400" dirty="0" smtClean="0"/>
              <a:t>March 12, 2015</a:t>
            </a:r>
            <a:endParaRPr lang="en-US" sz="1400" dirty="0" smtClean="0"/>
          </a:p>
          <a:p>
            <a:pPr algn="ctr"/>
            <a:endParaRPr lang="en-US" dirty="0"/>
          </a:p>
          <a:p>
            <a:pPr algn="ctr"/>
            <a:r>
              <a:rPr lang="en-US" sz="1800" b="1" dirty="0" smtClean="0"/>
              <a:t>Acknowledgements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Chandramouli Kashyap, Scott Little, </a:t>
            </a:r>
            <a:r>
              <a:rPr lang="en-US" sz="1800" dirty="0" err="1" smtClean="0"/>
              <a:t>Soner</a:t>
            </a:r>
            <a:r>
              <a:rPr lang="en-US" sz="1800" dirty="0" smtClean="0"/>
              <a:t> </a:t>
            </a:r>
            <a:r>
              <a:rPr lang="en-US" sz="1800" dirty="0" err="1" smtClean="0"/>
              <a:t>Yaldiz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12" y="154112"/>
            <a:ext cx="33909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65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EDA for Behavioral Modeling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Library of SV, VAMS, Verilog-A models</a:t>
            </a:r>
          </a:p>
          <a:p>
            <a:pPr lvl="1"/>
            <a:r>
              <a:rPr lang="en-US" dirty="0" smtClean="0"/>
              <a:t>Parameterizable</a:t>
            </a:r>
          </a:p>
          <a:p>
            <a:r>
              <a:rPr lang="en-US" dirty="0" smtClean="0"/>
              <a:t>Parameter extraction</a:t>
            </a:r>
          </a:p>
          <a:p>
            <a:pPr lvl="1"/>
            <a:r>
              <a:rPr lang="en-US" dirty="0" smtClean="0"/>
              <a:t>From pre/post-lay netlists</a:t>
            </a:r>
          </a:p>
          <a:p>
            <a:r>
              <a:rPr lang="en-US" dirty="0" smtClean="0"/>
              <a:t>Pin compatible models for drop-in spice-replacement</a:t>
            </a:r>
          </a:p>
          <a:p>
            <a:pPr lvl="1"/>
            <a:r>
              <a:rPr lang="en-US" dirty="0" smtClean="0"/>
              <a:t>N-dimensional LUTs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29837" y="1299042"/>
            <a:ext cx="731520" cy="731520"/>
            <a:chOff x="1210320" y="2906905"/>
            <a:chExt cx="731520" cy="73152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210320" y="2906905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CTLE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373346" y="3204178"/>
              <a:ext cx="405468" cy="369116"/>
              <a:chOff x="750815" y="3212983"/>
              <a:chExt cx="405468" cy="369116"/>
            </a:xfrm>
          </p:grpSpPr>
          <p:cxnSp>
            <p:nvCxnSpPr>
              <p:cNvPr id="9" name="Straight Connector 8"/>
              <p:cNvCxnSpPr/>
              <p:nvPr/>
            </p:nvCxnSpPr>
            <p:spPr bwMode="auto">
              <a:xfrm>
                <a:off x="757805" y="3212983"/>
                <a:ext cx="0" cy="3691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750815" y="3582099"/>
                <a:ext cx="40546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757805" y="3397541"/>
                <a:ext cx="243281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" name="Freeform 11"/>
              <p:cNvSpPr/>
              <p:nvPr/>
            </p:nvSpPr>
            <p:spPr bwMode="auto">
              <a:xfrm>
                <a:off x="998290" y="3308402"/>
                <a:ext cx="125835" cy="223363"/>
              </a:xfrm>
              <a:custGeom>
                <a:avLst/>
                <a:gdLst>
                  <a:gd name="connsiteX0" fmla="*/ 0 w 125835"/>
                  <a:gd name="connsiteY0" fmla="*/ 89139 h 223363"/>
                  <a:gd name="connsiteX1" fmla="*/ 67112 w 125835"/>
                  <a:gd name="connsiteY1" fmla="*/ 5249 h 223363"/>
                  <a:gd name="connsiteX2" fmla="*/ 125835 w 125835"/>
                  <a:gd name="connsiteY2" fmla="*/ 223363 h 2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835" h="223363">
                    <a:moveTo>
                      <a:pt x="0" y="89139"/>
                    </a:moveTo>
                    <a:cubicBezTo>
                      <a:pt x="23070" y="36008"/>
                      <a:pt x="46140" y="-17122"/>
                      <a:pt x="67112" y="5249"/>
                    </a:cubicBezTo>
                    <a:cubicBezTo>
                      <a:pt x="88084" y="27620"/>
                      <a:pt x="125835" y="223363"/>
                      <a:pt x="125835" y="223363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7267841" y="1302182"/>
            <a:ext cx="731520" cy="731520"/>
            <a:chOff x="2980677" y="2933837"/>
            <a:chExt cx="731520" cy="73152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2980677" y="2933837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DFE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143703" y="3197187"/>
              <a:ext cx="405468" cy="375617"/>
              <a:chOff x="1614181" y="4330117"/>
              <a:chExt cx="405468" cy="375617"/>
            </a:xfrm>
          </p:grpSpPr>
          <p:cxnSp>
            <p:nvCxnSpPr>
              <p:cNvPr id="16" name="Straight Connector 15"/>
              <p:cNvCxnSpPr/>
              <p:nvPr/>
            </p:nvCxnSpPr>
            <p:spPr bwMode="auto">
              <a:xfrm>
                <a:off x="1621171" y="4330117"/>
                <a:ext cx="0" cy="3691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1614181" y="4699233"/>
                <a:ext cx="40546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1831876" y="4429387"/>
                <a:ext cx="0" cy="26984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1729251" y="4541939"/>
                <a:ext cx="3915" cy="1572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1932544" y="4614294"/>
                <a:ext cx="3915" cy="914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30" name="Group 29"/>
          <p:cNvGrpSpPr/>
          <p:nvPr/>
        </p:nvGrpSpPr>
        <p:grpSpPr>
          <a:xfrm>
            <a:off x="5245854" y="2734409"/>
            <a:ext cx="731520" cy="731520"/>
            <a:chOff x="1210320" y="2906905"/>
            <a:chExt cx="731520" cy="731520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1210320" y="2906905"/>
              <a:ext cx="731520" cy="731520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CTLE</a:t>
              </a:r>
              <a:r>
                <a:rPr lang="en-US" sz="1200" dirty="0">
                  <a:latin typeface="+mj-lt"/>
                </a:rPr>
                <a:t/>
              </a:r>
              <a:br>
                <a:rPr lang="en-US" sz="1200" dirty="0">
                  <a:latin typeface="+mj-lt"/>
                </a:rPr>
              </a:br>
              <a:r>
                <a:rPr lang="en-US" sz="1200" dirty="0" smtClean="0">
                  <a:latin typeface="+mj-lt"/>
                </a:rPr>
                <a:t>1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373346" y="3204178"/>
              <a:ext cx="405468" cy="369116"/>
              <a:chOff x="750815" y="3212983"/>
              <a:chExt cx="405468" cy="369116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>
                <a:off x="757805" y="3212983"/>
                <a:ext cx="0" cy="3691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750815" y="3582099"/>
                <a:ext cx="40546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757805" y="3397541"/>
                <a:ext cx="243281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Freeform 35"/>
              <p:cNvSpPr/>
              <p:nvPr/>
            </p:nvSpPr>
            <p:spPr bwMode="auto">
              <a:xfrm>
                <a:off x="998290" y="3308402"/>
                <a:ext cx="125835" cy="223363"/>
              </a:xfrm>
              <a:custGeom>
                <a:avLst/>
                <a:gdLst>
                  <a:gd name="connsiteX0" fmla="*/ 0 w 125835"/>
                  <a:gd name="connsiteY0" fmla="*/ 89139 h 223363"/>
                  <a:gd name="connsiteX1" fmla="*/ 67112 w 125835"/>
                  <a:gd name="connsiteY1" fmla="*/ 5249 h 223363"/>
                  <a:gd name="connsiteX2" fmla="*/ 125835 w 125835"/>
                  <a:gd name="connsiteY2" fmla="*/ 223363 h 2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835" h="223363">
                    <a:moveTo>
                      <a:pt x="0" y="89139"/>
                    </a:moveTo>
                    <a:cubicBezTo>
                      <a:pt x="23070" y="36008"/>
                      <a:pt x="46140" y="-17122"/>
                      <a:pt x="67112" y="5249"/>
                    </a:cubicBezTo>
                    <a:cubicBezTo>
                      <a:pt x="88084" y="27620"/>
                      <a:pt x="125835" y="223363"/>
                      <a:pt x="125835" y="223363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625197" y="2734409"/>
            <a:ext cx="731520" cy="731520"/>
            <a:chOff x="1210320" y="2906905"/>
            <a:chExt cx="731520" cy="731520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1210320" y="2906905"/>
              <a:ext cx="731520" cy="731520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CTLE</a:t>
              </a:r>
              <a:br>
                <a:rPr lang="en-US" sz="1200" dirty="0" smtClean="0">
                  <a:latin typeface="+mj-lt"/>
                </a:rPr>
              </a:br>
              <a:r>
                <a:rPr lang="en-US" sz="1200" dirty="0" smtClean="0">
                  <a:latin typeface="+mj-lt"/>
                </a:rPr>
                <a:t>2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373346" y="3204178"/>
              <a:ext cx="405468" cy="369116"/>
              <a:chOff x="750815" y="3212983"/>
              <a:chExt cx="405468" cy="369116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>
                <a:off x="757805" y="3212983"/>
                <a:ext cx="0" cy="3691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750815" y="3582099"/>
                <a:ext cx="40546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757805" y="3397541"/>
                <a:ext cx="121641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3" name="Freeform 42"/>
              <p:cNvSpPr/>
              <p:nvPr/>
            </p:nvSpPr>
            <p:spPr bwMode="auto">
              <a:xfrm>
                <a:off x="879446" y="3302184"/>
                <a:ext cx="244680" cy="229581"/>
              </a:xfrm>
              <a:custGeom>
                <a:avLst/>
                <a:gdLst>
                  <a:gd name="connsiteX0" fmla="*/ 0 w 125835"/>
                  <a:gd name="connsiteY0" fmla="*/ 89139 h 223363"/>
                  <a:gd name="connsiteX1" fmla="*/ 67112 w 125835"/>
                  <a:gd name="connsiteY1" fmla="*/ 5249 h 223363"/>
                  <a:gd name="connsiteX2" fmla="*/ 125835 w 125835"/>
                  <a:gd name="connsiteY2" fmla="*/ 223363 h 2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835" h="223363">
                    <a:moveTo>
                      <a:pt x="0" y="89139"/>
                    </a:moveTo>
                    <a:cubicBezTo>
                      <a:pt x="23070" y="36008"/>
                      <a:pt x="46140" y="-17122"/>
                      <a:pt x="67112" y="5249"/>
                    </a:cubicBezTo>
                    <a:cubicBezTo>
                      <a:pt x="88084" y="27620"/>
                      <a:pt x="125835" y="223363"/>
                      <a:pt x="125835" y="223363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45" name="Straight Arrow Connector 44"/>
          <p:cNvCxnSpPr>
            <a:stCxn id="7" idx="2"/>
            <a:endCxn id="31" idx="0"/>
          </p:cNvCxnSpPr>
          <p:nvPr/>
        </p:nvCxnSpPr>
        <p:spPr bwMode="auto">
          <a:xfrm flipH="1">
            <a:off x="5611614" y="2030562"/>
            <a:ext cx="683983" cy="7038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2"/>
            <a:endCxn id="38" idx="0"/>
          </p:cNvCxnSpPr>
          <p:nvPr/>
        </p:nvCxnSpPr>
        <p:spPr bwMode="auto">
          <a:xfrm>
            <a:off x="6295597" y="2030562"/>
            <a:ext cx="695360" cy="7038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>
            <a:stCxn id="38" idx="2"/>
            <a:endCxn id="52" idx="0"/>
          </p:cNvCxnSpPr>
          <p:nvPr/>
        </p:nvCxnSpPr>
        <p:spPr bwMode="auto">
          <a:xfrm>
            <a:off x="6990957" y="3465929"/>
            <a:ext cx="104" cy="7914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9" name="Group 68"/>
          <p:cNvGrpSpPr/>
          <p:nvPr/>
        </p:nvGrpSpPr>
        <p:grpSpPr>
          <a:xfrm>
            <a:off x="6465717" y="4257373"/>
            <a:ext cx="1048685" cy="731520"/>
            <a:chOff x="6306693" y="3810118"/>
            <a:chExt cx="1048685" cy="731520"/>
          </a:xfrm>
        </p:grpSpPr>
        <p:grpSp>
          <p:nvGrpSpPr>
            <p:cNvPr id="51" name="Group 50"/>
            <p:cNvGrpSpPr/>
            <p:nvPr/>
          </p:nvGrpSpPr>
          <p:grpSpPr>
            <a:xfrm>
              <a:off x="6466277" y="3810118"/>
              <a:ext cx="731520" cy="731520"/>
              <a:chOff x="1210320" y="2906905"/>
              <a:chExt cx="731520" cy="731520"/>
            </a:xfrm>
          </p:grpSpPr>
          <p:sp>
            <p:nvSpPr>
              <p:cNvPr id="52" name="Rounded Rectangle 51"/>
              <p:cNvSpPr/>
              <p:nvPr/>
            </p:nvSpPr>
            <p:spPr bwMode="auto">
              <a:xfrm>
                <a:off x="1210320" y="2906905"/>
                <a:ext cx="731520" cy="73152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+mj-lt"/>
                  </a:rPr>
                  <a:t>CTLE</a:t>
                </a:r>
                <a:br>
                  <a:rPr lang="en-US" sz="1200" dirty="0" smtClean="0">
                    <a:latin typeface="+mj-lt"/>
                  </a:rPr>
                </a:br>
                <a:r>
                  <a:rPr lang="en-US" sz="1200" dirty="0" smtClean="0">
                    <a:latin typeface="+mj-lt"/>
                  </a:rPr>
                  <a:t>2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1373346" y="3204178"/>
                <a:ext cx="405468" cy="369116"/>
                <a:chOff x="750815" y="3212983"/>
                <a:chExt cx="405468" cy="369116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auto">
                <a:xfrm>
                  <a:off x="757805" y="3212983"/>
                  <a:ext cx="0" cy="36911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" name="Straight Connector 54"/>
                <p:cNvCxnSpPr/>
                <p:nvPr/>
              </p:nvCxnSpPr>
              <p:spPr bwMode="auto">
                <a:xfrm>
                  <a:off x="750815" y="3582099"/>
                  <a:ext cx="405468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" name="Straight Connector 55"/>
                <p:cNvCxnSpPr/>
                <p:nvPr/>
              </p:nvCxnSpPr>
              <p:spPr bwMode="auto">
                <a:xfrm>
                  <a:off x="757805" y="3397541"/>
                  <a:ext cx="121641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7" name="Freeform 56"/>
                <p:cNvSpPr/>
                <p:nvPr/>
              </p:nvSpPr>
              <p:spPr bwMode="auto">
                <a:xfrm>
                  <a:off x="879446" y="3302184"/>
                  <a:ext cx="244680" cy="229581"/>
                </a:xfrm>
                <a:custGeom>
                  <a:avLst/>
                  <a:gdLst>
                    <a:gd name="connsiteX0" fmla="*/ 0 w 125835"/>
                    <a:gd name="connsiteY0" fmla="*/ 89139 h 223363"/>
                    <a:gd name="connsiteX1" fmla="*/ 67112 w 125835"/>
                    <a:gd name="connsiteY1" fmla="*/ 5249 h 223363"/>
                    <a:gd name="connsiteX2" fmla="*/ 125835 w 125835"/>
                    <a:gd name="connsiteY2" fmla="*/ 223363 h 2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5835" h="223363">
                      <a:moveTo>
                        <a:pt x="0" y="89139"/>
                      </a:moveTo>
                      <a:cubicBezTo>
                        <a:pt x="23070" y="36008"/>
                        <a:pt x="46140" y="-17122"/>
                        <a:pt x="67112" y="5249"/>
                      </a:cubicBezTo>
                      <a:cubicBezTo>
                        <a:pt x="88084" y="27620"/>
                        <a:pt x="125835" y="223363"/>
                        <a:pt x="125835" y="223363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8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</p:grpSp>
        <p:cxnSp>
          <p:nvCxnSpPr>
            <p:cNvPr id="60" name="Straight Connector 59"/>
            <p:cNvCxnSpPr/>
            <p:nvPr/>
          </p:nvCxnSpPr>
          <p:spPr bwMode="auto">
            <a:xfrm>
              <a:off x="6629669" y="4364837"/>
              <a:ext cx="12164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Freeform 60"/>
            <p:cNvSpPr/>
            <p:nvPr/>
          </p:nvSpPr>
          <p:spPr bwMode="auto">
            <a:xfrm>
              <a:off x="6751310" y="4269480"/>
              <a:ext cx="244680" cy="229581"/>
            </a:xfrm>
            <a:custGeom>
              <a:avLst/>
              <a:gdLst>
                <a:gd name="connsiteX0" fmla="*/ 0 w 125835"/>
                <a:gd name="connsiteY0" fmla="*/ 89139 h 223363"/>
                <a:gd name="connsiteX1" fmla="*/ 67112 w 125835"/>
                <a:gd name="connsiteY1" fmla="*/ 5249 h 223363"/>
                <a:gd name="connsiteX2" fmla="*/ 125835 w 125835"/>
                <a:gd name="connsiteY2" fmla="*/ 223363 h 22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835" h="223363">
                  <a:moveTo>
                    <a:pt x="0" y="89139"/>
                  </a:moveTo>
                  <a:cubicBezTo>
                    <a:pt x="23070" y="36008"/>
                    <a:pt x="46140" y="-17122"/>
                    <a:pt x="67112" y="5249"/>
                  </a:cubicBezTo>
                  <a:cubicBezTo>
                    <a:pt x="88084" y="27620"/>
                    <a:pt x="125835" y="223363"/>
                    <a:pt x="125835" y="223363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>
              <a:off x="6306693" y="4035287"/>
              <a:ext cx="15519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6306693" y="4187687"/>
              <a:ext cx="15519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6306693" y="4306955"/>
              <a:ext cx="15519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7200181" y="4131365"/>
              <a:ext cx="15519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7200181" y="4250633"/>
              <a:ext cx="15519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7359205" y="2746308"/>
            <a:ext cx="18052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Similar to</a:t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cell library characterization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80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and Optimality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489753"/>
            <a:ext cx="3695147" cy="4552271"/>
          </a:xfrm>
        </p:spPr>
        <p:txBody>
          <a:bodyPr/>
          <a:lstStyle/>
          <a:p>
            <a:r>
              <a:rPr lang="en-US" dirty="0" smtClean="0"/>
              <a:t>Multiple control loops and tuning knobs</a:t>
            </a:r>
          </a:p>
          <a:p>
            <a:r>
              <a:rPr lang="en-US" dirty="0" smtClean="0"/>
              <a:t>What algorithm to use for calibration?</a:t>
            </a:r>
          </a:p>
          <a:p>
            <a:pPr lvl="1"/>
            <a:r>
              <a:rPr lang="en-US" dirty="0" smtClean="0"/>
              <a:t>Will the design have stability problems?</a:t>
            </a:r>
          </a:p>
          <a:p>
            <a:pPr lvl="1"/>
            <a:r>
              <a:rPr lang="en-US" dirty="0" smtClean="0"/>
              <a:t>Will the tuning algorithm converge to the optimal solution for all knobs?</a:t>
            </a:r>
          </a:p>
          <a:p>
            <a:pPr lvl="1"/>
            <a:r>
              <a:rPr lang="en-US" dirty="0" smtClean="0"/>
              <a:t>What are we leaving on the table?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05535" y="1719356"/>
            <a:ext cx="731520" cy="731520"/>
            <a:chOff x="419450" y="1803633"/>
            <a:chExt cx="731520" cy="73152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419450" y="1803633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j-lt"/>
                </a:rPr>
                <a:t>PLL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24312" y="2178329"/>
              <a:ext cx="476623" cy="176169"/>
              <a:chOff x="671119" y="3003259"/>
              <a:chExt cx="714935" cy="177567"/>
            </a:xfrm>
          </p:grpSpPr>
          <p:cxnSp>
            <p:nvCxnSpPr>
              <p:cNvPr id="8" name="Elbow Connector 7"/>
              <p:cNvCxnSpPr/>
              <p:nvPr/>
            </p:nvCxnSpPr>
            <p:spPr bwMode="auto">
              <a:xfrm flipV="1">
                <a:off x="671119" y="3003259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Elbow Connector 8"/>
              <p:cNvCxnSpPr/>
              <p:nvPr/>
            </p:nvCxnSpPr>
            <p:spPr bwMode="auto">
              <a:xfrm>
                <a:off x="899491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Elbow Connector 9"/>
              <p:cNvCxnSpPr/>
              <p:nvPr/>
            </p:nvCxnSpPr>
            <p:spPr bwMode="auto">
              <a:xfrm flipV="1">
                <a:off x="1142773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1" name="Group 10"/>
          <p:cNvGrpSpPr/>
          <p:nvPr/>
        </p:nvGrpSpPr>
        <p:grpSpPr>
          <a:xfrm>
            <a:off x="4311530" y="2943336"/>
            <a:ext cx="731520" cy="731520"/>
            <a:chOff x="1210320" y="2906905"/>
            <a:chExt cx="731520" cy="73152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210320" y="2906905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CTLE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373346" y="3204178"/>
              <a:ext cx="405468" cy="369116"/>
              <a:chOff x="750815" y="3212983"/>
              <a:chExt cx="405468" cy="369116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757805" y="3212983"/>
                <a:ext cx="0" cy="3691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750815" y="3582099"/>
                <a:ext cx="40546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757805" y="3397541"/>
                <a:ext cx="243281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Freeform 16"/>
              <p:cNvSpPr/>
              <p:nvPr/>
            </p:nvSpPr>
            <p:spPr bwMode="auto">
              <a:xfrm>
                <a:off x="998290" y="3308402"/>
                <a:ext cx="125835" cy="223363"/>
              </a:xfrm>
              <a:custGeom>
                <a:avLst/>
                <a:gdLst>
                  <a:gd name="connsiteX0" fmla="*/ 0 w 125835"/>
                  <a:gd name="connsiteY0" fmla="*/ 89139 h 223363"/>
                  <a:gd name="connsiteX1" fmla="*/ 67112 w 125835"/>
                  <a:gd name="connsiteY1" fmla="*/ 5249 h 223363"/>
                  <a:gd name="connsiteX2" fmla="*/ 125835 w 125835"/>
                  <a:gd name="connsiteY2" fmla="*/ 223363 h 2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835" h="223363">
                    <a:moveTo>
                      <a:pt x="0" y="89139"/>
                    </a:moveTo>
                    <a:cubicBezTo>
                      <a:pt x="23070" y="36008"/>
                      <a:pt x="46140" y="-17122"/>
                      <a:pt x="67112" y="5249"/>
                    </a:cubicBezTo>
                    <a:cubicBezTo>
                      <a:pt x="88084" y="27620"/>
                      <a:pt x="125835" y="223363"/>
                      <a:pt x="125835" y="223363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688522" y="1719356"/>
            <a:ext cx="731520" cy="731520"/>
            <a:chOff x="419450" y="1803633"/>
            <a:chExt cx="731520" cy="73152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19450" y="1803633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j-lt"/>
                </a:rPr>
                <a:t>DLL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24312" y="2178329"/>
              <a:ext cx="476623" cy="176169"/>
              <a:chOff x="671119" y="3003259"/>
              <a:chExt cx="714935" cy="177567"/>
            </a:xfrm>
          </p:grpSpPr>
          <p:cxnSp>
            <p:nvCxnSpPr>
              <p:cNvPr id="21" name="Elbow Connector 20"/>
              <p:cNvCxnSpPr/>
              <p:nvPr/>
            </p:nvCxnSpPr>
            <p:spPr bwMode="auto">
              <a:xfrm flipV="1">
                <a:off x="671119" y="3003259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Elbow Connector 21"/>
              <p:cNvCxnSpPr/>
              <p:nvPr/>
            </p:nvCxnSpPr>
            <p:spPr bwMode="auto">
              <a:xfrm>
                <a:off x="899491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Elbow Connector 22"/>
              <p:cNvCxnSpPr/>
              <p:nvPr/>
            </p:nvCxnSpPr>
            <p:spPr bwMode="auto">
              <a:xfrm flipV="1">
                <a:off x="1142773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4" name="Group 23"/>
          <p:cNvGrpSpPr/>
          <p:nvPr/>
        </p:nvGrpSpPr>
        <p:grpSpPr>
          <a:xfrm>
            <a:off x="5333146" y="2943336"/>
            <a:ext cx="731520" cy="731520"/>
            <a:chOff x="2115377" y="2933837"/>
            <a:chExt cx="731520" cy="73152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2115377" y="2933837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VGA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185425" y="3167826"/>
              <a:ext cx="591424" cy="405468"/>
              <a:chOff x="1434518" y="4720206"/>
              <a:chExt cx="591424" cy="405468"/>
            </a:xfrm>
          </p:grpSpPr>
          <p:sp>
            <p:nvSpPr>
              <p:cNvPr id="27" name="Isosceles Triangle 26"/>
              <p:cNvSpPr/>
              <p:nvPr/>
            </p:nvSpPr>
            <p:spPr bwMode="auto">
              <a:xfrm rot="5400000">
                <a:off x="1521204" y="4738382"/>
                <a:ext cx="405468" cy="369116"/>
              </a:xfrm>
              <a:prstGeom prst="triangl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28" name="Straight Connector 27"/>
              <p:cNvCxnSpPr>
                <a:endCxn id="27" idx="3"/>
              </p:cNvCxnSpPr>
              <p:nvPr/>
            </p:nvCxnSpPr>
            <p:spPr bwMode="auto">
              <a:xfrm>
                <a:off x="1434518" y="4922940"/>
                <a:ext cx="10486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>
                <a:stCxn id="27" idx="0"/>
              </p:cNvCxnSpPr>
              <p:nvPr/>
            </p:nvCxnSpPr>
            <p:spPr bwMode="auto">
              <a:xfrm>
                <a:off x="1908496" y="4922940"/>
                <a:ext cx="11744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0" name="Group 29"/>
          <p:cNvGrpSpPr/>
          <p:nvPr/>
        </p:nvGrpSpPr>
        <p:grpSpPr>
          <a:xfrm>
            <a:off x="6849516" y="1719356"/>
            <a:ext cx="731520" cy="731520"/>
            <a:chOff x="419450" y="1803633"/>
            <a:chExt cx="731520" cy="731520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419450" y="1803633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j-lt"/>
                </a:rPr>
                <a:t>PI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4312" y="2178329"/>
              <a:ext cx="476623" cy="176169"/>
              <a:chOff x="671119" y="3003259"/>
              <a:chExt cx="714935" cy="177567"/>
            </a:xfrm>
          </p:grpSpPr>
          <p:cxnSp>
            <p:nvCxnSpPr>
              <p:cNvPr id="33" name="Elbow Connector 32"/>
              <p:cNvCxnSpPr/>
              <p:nvPr/>
            </p:nvCxnSpPr>
            <p:spPr bwMode="auto">
              <a:xfrm flipV="1">
                <a:off x="671119" y="3003259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Elbow Connector 33"/>
              <p:cNvCxnSpPr/>
              <p:nvPr/>
            </p:nvCxnSpPr>
            <p:spPr bwMode="auto">
              <a:xfrm>
                <a:off x="899491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Elbow Connector 34"/>
              <p:cNvCxnSpPr/>
              <p:nvPr/>
            </p:nvCxnSpPr>
            <p:spPr bwMode="auto">
              <a:xfrm flipV="1">
                <a:off x="1142773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6" name="Group 35"/>
          <p:cNvGrpSpPr/>
          <p:nvPr/>
        </p:nvGrpSpPr>
        <p:grpSpPr>
          <a:xfrm>
            <a:off x="6107819" y="3975680"/>
            <a:ext cx="731520" cy="731520"/>
            <a:chOff x="2980677" y="2933837"/>
            <a:chExt cx="731520" cy="731520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2980677" y="2933837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DFE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143703" y="3197187"/>
              <a:ext cx="405468" cy="375617"/>
              <a:chOff x="1614181" y="4330117"/>
              <a:chExt cx="405468" cy="375617"/>
            </a:xfrm>
          </p:grpSpPr>
          <p:cxnSp>
            <p:nvCxnSpPr>
              <p:cNvPr id="39" name="Straight Connector 38"/>
              <p:cNvCxnSpPr/>
              <p:nvPr/>
            </p:nvCxnSpPr>
            <p:spPr bwMode="auto">
              <a:xfrm>
                <a:off x="1621171" y="4330117"/>
                <a:ext cx="0" cy="3691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614181" y="4699233"/>
                <a:ext cx="40546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1831876" y="4429387"/>
                <a:ext cx="0" cy="26984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1729251" y="4541939"/>
                <a:ext cx="3915" cy="1572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1932544" y="4614294"/>
                <a:ext cx="3915" cy="914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sp>
        <p:nvSpPr>
          <p:cNvPr id="45" name="Rounded Rectangle 44"/>
          <p:cNvSpPr/>
          <p:nvPr/>
        </p:nvSpPr>
        <p:spPr bwMode="auto">
          <a:xfrm>
            <a:off x="8133973" y="2943336"/>
            <a:ext cx="731520" cy="7315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+mj-lt"/>
              </a:rPr>
              <a:t>CDR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856437" y="2943336"/>
            <a:ext cx="731520" cy="731520"/>
            <a:chOff x="2334517" y="3830993"/>
            <a:chExt cx="731520" cy="73152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2334517" y="3830993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latin typeface="+mj-lt"/>
                </a:rPr>
                <a:t>Slicer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50" name="Elbow Connector 49"/>
            <p:cNvCxnSpPr/>
            <p:nvPr/>
          </p:nvCxnSpPr>
          <p:spPr bwMode="auto">
            <a:xfrm flipV="1">
              <a:off x="2491600" y="4085438"/>
              <a:ext cx="385195" cy="302050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2593876" y="4230309"/>
              <a:ext cx="17714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Oval 51"/>
          <p:cNvSpPr/>
          <p:nvPr/>
        </p:nvSpPr>
        <p:spPr bwMode="auto">
          <a:xfrm>
            <a:off x="6328939" y="3148335"/>
            <a:ext cx="319201" cy="32152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5043050" y="3309096"/>
            <a:ext cx="290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6064666" y="3309096"/>
            <a:ext cx="26427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6648140" y="3309096"/>
            <a:ext cx="20829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7587957" y="3309096"/>
            <a:ext cx="54601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stCxn id="6" idx="3"/>
            <a:endCxn id="19" idx="1"/>
          </p:cNvCxnSpPr>
          <p:nvPr/>
        </p:nvCxnSpPr>
        <p:spPr bwMode="auto">
          <a:xfrm>
            <a:off x="5337055" y="2085116"/>
            <a:ext cx="35146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6430316" y="2061838"/>
            <a:ext cx="42947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6420042" y="1956657"/>
            <a:ext cx="43639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>
            <a:off x="6424542" y="2159600"/>
            <a:ext cx="43639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6416581" y="2277814"/>
            <a:ext cx="43639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31" idx="2"/>
            <a:endCxn id="49" idx="0"/>
          </p:cNvCxnSpPr>
          <p:nvPr/>
        </p:nvCxnSpPr>
        <p:spPr bwMode="auto">
          <a:xfrm>
            <a:off x="7215276" y="2450876"/>
            <a:ext cx="6921" cy="4924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Elbow Connector 92"/>
          <p:cNvCxnSpPr>
            <a:stCxn id="45" idx="0"/>
            <a:endCxn id="31" idx="3"/>
          </p:cNvCxnSpPr>
          <p:nvPr/>
        </p:nvCxnSpPr>
        <p:spPr bwMode="auto">
          <a:xfrm rot="16200000" flipV="1">
            <a:off x="7611275" y="2054877"/>
            <a:ext cx="858220" cy="918697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Elbow Connector 93"/>
          <p:cNvCxnSpPr>
            <a:stCxn id="49" idx="3"/>
            <a:endCxn id="37" idx="3"/>
          </p:cNvCxnSpPr>
          <p:nvPr/>
        </p:nvCxnSpPr>
        <p:spPr bwMode="auto">
          <a:xfrm flipH="1">
            <a:off x="6839339" y="3309096"/>
            <a:ext cx="748618" cy="1032344"/>
          </a:xfrm>
          <a:prstGeom prst="bentConnector3">
            <a:avLst>
              <a:gd name="adj1" fmla="val -3053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37" idx="0"/>
            <a:endCxn id="52" idx="4"/>
          </p:cNvCxnSpPr>
          <p:nvPr/>
        </p:nvCxnSpPr>
        <p:spPr bwMode="auto">
          <a:xfrm flipV="1">
            <a:off x="6473579" y="3469857"/>
            <a:ext cx="14961" cy="5058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0" name="Rounded Rectangle 99"/>
          <p:cNvSpPr/>
          <p:nvPr/>
        </p:nvSpPr>
        <p:spPr bwMode="auto">
          <a:xfrm>
            <a:off x="4710397" y="3975680"/>
            <a:ext cx="731520" cy="7315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8288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+mj-lt"/>
              </a:rPr>
              <a:t>Digital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+mj-lt"/>
              </a:rPr>
              <a:t>FSMs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102" name="Elbow Connector 101"/>
          <p:cNvCxnSpPr>
            <a:stCxn id="45" idx="2"/>
            <a:endCxn id="100" idx="2"/>
          </p:cNvCxnSpPr>
          <p:nvPr/>
        </p:nvCxnSpPr>
        <p:spPr bwMode="auto">
          <a:xfrm rot="5400000">
            <a:off x="6271773" y="2479240"/>
            <a:ext cx="1032344" cy="3423576"/>
          </a:xfrm>
          <a:prstGeom prst="bentConnector3">
            <a:avLst>
              <a:gd name="adj1" fmla="val 122144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Elbow Connector 105"/>
          <p:cNvCxnSpPr>
            <a:stCxn id="100" idx="1"/>
          </p:cNvCxnSpPr>
          <p:nvPr/>
        </p:nvCxnSpPr>
        <p:spPr bwMode="auto">
          <a:xfrm rot="10800000">
            <a:off x="4474557" y="3671784"/>
            <a:ext cx="235841" cy="669657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Elbow Connector 108"/>
          <p:cNvCxnSpPr/>
          <p:nvPr/>
        </p:nvCxnSpPr>
        <p:spPr bwMode="auto">
          <a:xfrm rot="16200000" flipV="1">
            <a:off x="4678178" y="3747200"/>
            <a:ext cx="334827" cy="1962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Elbow Connector 110"/>
          <p:cNvCxnSpPr>
            <a:stCxn id="100" idx="0"/>
            <a:endCxn id="25" idx="2"/>
          </p:cNvCxnSpPr>
          <p:nvPr/>
        </p:nvCxnSpPr>
        <p:spPr bwMode="auto">
          <a:xfrm rot="5400000" flipH="1" flipV="1">
            <a:off x="5237119" y="3513894"/>
            <a:ext cx="300824" cy="622749"/>
          </a:xfrm>
          <a:prstGeom prst="bentConnector3">
            <a:avLst>
              <a:gd name="adj1" fmla="val 46584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00" idx="3"/>
            <a:endCxn id="37" idx="1"/>
          </p:cNvCxnSpPr>
          <p:nvPr/>
        </p:nvCxnSpPr>
        <p:spPr bwMode="auto">
          <a:xfrm>
            <a:off x="5441917" y="4341440"/>
            <a:ext cx="66590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Elbow Connector 130"/>
          <p:cNvCxnSpPr/>
          <p:nvPr/>
        </p:nvCxnSpPr>
        <p:spPr bwMode="auto">
          <a:xfrm rot="5400000" flipH="1" flipV="1">
            <a:off x="5408357" y="3711492"/>
            <a:ext cx="561098" cy="49398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50937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96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Production RTL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analog DEs understand </a:t>
            </a:r>
            <a:r>
              <a:rPr lang="en-US" dirty="0" smtClean="0"/>
              <a:t>RTL </a:t>
            </a:r>
            <a:r>
              <a:rPr lang="en-US" dirty="0" err="1" smtClean="0"/>
              <a:t>testbenches</a:t>
            </a:r>
            <a:r>
              <a:rPr lang="en-US" dirty="0" smtClean="0"/>
              <a:t> (OVM/UVM)?</a:t>
            </a:r>
          </a:p>
          <a:p>
            <a:r>
              <a:rPr lang="en-US" dirty="0" smtClean="0"/>
              <a:t>What about unified power format?</a:t>
            </a:r>
          </a:p>
          <a:p>
            <a:pPr lvl="1"/>
            <a:r>
              <a:rPr lang="en-US" sz="2400" dirty="0" smtClean="0"/>
              <a:t>Analog design tools are not up to speed</a:t>
            </a:r>
          </a:p>
          <a:p>
            <a:r>
              <a:rPr lang="en-US" dirty="0" smtClean="0"/>
              <a:t>What about compilation process?</a:t>
            </a:r>
          </a:p>
          <a:p>
            <a:pPr lvl="1"/>
            <a:r>
              <a:rPr lang="en-US" dirty="0" smtClean="0"/>
              <a:t>Includes</a:t>
            </a:r>
          </a:p>
          <a:p>
            <a:pPr lvl="1"/>
            <a:r>
              <a:rPr lang="en-US" dirty="0" smtClean="0"/>
              <a:t>Defines</a:t>
            </a:r>
          </a:p>
          <a:p>
            <a:pPr lvl="1"/>
            <a:r>
              <a:rPr lang="en-US" dirty="0" smtClean="0"/>
              <a:t>Arguments</a:t>
            </a:r>
          </a:p>
          <a:p>
            <a:pPr lvl="1"/>
            <a:r>
              <a:rPr lang="en-US" dirty="0" smtClean="0"/>
              <a:t>Compilation order</a:t>
            </a:r>
          </a:p>
          <a:p>
            <a:pPr lvl="1"/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8026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86692" y="1458922"/>
            <a:ext cx="6820948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+mj-lt"/>
              </a:rPr>
              <a:t>Timing Analysis </a:t>
            </a:r>
            <a:r>
              <a:rPr lang="en-US" sz="4400" dirty="0">
                <a:latin typeface="+mj-lt"/>
              </a:rPr>
              <a:t>in a Mixed Signal World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061" y="3507234"/>
            <a:ext cx="8372211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+mj-lt"/>
              </a:rPr>
              <a:t>Performance </a:t>
            </a:r>
            <a:r>
              <a:rPr lang="en-US" sz="4400" dirty="0" smtClean="0">
                <a:latin typeface="+mj-lt"/>
              </a:rPr>
              <a:t>Analysis </a:t>
            </a:r>
            <a:r>
              <a:rPr lang="en-US" sz="4400" dirty="0">
                <a:latin typeface="+mj-lt"/>
              </a:rPr>
              <a:t>in a Mixed Signal World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90569" y="1224793"/>
            <a:ext cx="7290033" cy="1493240"/>
            <a:chOff x="1090569" y="1224793"/>
            <a:chExt cx="7290033" cy="1493240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1186692" y="1224793"/>
              <a:ext cx="7193910" cy="149324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1090569" y="1367406"/>
              <a:ext cx="7164198" cy="118284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78476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Mixed Signal Landscape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mtClean="0"/>
              <a:t>Ingredients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30198" y="1947228"/>
            <a:ext cx="731520" cy="731520"/>
            <a:chOff x="419450" y="1803633"/>
            <a:chExt cx="731520" cy="73152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419450" y="1803633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j-lt"/>
                </a:rPr>
                <a:t>PLL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24312" y="2178329"/>
              <a:ext cx="476623" cy="176169"/>
              <a:chOff x="671119" y="3003259"/>
              <a:chExt cx="714935" cy="177567"/>
            </a:xfrm>
          </p:grpSpPr>
          <p:cxnSp>
            <p:nvCxnSpPr>
              <p:cNvPr id="17" name="Elbow Connector 16"/>
              <p:cNvCxnSpPr/>
              <p:nvPr/>
            </p:nvCxnSpPr>
            <p:spPr bwMode="auto">
              <a:xfrm flipV="1">
                <a:off x="671119" y="3003259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Elbow Connector 17"/>
              <p:cNvCxnSpPr/>
              <p:nvPr/>
            </p:nvCxnSpPr>
            <p:spPr bwMode="auto">
              <a:xfrm>
                <a:off x="899491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Elbow Connector 18"/>
              <p:cNvCxnSpPr/>
              <p:nvPr/>
            </p:nvCxnSpPr>
            <p:spPr bwMode="auto">
              <a:xfrm flipV="1">
                <a:off x="1142773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19" name="Group 218"/>
          <p:cNvGrpSpPr/>
          <p:nvPr/>
        </p:nvGrpSpPr>
        <p:grpSpPr>
          <a:xfrm>
            <a:off x="1693394" y="3813570"/>
            <a:ext cx="731520" cy="731520"/>
            <a:chOff x="1210320" y="2906905"/>
            <a:chExt cx="731520" cy="731520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1210320" y="2906905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CTLE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373346" y="3204178"/>
              <a:ext cx="405468" cy="369116"/>
              <a:chOff x="750815" y="3212983"/>
              <a:chExt cx="405468" cy="369116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>
                <a:off x="757805" y="3212983"/>
                <a:ext cx="0" cy="3691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750815" y="3582099"/>
                <a:ext cx="40546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757805" y="3397541"/>
                <a:ext cx="243281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Freeform 38"/>
              <p:cNvSpPr/>
              <p:nvPr/>
            </p:nvSpPr>
            <p:spPr bwMode="auto">
              <a:xfrm>
                <a:off x="998290" y="3308402"/>
                <a:ext cx="125835" cy="223363"/>
              </a:xfrm>
              <a:custGeom>
                <a:avLst/>
                <a:gdLst>
                  <a:gd name="connsiteX0" fmla="*/ 0 w 125835"/>
                  <a:gd name="connsiteY0" fmla="*/ 89139 h 223363"/>
                  <a:gd name="connsiteX1" fmla="*/ 67112 w 125835"/>
                  <a:gd name="connsiteY1" fmla="*/ 5249 h 223363"/>
                  <a:gd name="connsiteX2" fmla="*/ 125835 w 125835"/>
                  <a:gd name="connsiteY2" fmla="*/ 223363 h 2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835" h="223363">
                    <a:moveTo>
                      <a:pt x="0" y="89139"/>
                    </a:moveTo>
                    <a:cubicBezTo>
                      <a:pt x="23070" y="36008"/>
                      <a:pt x="46140" y="-17122"/>
                      <a:pt x="67112" y="5249"/>
                    </a:cubicBezTo>
                    <a:cubicBezTo>
                      <a:pt x="88084" y="27620"/>
                      <a:pt x="125835" y="223363"/>
                      <a:pt x="125835" y="223363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2115377" y="1957551"/>
            <a:ext cx="731520" cy="731520"/>
            <a:chOff x="419450" y="1803633"/>
            <a:chExt cx="731520" cy="73152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419450" y="1803633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j-lt"/>
                </a:rPr>
                <a:t>DLL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24312" y="2179723"/>
              <a:ext cx="476623" cy="182021"/>
              <a:chOff x="671119" y="3004657"/>
              <a:chExt cx="714935" cy="183465"/>
            </a:xfrm>
          </p:grpSpPr>
          <p:cxnSp>
            <p:nvCxnSpPr>
              <p:cNvPr id="8" name="Elbow Connector 7"/>
              <p:cNvCxnSpPr/>
              <p:nvPr/>
            </p:nvCxnSpPr>
            <p:spPr bwMode="auto">
              <a:xfrm flipV="1">
                <a:off x="671119" y="3011953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Elbow Connector 9"/>
              <p:cNvCxnSpPr/>
              <p:nvPr/>
            </p:nvCxnSpPr>
            <p:spPr bwMode="auto">
              <a:xfrm>
                <a:off x="899491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Elbow Connector 10"/>
              <p:cNvCxnSpPr/>
              <p:nvPr/>
            </p:nvCxnSpPr>
            <p:spPr bwMode="auto">
              <a:xfrm flipV="1">
                <a:off x="1142773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24" name="Group 323"/>
          <p:cNvGrpSpPr/>
          <p:nvPr/>
        </p:nvGrpSpPr>
        <p:grpSpPr>
          <a:xfrm>
            <a:off x="2115377" y="2908512"/>
            <a:ext cx="731520" cy="731520"/>
            <a:chOff x="2115377" y="2933837"/>
            <a:chExt cx="731520" cy="731520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2115377" y="2933837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VGA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2185425" y="3167826"/>
              <a:ext cx="591424" cy="405468"/>
              <a:chOff x="1434518" y="4720206"/>
              <a:chExt cx="591424" cy="405468"/>
            </a:xfrm>
          </p:grpSpPr>
          <p:sp>
            <p:nvSpPr>
              <p:cNvPr id="49" name="Isosceles Triangle 48"/>
              <p:cNvSpPr/>
              <p:nvPr/>
            </p:nvSpPr>
            <p:spPr bwMode="auto">
              <a:xfrm rot="5400000">
                <a:off x="1521204" y="4738382"/>
                <a:ext cx="405468" cy="369116"/>
              </a:xfrm>
              <a:prstGeom prst="triangl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51" name="Straight Connector 50"/>
              <p:cNvCxnSpPr>
                <a:endCxn id="49" idx="3"/>
              </p:cNvCxnSpPr>
              <p:nvPr/>
            </p:nvCxnSpPr>
            <p:spPr bwMode="auto">
              <a:xfrm>
                <a:off x="1434518" y="4922940"/>
                <a:ext cx="10486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>
                <a:stCxn id="49" idx="0"/>
              </p:cNvCxnSpPr>
              <p:nvPr/>
            </p:nvCxnSpPr>
            <p:spPr bwMode="auto">
              <a:xfrm>
                <a:off x="1908496" y="4922940"/>
                <a:ext cx="11744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0" name="Group 19"/>
          <p:cNvGrpSpPr/>
          <p:nvPr/>
        </p:nvGrpSpPr>
        <p:grpSpPr>
          <a:xfrm>
            <a:off x="3000555" y="1957551"/>
            <a:ext cx="731520" cy="731520"/>
            <a:chOff x="419450" y="1803633"/>
            <a:chExt cx="731520" cy="73152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419450" y="1803633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j-lt"/>
                </a:rPr>
                <a:t>PI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24312" y="2179723"/>
              <a:ext cx="476623" cy="182021"/>
              <a:chOff x="671119" y="3004657"/>
              <a:chExt cx="714935" cy="183465"/>
            </a:xfrm>
          </p:grpSpPr>
          <p:cxnSp>
            <p:nvCxnSpPr>
              <p:cNvPr id="23" name="Elbow Connector 22"/>
              <p:cNvCxnSpPr/>
              <p:nvPr/>
            </p:nvCxnSpPr>
            <p:spPr bwMode="auto">
              <a:xfrm flipV="1">
                <a:off x="671119" y="3011953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Elbow Connector 23"/>
              <p:cNvCxnSpPr/>
              <p:nvPr/>
            </p:nvCxnSpPr>
            <p:spPr bwMode="auto">
              <a:xfrm>
                <a:off x="899491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Elbow Connector 24"/>
              <p:cNvCxnSpPr/>
              <p:nvPr/>
            </p:nvCxnSpPr>
            <p:spPr bwMode="auto">
              <a:xfrm flipV="1">
                <a:off x="1142773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26" name="Group 225"/>
          <p:cNvGrpSpPr/>
          <p:nvPr/>
        </p:nvGrpSpPr>
        <p:grpSpPr>
          <a:xfrm>
            <a:off x="2571258" y="3813219"/>
            <a:ext cx="731520" cy="731520"/>
            <a:chOff x="2980677" y="2933837"/>
            <a:chExt cx="731520" cy="731520"/>
          </a:xfrm>
        </p:grpSpPr>
        <p:sp>
          <p:nvSpPr>
            <p:cNvPr id="64" name="Rounded Rectangle 63"/>
            <p:cNvSpPr/>
            <p:nvPr/>
          </p:nvSpPr>
          <p:spPr bwMode="auto">
            <a:xfrm>
              <a:off x="2980677" y="2933837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DFE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3143703" y="3197187"/>
              <a:ext cx="405468" cy="375617"/>
              <a:chOff x="1614181" y="4330117"/>
              <a:chExt cx="405468" cy="375617"/>
            </a:xfrm>
          </p:grpSpPr>
          <p:cxnSp>
            <p:nvCxnSpPr>
              <p:cNvPr id="70" name="Straight Connector 69"/>
              <p:cNvCxnSpPr/>
              <p:nvPr/>
            </p:nvCxnSpPr>
            <p:spPr bwMode="auto">
              <a:xfrm>
                <a:off x="1621171" y="4330117"/>
                <a:ext cx="0" cy="3691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1614181" y="4699233"/>
                <a:ext cx="40546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1831876" y="4429387"/>
                <a:ext cx="0" cy="26984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1729251" y="4541939"/>
                <a:ext cx="3915" cy="1572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1932544" y="4614294"/>
                <a:ext cx="3915" cy="914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05" name="Group 104"/>
          <p:cNvGrpSpPr/>
          <p:nvPr/>
        </p:nvGrpSpPr>
        <p:grpSpPr>
          <a:xfrm>
            <a:off x="3467688" y="3822188"/>
            <a:ext cx="731520" cy="731520"/>
            <a:chOff x="2334517" y="3830993"/>
            <a:chExt cx="731520" cy="731520"/>
          </a:xfrm>
        </p:grpSpPr>
        <p:sp>
          <p:nvSpPr>
            <p:cNvPr id="94" name="Rounded Rectangle 93"/>
            <p:cNvSpPr/>
            <p:nvPr/>
          </p:nvSpPr>
          <p:spPr bwMode="auto">
            <a:xfrm>
              <a:off x="2334517" y="3830993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latin typeface="+mj-lt"/>
                </a:rPr>
                <a:t>Slicer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00" name="Elbow Connector 99"/>
            <p:cNvCxnSpPr/>
            <p:nvPr/>
          </p:nvCxnSpPr>
          <p:spPr bwMode="auto">
            <a:xfrm flipV="1">
              <a:off x="2491600" y="4085438"/>
              <a:ext cx="385195" cy="302050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2593876" y="4230309"/>
              <a:ext cx="17714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3" name="Group 192"/>
          <p:cNvGrpSpPr/>
          <p:nvPr/>
        </p:nvGrpSpPr>
        <p:grpSpPr>
          <a:xfrm>
            <a:off x="1714947" y="4718248"/>
            <a:ext cx="731520" cy="731520"/>
            <a:chOff x="624560" y="4834272"/>
            <a:chExt cx="731520" cy="731520"/>
          </a:xfrm>
        </p:grpSpPr>
        <p:sp>
          <p:nvSpPr>
            <p:cNvPr id="164" name="Rounded Rectangle 163"/>
            <p:cNvSpPr/>
            <p:nvPr/>
          </p:nvSpPr>
          <p:spPr bwMode="auto">
            <a:xfrm>
              <a:off x="624560" y="4834272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ADC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684681" y="5181225"/>
              <a:ext cx="644274" cy="269590"/>
              <a:chOff x="1972951" y="5102416"/>
              <a:chExt cx="644274" cy="269590"/>
            </a:xfrm>
          </p:grpSpPr>
          <p:sp>
            <p:nvSpPr>
              <p:cNvPr id="179" name="Pentagon 178"/>
              <p:cNvSpPr/>
              <p:nvPr/>
            </p:nvSpPr>
            <p:spPr bwMode="auto">
              <a:xfrm flipH="1">
                <a:off x="2098226" y="5102416"/>
                <a:ext cx="405469" cy="269590"/>
              </a:xfrm>
              <a:prstGeom prst="homePlat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80" name="Straight Connector 179"/>
              <p:cNvCxnSpPr>
                <a:endCxn id="179" idx="3"/>
              </p:cNvCxnSpPr>
              <p:nvPr/>
            </p:nvCxnSpPr>
            <p:spPr bwMode="auto">
              <a:xfrm>
                <a:off x="1972951" y="5237211"/>
                <a:ext cx="12527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2" name="Straight Connector 181"/>
              <p:cNvCxnSpPr/>
              <p:nvPr/>
            </p:nvCxnSpPr>
            <p:spPr bwMode="auto">
              <a:xfrm>
                <a:off x="2491950" y="5241090"/>
                <a:ext cx="12527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94" name="Group 193"/>
          <p:cNvGrpSpPr/>
          <p:nvPr/>
        </p:nvGrpSpPr>
        <p:grpSpPr>
          <a:xfrm>
            <a:off x="2632847" y="4731802"/>
            <a:ext cx="731520" cy="731520"/>
            <a:chOff x="1508480" y="4838151"/>
            <a:chExt cx="731520" cy="731520"/>
          </a:xfrm>
        </p:grpSpPr>
        <p:sp>
          <p:nvSpPr>
            <p:cNvPr id="188" name="Rounded Rectangle 187"/>
            <p:cNvSpPr/>
            <p:nvPr/>
          </p:nvSpPr>
          <p:spPr bwMode="auto">
            <a:xfrm>
              <a:off x="1508480" y="4838151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DAC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189" name="Group 188"/>
            <p:cNvGrpSpPr/>
            <p:nvPr/>
          </p:nvGrpSpPr>
          <p:grpSpPr>
            <a:xfrm flipH="1">
              <a:off x="1560493" y="5188983"/>
              <a:ext cx="644274" cy="269590"/>
              <a:chOff x="1972951" y="5102416"/>
              <a:chExt cx="644274" cy="269590"/>
            </a:xfrm>
          </p:grpSpPr>
          <p:sp>
            <p:nvSpPr>
              <p:cNvPr id="190" name="Pentagon 189"/>
              <p:cNvSpPr/>
              <p:nvPr/>
            </p:nvSpPr>
            <p:spPr bwMode="auto">
              <a:xfrm flipH="1">
                <a:off x="2098226" y="5102416"/>
                <a:ext cx="405469" cy="269590"/>
              </a:xfrm>
              <a:prstGeom prst="homePlat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91" name="Straight Connector 190"/>
              <p:cNvCxnSpPr>
                <a:endCxn id="190" idx="3"/>
              </p:cNvCxnSpPr>
              <p:nvPr/>
            </p:nvCxnSpPr>
            <p:spPr bwMode="auto">
              <a:xfrm>
                <a:off x="1972951" y="5237211"/>
                <a:ext cx="12527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Straight Connector 191"/>
              <p:cNvCxnSpPr/>
              <p:nvPr/>
            </p:nvCxnSpPr>
            <p:spPr bwMode="auto">
              <a:xfrm>
                <a:off x="2491950" y="5241090"/>
                <a:ext cx="12527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96" name="Rounded Rectangle 195"/>
          <p:cNvSpPr/>
          <p:nvPr/>
        </p:nvSpPr>
        <p:spPr bwMode="auto">
          <a:xfrm>
            <a:off x="3449861" y="4731802"/>
            <a:ext cx="731520" cy="7315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 smtClean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err="1" smtClean="0">
                <a:latin typeface="+mj-lt"/>
              </a:rPr>
              <a:t>Bandgap</a:t>
            </a:r>
            <a:r>
              <a:rPr kumimoji="0" lang="en-US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Ref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2982728" y="2908512"/>
            <a:ext cx="731520" cy="731520"/>
            <a:chOff x="3848099" y="4731802"/>
            <a:chExt cx="731520" cy="731520"/>
          </a:xfrm>
        </p:grpSpPr>
        <p:sp>
          <p:nvSpPr>
            <p:cNvPr id="213" name="Rounded Rectangle 212"/>
            <p:cNvSpPr/>
            <p:nvPr/>
          </p:nvSpPr>
          <p:spPr bwMode="auto">
            <a:xfrm>
              <a:off x="3848099" y="4731802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LNA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214" name="Group 213"/>
            <p:cNvGrpSpPr/>
            <p:nvPr/>
          </p:nvGrpSpPr>
          <p:grpSpPr>
            <a:xfrm>
              <a:off x="3918147" y="4946756"/>
              <a:ext cx="591424" cy="405468"/>
              <a:chOff x="1434518" y="4720206"/>
              <a:chExt cx="591424" cy="405468"/>
            </a:xfrm>
          </p:grpSpPr>
          <p:sp>
            <p:nvSpPr>
              <p:cNvPr id="215" name="Isosceles Triangle 214"/>
              <p:cNvSpPr/>
              <p:nvPr/>
            </p:nvSpPr>
            <p:spPr bwMode="auto">
              <a:xfrm rot="5400000">
                <a:off x="1521204" y="4738382"/>
                <a:ext cx="405468" cy="369116"/>
              </a:xfrm>
              <a:prstGeom prst="triangl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216" name="Straight Connector 215"/>
              <p:cNvCxnSpPr>
                <a:endCxn id="215" idx="3"/>
              </p:cNvCxnSpPr>
              <p:nvPr/>
            </p:nvCxnSpPr>
            <p:spPr bwMode="auto">
              <a:xfrm>
                <a:off x="1434518" y="4922940"/>
                <a:ext cx="10486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Straight Connector 216"/>
              <p:cNvCxnSpPr>
                <a:stCxn id="215" idx="0"/>
              </p:cNvCxnSpPr>
              <p:nvPr/>
            </p:nvCxnSpPr>
            <p:spPr bwMode="auto">
              <a:xfrm>
                <a:off x="1908496" y="4922940"/>
                <a:ext cx="11744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20" name="Group 219"/>
          <p:cNvGrpSpPr/>
          <p:nvPr/>
        </p:nvGrpSpPr>
        <p:grpSpPr>
          <a:xfrm>
            <a:off x="1239305" y="2908512"/>
            <a:ext cx="731520" cy="731520"/>
            <a:chOff x="3848099" y="4731802"/>
            <a:chExt cx="731520" cy="731520"/>
          </a:xfrm>
        </p:grpSpPr>
        <p:sp>
          <p:nvSpPr>
            <p:cNvPr id="221" name="Rounded Rectangle 220"/>
            <p:cNvSpPr/>
            <p:nvPr/>
          </p:nvSpPr>
          <p:spPr bwMode="auto">
            <a:xfrm>
              <a:off x="3848099" y="4731802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PA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918147" y="4946756"/>
              <a:ext cx="591424" cy="405468"/>
              <a:chOff x="1434518" y="4720206"/>
              <a:chExt cx="591424" cy="405468"/>
            </a:xfrm>
          </p:grpSpPr>
          <p:sp>
            <p:nvSpPr>
              <p:cNvPr id="223" name="Isosceles Triangle 222"/>
              <p:cNvSpPr/>
              <p:nvPr/>
            </p:nvSpPr>
            <p:spPr bwMode="auto">
              <a:xfrm rot="5400000">
                <a:off x="1521204" y="4738382"/>
                <a:ext cx="405468" cy="369116"/>
              </a:xfrm>
              <a:prstGeom prst="triangl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224" name="Straight Connector 223"/>
              <p:cNvCxnSpPr>
                <a:endCxn id="223" idx="3"/>
              </p:cNvCxnSpPr>
              <p:nvPr/>
            </p:nvCxnSpPr>
            <p:spPr bwMode="auto">
              <a:xfrm>
                <a:off x="1434518" y="4922940"/>
                <a:ext cx="10486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5" name="Straight Connector 224"/>
              <p:cNvCxnSpPr>
                <a:stCxn id="223" idx="0"/>
              </p:cNvCxnSpPr>
              <p:nvPr/>
            </p:nvCxnSpPr>
            <p:spPr bwMode="auto">
              <a:xfrm>
                <a:off x="1908496" y="4922940"/>
                <a:ext cx="11744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42" name="Group 241"/>
          <p:cNvGrpSpPr/>
          <p:nvPr/>
        </p:nvGrpSpPr>
        <p:grpSpPr>
          <a:xfrm>
            <a:off x="755403" y="4723449"/>
            <a:ext cx="731520" cy="731520"/>
            <a:chOff x="3994575" y="4505982"/>
            <a:chExt cx="731520" cy="731520"/>
          </a:xfrm>
        </p:grpSpPr>
        <p:sp>
          <p:nvSpPr>
            <p:cNvPr id="228" name="Rounded Rectangle 227"/>
            <p:cNvSpPr/>
            <p:nvPr/>
          </p:nvSpPr>
          <p:spPr bwMode="auto">
            <a:xfrm>
              <a:off x="3994575" y="4505982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Mixer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4164496" y="4771558"/>
              <a:ext cx="365760" cy="36576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36" name="Straight Connector 235"/>
            <p:cNvCxnSpPr>
              <a:stCxn id="234" idx="1"/>
              <a:endCxn id="234" idx="5"/>
            </p:cNvCxnSpPr>
            <p:nvPr/>
          </p:nvCxnSpPr>
          <p:spPr bwMode="auto">
            <a:xfrm>
              <a:off x="4218060" y="4825122"/>
              <a:ext cx="258632" cy="2586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234" idx="3"/>
              <a:endCxn id="234" idx="7"/>
            </p:cNvCxnSpPr>
            <p:nvPr/>
          </p:nvCxnSpPr>
          <p:spPr bwMode="auto">
            <a:xfrm flipV="1">
              <a:off x="4218060" y="4825122"/>
              <a:ext cx="258632" cy="2586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7" name="Group 256"/>
          <p:cNvGrpSpPr/>
          <p:nvPr/>
        </p:nvGrpSpPr>
        <p:grpSpPr>
          <a:xfrm>
            <a:off x="765342" y="3810079"/>
            <a:ext cx="731520" cy="731520"/>
            <a:chOff x="179965" y="4417618"/>
            <a:chExt cx="731520" cy="731520"/>
          </a:xfrm>
        </p:grpSpPr>
        <p:sp>
          <p:nvSpPr>
            <p:cNvPr id="244" name="Rounded Rectangle 243"/>
            <p:cNvSpPr/>
            <p:nvPr/>
          </p:nvSpPr>
          <p:spPr bwMode="auto">
            <a:xfrm>
              <a:off x="179965" y="4417618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VR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370121" y="4730843"/>
              <a:ext cx="351207" cy="224405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52" name="Straight Connector 251"/>
            <p:cNvCxnSpPr/>
            <p:nvPr/>
          </p:nvCxnSpPr>
          <p:spPr bwMode="auto">
            <a:xfrm>
              <a:off x="545724" y="4968256"/>
              <a:ext cx="0" cy="969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/>
            <p:nvPr/>
          </p:nvCxnSpPr>
          <p:spPr bwMode="auto">
            <a:xfrm rot="5400000">
              <a:off x="316502" y="4794573"/>
              <a:ext cx="0" cy="969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Connector 255"/>
            <p:cNvCxnSpPr/>
            <p:nvPr/>
          </p:nvCxnSpPr>
          <p:spPr bwMode="auto">
            <a:xfrm rot="5400000">
              <a:off x="773456" y="4794573"/>
              <a:ext cx="0" cy="969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8" name="TextBox 207"/>
          <p:cNvSpPr txBox="1"/>
          <p:nvPr/>
        </p:nvSpPr>
        <p:spPr>
          <a:xfrm>
            <a:off x="1269472" y="5545904"/>
            <a:ext cx="2740494" cy="48750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none" tIns="91440" bIns="91440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Mixed Signal Design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7280" y="1506356"/>
            <a:ext cx="4534190" cy="934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PLL: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clk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frequency = N *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clk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frequency</a:t>
            </a:r>
          </a:p>
          <a:p>
            <a:pPr algn="l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DLL: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clk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phase =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clk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phase + delay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PI: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clk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phase = w1*clk1</a:t>
            </a:r>
            <a:r>
              <a:rPr lang="en-US" sz="1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phase + w2*clk2</a:t>
            </a:r>
            <a:r>
              <a:rPr lang="en-US" sz="1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phase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277280" y="2656287"/>
            <a:ext cx="3230372" cy="614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Amplifiers: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A*v</a:t>
            </a:r>
            <a:r>
              <a:rPr lang="en-US" sz="1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vp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-vn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A*(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vp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-vn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baseline="-25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277280" y="3380232"/>
            <a:ext cx="4644861" cy="252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Voltage Regulator: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constant requested voltage</a:t>
            </a:r>
          </a:p>
          <a:p>
            <a:pPr algn="l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Equalizers: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(t) = h(t)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v</a:t>
            </a:r>
            <a:r>
              <a:rPr lang="en-US" sz="160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in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(t)</a:t>
            </a:r>
          </a:p>
          <a:p>
            <a:pPr algn="l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                  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v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out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[n] = h[n]v</a:t>
            </a:r>
            <a:r>
              <a:rPr lang="en-US" sz="160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in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[n]</a:t>
            </a:r>
          </a:p>
          <a:p>
            <a:pPr algn="l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Slicer: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v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out</a:t>
            </a:r>
            <a:r>
              <a:rPr lang="en-US" sz="160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= 1 if v</a:t>
            </a:r>
            <a:r>
              <a:rPr lang="en-US" sz="160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in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&gt;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v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th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, 0 otherwise</a:t>
            </a:r>
          </a:p>
          <a:p>
            <a:pPr algn="l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Mixer: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= v1</a:t>
            </a:r>
            <a:r>
              <a:rPr lang="en-US" sz="1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± v2</a:t>
            </a:r>
            <a:r>
              <a:rPr lang="en-US" sz="1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ADC: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vout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[N:0] = digitized version of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DAC: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function of digital v</a:t>
            </a:r>
            <a:r>
              <a:rPr lang="en-US" sz="1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[N:0]</a:t>
            </a:r>
          </a:p>
          <a:p>
            <a:pPr algn="l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Bandgap reference: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constant fixed voltage</a:t>
            </a:r>
          </a:p>
        </p:txBody>
      </p:sp>
    </p:spTree>
    <p:extLst>
      <p:ext uri="{BB962C8B-B14F-4D97-AF65-F5344CB8AC3E}">
        <p14:creationId xmlns:p14="http://schemas.microsoft.com/office/powerpoint/2010/main" val="3506769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  <p:bldP spid="208" grpId="0" animBg="1"/>
      <p:bldP spid="145" grpId="0"/>
      <p:bldP spid="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Mixed Signal Landscape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Ingredients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8540" y="1153150"/>
            <a:ext cx="4188262" cy="48402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    Systems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30198" y="1947228"/>
            <a:ext cx="731520" cy="731520"/>
            <a:chOff x="419450" y="1803633"/>
            <a:chExt cx="731520" cy="73152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419450" y="1803633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j-lt"/>
                </a:rPr>
                <a:t>PLL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24312" y="2178329"/>
              <a:ext cx="476623" cy="176169"/>
              <a:chOff x="671119" y="3003259"/>
              <a:chExt cx="714935" cy="177567"/>
            </a:xfrm>
          </p:grpSpPr>
          <p:cxnSp>
            <p:nvCxnSpPr>
              <p:cNvPr id="17" name="Elbow Connector 16"/>
              <p:cNvCxnSpPr/>
              <p:nvPr/>
            </p:nvCxnSpPr>
            <p:spPr bwMode="auto">
              <a:xfrm flipV="1">
                <a:off x="671119" y="3003259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Elbow Connector 17"/>
              <p:cNvCxnSpPr/>
              <p:nvPr/>
            </p:nvCxnSpPr>
            <p:spPr bwMode="auto">
              <a:xfrm>
                <a:off x="899491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Elbow Connector 18"/>
              <p:cNvCxnSpPr/>
              <p:nvPr/>
            </p:nvCxnSpPr>
            <p:spPr bwMode="auto">
              <a:xfrm flipV="1">
                <a:off x="1142773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19" name="Group 218"/>
          <p:cNvGrpSpPr/>
          <p:nvPr/>
        </p:nvGrpSpPr>
        <p:grpSpPr>
          <a:xfrm>
            <a:off x="1693394" y="3813570"/>
            <a:ext cx="731520" cy="731520"/>
            <a:chOff x="1210320" y="2906905"/>
            <a:chExt cx="731520" cy="731520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1210320" y="2906905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CTLE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373346" y="3204178"/>
              <a:ext cx="405468" cy="369116"/>
              <a:chOff x="750815" y="3212983"/>
              <a:chExt cx="405468" cy="369116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>
                <a:off x="757805" y="3212983"/>
                <a:ext cx="0" cy="3691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750815" y="3582099"/>
                <a:ext cx="40546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757805" y="3397541"/>
                <a:ext cx="243281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Freeform 38"/>
              <p:cNvSpPr/>
              <p:nvPr/>
            </p:nvSpPr>
            <p:spPr bwMode="auto">
              <a:xfrm>
                <a:off x="998290" y="3308402"/>
                <a:ext cx="125835" cy="223363"/>
              </a:xfrm>
              <a:custGeom>
                <a:avLst/>
                <a:gdLst>
                  <a:gd name="connsiteX0" fmla="*/ 0 w 125835"/>
                  <a:gd name="connsiteY0" fmla="*/ 89139 h 223363"/>
                  <a:gd name="connsiteX1" fmla="*/ 67112 w 125835"/>
                  <a:gd name="connsiteY1" fmla="*/ 5249 h 223363"/>
                  <a:gd name="connsiteX2" fmla="*/ 125835 w 125835"/>
                  <a:gd name="connsiteY2" fmla="*/ 223363 h 2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835" h="223363">
                    <a:moveTo>
                      <a:pt x="0" y="89139"/>
                    </a:moveTo>
                    <a:cubicBezTo>
                      <a:pt x="23070" y="36008"/>
                      <a:pt x="46140" y="-17122"/>
                      <a:pt x="67112" y="5249"/>
                    </a:cubicBezTo>
                    <a:cubicBezTo>
                      <a:pt x="88084" y="27620"/>
                      <a:pt x="125835" y="223363"/>
                      <a:pt x="125835" y="223363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2115377" y="1957551"/>
            <a:ext cx="731520" cy="731520"/>
            <a:chOff x="419450" y="1803633"/>
            <a:chExt cx="731520" cy="73152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419450" y="1803633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j-lt"/>
                </a:rPr>
                <a:t>DLL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24312" y="2178329"/>
              <a:ext cx="476623" cy="176169"/>
              <a:chOff x="671119" y="3003259"/>
              <a:chExt cx="714935" cy="177567"/>
            </a:xfrm>
          </p:grpSpPr>
          <p:cxnSp>
            <p:nvCxnSpPr>
              <p:cNvPr id="8" name="Elbow Connector 7"/>
              <p:cNvCxnSpPr/>
              <p:nvPr/>
            </p:nvCxnSpPr>
            <p:spPr bwMode="auto">
              <a:xfrm flipV="1">
                <a:off x="671119" y="3003259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Elbow Connector 9"/>
              <p:cNvCxnSpPr/>
              <p:nvPr/>
            </p:nvCxnSpPr>
            <p:spPr bwMode="auto">
              <a:xfrm>
                <a:off x="899491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Elbow Connector 10"/>
              <p:cNvCxnSpPr/>
              <p:nvPr/>
            </p:nvCxnSpPr>
            <p:spPr bwMode="auto">
              <a:xfrm flipV="1">
                <a:off x="1142773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24" name="Group 323"/>
          <p:cNvGrpSpPr/>
          <p:nvPr/>
        </p:nvGrpSpPr>
        <p:grpSpPr>
          <a:xfrm>
            <a:off x="2115377" y="2908512"/>
            <a:ext cx="731520" cy="731520"/>
            <a:chOff x="2115377" y="2933837"/>
            <a:chExt cx="731520" cy="731520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2115377" y="2933837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VGA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2185425" y="3167826"/>
              <a:ext cx="591424" cy="405468"/>
              <a:chOff x="1434518" y="4720206"/>
              <a:chExt cx="591424" cy="405468"/>
            </a:xfrm>
          </p:grpSpPr>
          <p:sp>
            <p:nvSpPr>
              <p:cNvPr id="49" name="Isosceles Triangle 48"/>
              <p:cNvSpPr/>
              <p:nvPr/>
            </p:nvSpPr>
            <p:spPr bwMode="auto">
              <a:xfrm rot="5400000">
                <a:off x="1521204" y="4738382"/>
                <a:ext cx="405468" cy="369116"/>
              </a:xfrm>
              <a:prstGeom prst="triangl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51" name="Straight Connector 50"/>
              <p:cNvCxnSpPr>
                <a:endCxn id="49" idx="3"/>
              </p:cNvCxnSpPr>
              <p:nvPr/>
            </p:nvCxnSpPr>
            <p:spPr bwMode="auto">
              <a:xfrm>
                <a:off x="1434518" y="4922940"/>
                <a:ext cx="10486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>
                <a:stCxn id="49" idx="0"/>
              </p:cNvCxnSpPr>
              <p:nvPr/>
            </p:nvCxnSpPr>
            <p:spPr bwMode="auto">
              <a:xfrm>
                <a:off x="1908496" y="4922940"/>
                <a:ext cx="11744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0" name="Group 19"/>
          <p:cNvGrpSpPr/>
          <p:nvPr/>
        </p:nvGrpSpPr>
        <p:grpSpPr>
          <a:xfrm>
            <a:off x="3000555" y="1957551"/>
            <a:ext cx="731520" cy="731520"/>
            <a:chOff x="419450" y="1803633"/>
            <a:chExt cx="731520" cy="73152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419450" y="1803633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j-lt"/>
                </a:rPr>
                <a:t>PI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24312" y="2178329"/>
              <a:ext cx="476623" cy="176169"/>
              <a:chOff x="671119" y="3003259"/>
              <a:chExt cx="714935" cy="177567"/>
            </a:xfrm>
          </p:grpSpPr>
          <p:cxnSp>
            <p:nvCxnSpPr>
              <p:cNvPr id="23" name="Elbow Connector 22"/>
              <p:cNvCxnSpPr/>
              <p:nvPr/>
            </p:nvCxnSpPr>
            <p:spPr bwMode="auto">
              <a:xfrm flipV="1">
                <a:off x="671119" y="3003259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Elbow Connector 23"/>
              <p:cNvCxnSpPr/>
              <p:nvPr/>
            </p:nvCxnSpPr>
            <p:spPr bwMode="auto">
              <a:xfrm>
                <a:off x="899491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Elbow Connector 24"/>
              <p:cNvCxnSpPr/>
              <p:nvPr/>
            </p:nvCxnSpPr>
            <p:spPr bwMode="auto">
              <a:xfrm flipV="1">
                <a:off x="1142773" y="3004657"/>
                <a:ext cx="243281" cy="176169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26" name="Group 225"/>
          <p:cNvGrpSpPr/>
          <p:nvPr/>
        </p:nvGrpSpPr>
        <p:grpSpPr>
          <a:xfrm>
            <a:off x="2571258" y="3813219"/>
            <a:ext cx="731520" cy="731520"/>
            <a:chOff x="2980677" y="2933837"/>
            <a:chExt cx="731520" cy="731520"/>
          </a:xfrm>
        </p:grpSpPr>
        <p:sp>
          <p:nvSpPr>
            <p:cNvPr id="64" name="Rounded Rectangle 63"/>
            <p:cNvSpPr/>
            <p:nvPr/>
          </p:nvSpPr>
          <p:spPr bwMode="auto">
            <a:xfrm>
              <a:off x="2980677" y="2933837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DFE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3143703" y="3197187"/>
              <a:ext cx="405468" cy="375617"/>
              <a:chOff x="1614181" y="4330117"/>
              <a:chExt cx="405468" cy="375617"/>
            </a:xfrm>
          </p:grpSpPr>
          <p:cxnSp>
            <p:nvCxnSpPr>
              <p:cNvPr id="70" name="Straight Connector 69"/>
              <p:cNvCxnSpPr/>
              <p:nvPr/>
            </p:nvCxnSpPr>
            <p:spPr bwMode="auto">
              <a:xfrm>
                <a:off x="1621171" y="4330117"/>
                <a:ext cx="0" cy="3691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1614181" y="4699233"/>
                <a:ext cx="40546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1831876" y="4429387"/>
                <a:ext cx="0" cy="26984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1729251" y="4541939"/>
                <a:ext cx="3915" cy="1572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1932544" y="4614294"/>
                <a:ext cx="3915" cy="914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05" name="Group 104"/>
          <p:cNvGrpSpPr/>
          <p:nvPr/>
        </p:nvGrpSpPr>
        <p:grpSpPr>
          <a:xfrm>
            <a:off x="3467688" y="3822188"/>
            <a:ext cx="731520" cy="731520"/>
            <a:chOff x="2334517" y="3830993"/>
            <a:chExt cx="731520" cy="731520"/>
          </a:xfrm>
        </p:grpSpPr>
        <p:sp>
          <p:nvSpPr>
            <p:cNvPr id="94" name="Rounded Rectangle 93"/>
            <p:cNvSpPr/>
            <p:nvPr/>
          </p:nvSpPr>
          <p:spPr bwMode="auto">
            <a:xfrm>
              <a:off x="2334517" y="3830993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latin typeface="+mj-lt"/>
                </a:rPr>
                <a:t>Slicer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00" name="Elbow Connector 99"/>
            <p:cNvCxnSpPr/>
            <p:nvPr/>
          </p:nvCxnSpPr>
          <p:spPr bwMode="auto">
            <a:xfrm flipV="1">
              <a:off x="2491600" y="4085438"/>
              <a:ext cx="385195" cy="302050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2593876" y="4230309"/>
              <a:ext cx="17714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3" name="Group 192"/>
          <p:cNvGrpSpPr/>
          <p:nvPr/>
        </p:nvGrpSpPr>
        <p:grpSpPr>
          <a:xfrm>
            <a:off x="1714947" y="4718248"/>
            <a:ext cx="731520" cy="731520"/>
            <a:chOff x="624560" y="4834272"/>
            <a:chExt cx="731520" cy="731520"/>
          </a:xfrm>
        </p:grpSpPr>
        <p:sp>
          <p:nvSpPr>
            <p:cNvPr id="164" name="Rounded Rectangle 163"/>
            <p:cNvSpPr/>
            <p:nvPr/>
          </p:nvSpPr>
          <p:spPr bwMode="auto">
            <a:xfrm>
              <a:off x="624560" y="4834272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ADC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684681" y="5181225"/>
              <a:ext cx="644274" cy="269590"/>
              <a:chOff x="1972951" y="5102416"/>
              <a:chExt cx="644274" cy="269590"/>
            </a:xfrm>
          </p:grpSpPr>
          <p:sp>
            <p:nvSpPr>
              <p:cNvPr id="179" name="Pentagon 178"/>
              <p:cNvSpPr/>
              <p:nvPr/>
            </p:nvSpPr>
            <p:spPr bwMode="auto">
              <a:xfrm flipH="1">
                <a:off x="2098226" y="5102416"/>
                <a:ext cx="405469" cy="269590"/>
              </a:xfrm>
              <a:prstGeom prst="homePlat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80" name="Straight Connector 179"/>
              <p:cNvCxnSpPr>
                <a:endCxn id="179" idx="3"/>
              </p:cNvCxnSpPr>
              <p:nvPr/>
            </p:nvCxnSpPr>
            <p:spPr bwMode="auto">
              <a:xfrm>
                <a:off x="1972951" y="5237211"/>
                <a:ext cx="12527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2" name="Straight Connector 181"/>
              <p:cNvCxnSpPr/>
              <p:nvPr/>
            </p:nvCxnSpPr>
            <p:spPr bwMode="auto">
              <a:xfrm>
                <a:off x="2491950" y="5241090"/>
                <a:ext cx="12527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94" name="Group 193"/>
          <p:cNvGrpSpPr/>
          <p:nvPr/>
        </p:nvGrpSpPr>
        <p:grpSpPr>
          <a:xfrm>
            <a:off x="2632847" y="4731802"/>
            <a:ext cx="731520" cy="731520"/>
            <a:chOff x="1508480" y="4838151"/>
            <a:chExt cx="731520" cy="731520"/>
          </a:xfrm>
        </p:grpSpPr>
        <p:sp>
          <p:nvSpPr>
            <p:cNvPr id="188" name="Rounded Rectangle 187"/>
            <p:cNvSpPr/>
            <p:nvPr/>
          </p:nvSpPr>
          <p:spPr bwMode="auto">
            <a:xfrm>
              <a:off x="1508480" y="4838151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DAC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189" name="Group 188"/>
            <p:cNvGrpSpPr/>
            <p:nvPr/>
          </p:nvGrpSpPr>
          <p:grpSpPr>
            <a:xfrm flipH="1">
              <a:off x="1560493" y="5188983"/>
              <a:ext cx="644274" cy="269590"/>
              <a:chOff x="1972951" y="5102416"/>
              <a:chExt cx="644274" cy="269590"/>
            </a:xfrm>
          </p:grpSpPr>
          <p:sp>
            <p:nvSpPr>
              <p:cNvPr id="190" name="Pentagon 189"/>
              <p:cNvSpPr/>
              <p:nvPr/>
            </p:nvSpPr>
            <p:spPr bwMode="auto">
              <a:xfrm flipH="1">
                <a:off x="2098226" y="5102416"/>
                <a:ext cx="405469" cy="269590"/>
              </a:xfrm>
              <a:prstGeom prst="homePlat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91" name="Straight Connector 190"/>
              <p:cNvCxnSpPr>
                <a:endCxn id="190" idx="3"/>
              </p:cNvCxnSpPr>
              <p:nvPr/>
            </p:nvCxnSpPr>
            <p:spPr bwMode="auto">
              <a:xfrm>
                <a:off x="1972951" y="5237211"/>
                <a:ext cx="12527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Straight Connector 191"/>
              <p:cNvCxnSpPr/>
              <p:nvPr/>
            </p:nvCxnSpPr>
            <p:spPr bwMode="auto">
              <a:xfrm>
                <a:off x="2491950" y="5241090"/>
                <a:ext cx="12527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96" name="Rounded Rectangle 195"/>
          <p:cNvSpPr/>
          <p:nvPr/>
        </p:nvSpPr>
        <p:spPr bwMode="auto">
          <a:xfrm>
            <a:off x="3449861" y="4731802"/>
            <a:ext cx="731520" cy="7315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 smtClean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err="1" smtClean="0">
                <a:latin typeface="+mj-lt"/>
              </a:rPr>
              <a:t>Bandgap</a:t>
            </a:r>
            <a:r>
              <a:rPr kumimoji="0" lang="en-US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Ref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202" name="Rounded Rectangle 201"/>
          <p:cNvSpPr/>
          <p:nvPr/>
        </p:nvSpPr>
        <p:spPr bwMode="auto">
          <a:xfrm>
            <a:off x="7171601" y="3991503"/>
            <a:ext cx="1669951" cy="87624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+mj-lt"/>
              </a:rPr>
              <a:t>Sensors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4" name="Rounded Rectangle 203"/>
          <p:cNvSpPr/>
          <p:nvPr/>
        </p:nvSpPr>
        <p:spPr bwMode="auto">
          <a:xfrm>
            <a:off x="5269377" y="3981063"/>
            <a:ext cx="1669951" cy="879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j-lt"/>
              </a:rPr>
              <a:t>Power Delivery Network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218" name="Group 217"/>
          <p:cNvGrpSpPr/>
          <p:nvPr/>
        </p:nvGrpSpPr>
        <p:grpSpPr>
          <a:xfrm>
            <a:off x="2982728" y="2908512"/>
            <a:ext cx="731520" cy="731520"/>
            <a:chOff x="3848099" y="4731802"/>
            <a:chExt cx="731520" cy="731520"/>
          </a:xfrm>
        </p:grpSpPr>
        <p:sp>
          <p:nvSpPr>
            <p:cNvPr id="213" name="Rounded Rectangle 212"/>
            <p:cNvSpPr/>
            <p:nvPr/>
          </p:nvSpPr>
          <p:spPr bwMode="auto">
            <a:xfrm>
              <a:off x="3848099" y="4731802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LNA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214" name="Group 213"/>
            <p:cNvGrpSpPr/>
            <p:nvPr/>
          </p:nvGrpSpPr>
          <p:grpSpPr>
            <a:xfrm>
              <a:off x="3918147" y="4946756"/>
              <a:ext cx="591424" cy="405468"/>
              <a:chOff x="1434518" y="4720206"/>
              <a:chExt cx="591424" cy="405468"/>
            </a:xfrm>
          </p:grpSpPr>
          <p:sp>
            <p:nvSpPr>
              <p:cNvPr id="215" name="Isosceles Triangle 214"/>
              <p:cNvSpPr/>
              <p:nvPr/>
            </p:nvSpPr>
            <p:spPr bwMode="auto">
              <a:xfrm rot="5400000">
                <a:off x="1521204" y="4738382"/>
                <a:ext cx="405468" cy="369116"/>
              </a:xfrm>
              <a:prstGeom prst="triangl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216" name="Straight Connector 215"/>
              <p:cNvCxnSpPr>
                <a:endCxn id="215" idx="3"/>
              </p:cNvCxnSpPr>
              <p:nvPr/>
            </p:nvCxnSpPr>
            <p:spPr bwMode="auto">
              <a:xfrm>
                <a:off x="1434518" y="4922940"/>
                <a:ext cx="10486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Straight Connector 216"/>
              <p:cNvCxnSpPr>
                <a:stCxn id="215" idx="0"/>
              </p:cNvCxnSpPr>
              <p:nvPr/>
            </p:nvCxnSpPr>
            <p:spPr bwMode="auto">
              <a:xfrm>
                <a:off x="1908496" y="4922940"/>
                <a:ext cx="11744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20" name="Group 219"/>
          <p:cNvGrpSpPr/>
          <p:nvPr/>
        </p:nvGrpSpPr>
        <p:grpSpPr>
          <a:xfrm>
            <a:off x="1239305" y="2908512"/>
            <a:ext cx="731520" cy="731520"/>
            <a:chOff x="3848099" y="4731802"/>
            <a:chExt cx="731520" cy="731520"/>
          </a:xfrm>
        </p:grpSpPr>
        <p:sp>
          <p:nvSpPr>
            <p:cNvPr id="221" name="Rounded Rectangle 220"/>
            <p:cNvSpPr/>
            <p:nvPr/>
          </p:nvSpPr>
          <p:spPr bwMode="auto">
            <a:xfrm>
              <a:off x="3848099" y="4731802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PA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918147" y="4946756"/>
              <a:ext cx="591424" cy="405468"/>
              <a:chOff x="1434518" y="4720206"/>
              <a:chExt cx="591424" cy="405468"/>
            </a:xfrm>
          </p:grpSpPr>
          <p:sp>
            <p:nvSpPr>
              <p:cNvPr id="223" name="Isosceles Triangle 222"/>
              <p:cNvSpPr/>
              <p:nvPr/>
            </p:nvSpPr>
            <p:spPr bwMode="auto">
              <a:xfrm rot="5400000">
                <a:off x="1521204" y="4738382"/>
                <a:ext cx="405468" cy="369116"/>
              </a:xfrm>
              <a:prstGeom prst="triangl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224" name="Straight Connector 223"/>
              <p:cNvCxnSpPr>
                <a:endCxn id="223" idx="3"/>
              </p:cNvCxnSpPr>
              <p:nvPr/>
            </p:nvCxnSpPr>
            <p:spPr bwMode="auto">
              <a:xfrm>
                <a:off x="1434518" y="4922940"/>
                <a:ext cx="10486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5" name="Straight Connector 224"/>
              <p:cNvCxnSpPr>
                <a:stCxn id="223" idx="0"/>
              </p:cNvCxnSpPr>
              <p:nvPr/>
            </p:nvCxnSpPr>
            <p:spPr bwMode="auto">
              <a:xfrm>
                <a:off x="1908496" y="4922940"/>
                <a:ext cx="11744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42" name="Group 241"/>
          <p:cNvGrpSpPr/>
          <p:nvPr/>
        </p:nvGrpSpPr>
        <p:grpSpPr>
          <a:xfrm>
            <a:off x="755403" y="4723449"/>
            <a:ext cx="731520" cy="731520"/>
            <a:chOff x="3994575" y="4505982"/>
            <a:chExt cx="731520" cy="731520"/>
          </a:xfrm>
        </p:grpSpPr>
        <p:sp>
          <p:nvSpPr>
            <p:cNvPr id="228" name="Rounded Rectangle 227"/>
            <p:cNvSpPr/>
            <p:nvPr/>
          </p:nvSpPr>
          <p:spPr bwMode="auto">
            <a:xfrm>
              <a:off x="3994575" y="4505982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Mixer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4164496" y="4771558"/>
              <a:ext cx="365760" cy="36576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36" name="Straight Connector 235"/>
            <p:cNvCxnSpPr>
              <a:stCxn id="234" idx="1"/>
              <a:endCxn id="234" idx="5"/>
            </p:cNvCxnSpPr>
            <p:nvPr/>
          </p:nvCxnSpPr>
          <p:spPr bwMode="auto">
            <a:xfrm>
              <a:off x="4218060" y="4825122"/>
              <a:ext cx="258632" cy="2586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234" idx="3"/>
              <a:endCxn id="234" idx="7"/>
            </p:cNvCxnSpPr>
            <p:nvPr/>
          </p:nvCxnSpPr>
          <p:spPr bwMode="auto">
            <a:xfrm flipV="1">
              <a:off x="4218060" y="4825122"/>
              <a:ext cx="258632" cy="2586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7" name="Group 256"/>
          <p:cNvGrpSpPr/>
          <p:nvPr/>
        </p:nvGrpSpPr>
        <p:grpSpPr>
          <a:xfrm>
            <a:off x="765342" y="3810079"/>
            <a:ext cx="731520" cy="731520"/>
            <a:chOff x="179965" y="4417618"/>
            <a:chExt cx="731520" cy="731520"/>
          </a:xfrm>
        </p:grpSpPr>
        <p:sp>
          <p:nvSpPr>
            <p:cNvPr id="244" name="Rounded Rectangle 243"/>
            <p:cNvSpPr/>
            <p:nvPr/>
          </p:nvSpPr>
          <p:spPr bwMode="auto">
            <a:xfrm>
              <a:off x="179965" y="4417618"/>
              <a:ext cx="731520" cy="7315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VR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370121" y="4730843"/>
              <a:ext cx="351207" cy="224405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52" name="Straight Connector 251"/>
            <p:cNvCxnSpPr/>
            <p:nvPr/>
          </p:nvCxnSpPr>
          <p:spPr bwMode="auto">
            <a:xfrm>
              <a:off x="545724" y="4968256"/>
              <a:ext cx="0" cy="969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/>
            <p:nvPr/>
          </p:nvCxnSpPr>
          <p:spPr bwMode="auto">
            <a:xfrm rot="5400000">
              <a:off x="316502" y="4794573"/>
              <a:ext cx="0" cy="969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Connector 255"/>
            <p:cNvCxnSpPr/>
            <p:nvPr/>
          </p:nvCxnSpPr>
          <p:spPr bwMode="auto">
            <a:xfrm rot="5400000">
              <a:off x="773456" y="4794573"/>
              <a:ext cx="0" cy="969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4" name="Group 263"/>
          <p:cNvGrpSpPr/>
          <p:nvPr/>
        </p:nvGrpSpPr>
        <p:grpSpPr>
          <a:xfrm>
            <a:off x="5269377" y="1965888"/>
            <a:ext cx="1669951" cy="865576"/>
            <a:chOff x="5287440" y="1813173"/>
            <a:chExt cx="1669951" cy="865576"/>
          </a:xfrm>
        </p:grpSpPr>
        <p:sp>
          <p:nvSpPr>
            <p:cNvPr id="110" name="Rounded Rectangle 109"/>
            <p:cNvSpPr/>
            <p:nvPr/>
          </p:nvSpPr>
          <p:spPr bwMode="auto">
            <a:xfrm>
              <a:off x="5287440" y="1813173"/>
              <a:ext cx="1669951" cy="865576"/>
            </a:xfrm>
            <a:prstGeom prst="roundRect">
              <a:avLst>
                <a:gd name="adj" fmla="val 1437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j-lt"/>
                </a:rPr>
                <a:t>DDR I/O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263" name="Group 262"/>
            <p:cNvGrpSpPr/>
            <p:nvPr/>
          </p:nvGrpSpPr>
          <p:grpSpPr>
            <a:xfrm>
              <a:off x="5354860" y="2129513"/>
              <a:ext cx="1476603" cy="405468"/>
              <a:chOff x="7512203" y="5033101"/>
              <a:chExt cx="1476603" cy="405468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7512203" y="5033101"/>
                <a:ext cx="591424" cy="405468"/>
                <a:chOff x="1434518" y="4720206"/>
                <a:chExt cx="591424" cy="405468"/>
              </a:xfrm>
            </p:grpSpPr>
            <p:sp>
              <p:nvSpPr>
                <p:cNvPr id="83" name="Isosceles Triangle 82"/>
                <p:cNvSpPr/>
                <p:nvPr/>
              </p:nvSpPr>
              <p:spPr bwMode="auto">
                <a:xfrm rot="5400000">
                  <a:off x="1521204" y="4738382"/>
                  <a:ext cx="405468" cy="369116"/>
                </a:xfrm>
                <a:prstGeom prst="triangl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8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84" name="Straight Connector 83"/>
                <p:cNvCxnSpPr>
                  <a:endCxn id="83" idx="3"/>
                </p:cNvCxnSpPr>
                <p:nvPr/>
              </p:nvCxnSpPr>
              <p:spPr bwMode="auto">
                <a:xfrm>
                  <a:off x="1434518" y="4922940"/>
                  <a:ext cx="104862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5" name="Straight Connector 84"/>
                <p:cNvCxnSpPr>
                  <a:stCxn id="83" idx="0"/>
                </p:cNvCxnSpPr>
                <p:nvPr/>
              </p:nvCxnSpPr>
              <p:spPr bwMode="auto">
                <a:xfrm>
                  <a:off x="1908496" y="4922940"/>
                  <a:ext cx="117446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7" name="Group 86"/>
              <p:cNvGrpSpPr/>
              <p:nvPr/>
            </p:nvGrpSpPr>
            <p:grpSpPr>
              <a:xfrm>
                <a:off x="8397382" y="5033101"/>
                <a:ext cx="591424" cy="405468"/>
                <a:chOff x="1434518" y="4720206"/>
                <a:chExt cx="591424" cy="405468"/>
              </a:xfrm>
            </p:grpSpPr>
            <p:sp>
              <p:nvSpPr>
                <p:cNvPr id="88" name="Isosceles Triangle 87"/>
                <p:cNvSpPr/>
                <p:nvPr/>
              </p:nvSpPr>
              <p:spPr bwMode="auto">
                <a:xfrm rot="5400000">
                  <a:off x="1521204" y="4738382"/>
                  <a:ext cx="405468" cy="369116"/>
                </a:xfrm>
                <a:prstGeom prst="triangl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8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89" name="Straight Connector 88"/>
                <p:cNvCxnSpPr>
                  <a:endCxn id="88" idx="3"/>
                </p:cNvCxnSpPr>
                <p:nvPr/>
              </p:nvCxnSpPr>
              <p:spPr bwMode="auto">
                <a:xfrm>
                  <a:off x="1434518" y="4922940"/>
                  <a:ext cx="104862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" name="Straight Connector 89"/>
                <p:cNvCxnSpPr>
                  <a:stCxn id="88" idx="0"/>
                </p:cNvCxnSpPr>
                <p:nvPr/>
              </p:nvCxnSpPr>
              <p:spPr bwMode="auto">
                <a:xfrm>
                  <a:off x="1908496" y="4922940"/>
                  <a:ext cx="117446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60" name="Can 259"/>
              <p:cNvSpPr/>
              <p:nvPr/>
            </p:nvSpPr>
            <p:spPr bwMode="auto">
              <a:xfrm rot="5400000">
                <a:off x="8166241" y="5050276"/>
                <a:ext cx="128446" cy="371119"/>
              </a:xfrm>
              <a:prstGeom prst="can">
                <a:avLst>
                  <a:gd name="adj" fmla="val 14714"/>
                </a:avLst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61" name="TextBox 260"/>
              <p:cNvSpPr txBox="1"/>
              <p:nvPr/>
            </p:nvSpPr>
            <p:spPr>
              <a:xfrm>
                <a:off x="7553821" y="5125741"/>
                <a:ext cx="405880" cy="2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+mj-lt"/>
                  </a:rPr>
                  <a:t>TX</a:t>
                </a:r>
                <a:endParaRPr lang="en-US" sz="1200" dirty="0">
                  <a:latin typeface="+mj-lt"/>
                </a:endParaRP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8429572" y="5125741"/>
                <a:ext cx="421910" cy="2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+mj-lt"/>
                  </a:rPr>
                  <a:t>RX</a:t>
                </a:r>
                <a:endParaRPr lang="en-US" sz="1200" dirty="0">
                  <a:latin typeface="+mj-lt"/>
                </a:endParaRPr>
              </a:p>
            </p:txBody>
          </p:sp>
        </p:grpSp>
      </p:grpSp>
      <p:grpSp>
        <p:nvGrpSpPr>
          <p:cNvPr id="266" name="Group 265"/>
          <p:cNvGrpSpPr/>
          <p:nvPr/>
        </p:nvGrpSpPr>
        <p:grpSpPr>
          <a:xfrm>
            <a:off x="7171601" y="1976329"/>
            <a:ext cx="1669951" cy="865576"/>
            <a:chOff x="5287440" y="1813173"/>
            <a:chExt cx="1669951" cy="865576"/>
          </a:xfrm>
        </p:grpSpPr>
        <p:sp>
          <p:nvSpPr>
            <p:cNvPr id="267" name="Rounded Rectangle 266"/>
            <p:cNvSpPr/>
            <p:nvPr/>
          </p:nvSpPr>
          <p:spPr bwMode="auto">
            <a:xfrm>
              <a:off x="5287440" y="1813173"/>
              <a:ext cx="1669951" cy="865576"/>
            </a:xfrm>
            <a:prstGeom prst="roundRect">
              <a:avLst>
                <a:gd name="adj" fmla="val 1437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j-lt"/>
                </a:rPr>
                <a:t>HSIO (USB)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268" name="Group 267"/>
            <p:cNvGrpSpPr/>
            <p:nvPr/>
          </p:nvGrpSpPr>
          <p:grpSpPr>
            <a:xfrm>
              <a:off x="5354860" y="2129513"/>
              <a:ext cx="1476603" cy="405468"/>
              <a:chOff x="7512203" y="5033101"/>
              <a:chExt cx="1476603" cy="405468"/>
            </a:xfrm>
          </p:grpSpPr>
          <p:grpSp>
            <p:nvGrpSpPr>
              <p:cNvPr id="269" name="Group 268"/>
              <p:cNvGrpSpPr/>
              <p:nvPr/>
            </p:nvGrpSpPr>
            <p:grpSpPr>
              <a:xfrm>
                <a:off x="7512203" y="5033101"/>
                <a:ext cx="591424" cy="405468"/>
                <a:chOff x="1434518" y="4720206"/>
                <a:chExt cx="591424" cy="405468"/>
              </a:xfrm>
            </p:grpSpPr>
            <p:sp>
              <p:nvSpPr>
                <p:cNvPr id="277" name="Isosceles Triangle 276"/>
                <p:cNvSpPr/>
                <p:nvPr/>
              </p:nvSpPr>
              <p:spPr bwMode="auto">
                <a:xfrm rot="5400000">
                  <a:off x="1521204" y="4738382"/>
                  <a:ext cx="405468" cy="369116"/>
                </a:xfrm>
                <a:prstGeom prst="triangl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8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278" name="Straight Connector 277"/>
                <p:cNvCxnSpPr>
                  <a:endCxn id="277" idx="3"/>
                </p:cNvCxnSpPr>
                <p:nvPr/>
              </p:nvCxnSpPr>
              <p:spPr bwMode="auto">
                <a:xfrm>
                  <a:off x="1434518" y="4922940"/>
                  <a:ext cx="104862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9" name="Straight Connector 278"/>
                <p:cNvCxnSpPr>
                  <a:stCxn id="277" idx="0"/>
                </p:cNvCxnSpPr>
                <p:nvPr/>
              </p:nvCxnSpPr>
              <p:spPr bwMode="auto">
                <a:xfrm>
                  <a:off x="1908496" y="4922940"/>
                  <a:ext cx="117446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70" name="Group 269"/>
              <p:cNvGrpSpPr/>
              <p:nvPr/>
            </p:nvGrpSpPr>
            <p:grpSpPr>
              <a:xfrm>
                <a:off x="8397382" y="5033101"/>
                <a:ext cx="591424" cy="405468"/>
                <a:chOff x="1434518" y="4720206"/>
                <a:chExt cx="591424" cy="405468"/>
              </a:xfrm>
            </p:grpSpPr>
            <p:sp>
              <p:nvSpPr>
                <p:cNvPr id="274" name="Isosceles Triangle 273"/>
                <p:cNvSpPr/>
                <p:nvPr/>
              </p:nvSpPr>
              <p:spPr bwMode="auto">
                <a:xfrm rot="5400000">
                  <a:off x="1521204" y="4738382"/>
                  <a:ext cx="405468" cy="369116"/>
                </a:xfrm>
                <a:prstGeom prst="triangl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8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275" name="Straight Connector 274"/>
                <p:cNvCxnSpPr>
                  <a:endCxn id="274" idx="3"/>
                </p:cNvCxnSpPr>
                <p:nvPr/>
              </p:nvCxnSpPr>
              <p:spPr bwMode="auto">
                <a:xfrm>
                  <a:off x="1434518" y="4922940"/>
                  <a:ext cx="104862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6" name="Straight Connector 275"/>
                <p:cNvCxnSpPr>
                  <a:stCxn id="274" idx="0"/>
                </p:cNvCxnSpPr>
                <p:nvPr/>
              </p:nvCxnSpPr>
              <p:spPr bwMode="auto">
                <a:xfrm>
                  <a:off x="1908496" y="4922940"/>
                  <a:ext cx="117446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71" name="Can 270"/>
              <p:cNvSpPr/>
              <p:nvPr/>
            </p:nvSpPr>
            <p:spPr bwMode="auto">
              <a:xfrm rot="5400000">
                <a:off x="8166241" y="5050276"/>
                <a:ext cx="128446" cy="371119"/>
              </a:xfrm>
              <a:prstGeom prst="can">
                <a:avLst>
                  <a:gd name="adj" fmla="val 14714"/>
                </a:avLst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7553821" y="5125741"/>
                <a:ext cx="405880" cy="2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+mj-lt"/>
                  </a:rPr>
                  <a:t>TX</a:t>
                </a:r>
                <a:endParaRPr lang="en-US" sz="1200" dirty="0">
                  <a:latin typeface="+mj-lt"/>
                </a:endParaRP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8429572" y="5125741"/>
                <a:ext cx="421910" cy="2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+mj-lt"/>
                  </a:rPr>
                  <a:t>RX</a:t>
                </a:r>
                <a:endParaRPr lang="en-US" sz="1200" dirty="0">
                  <a:latin typeface="+mj-lt"/>
                </a:endParaRPr>
              </a:p>
            </p:txBody>
          </p:sp>
        </p:grpSp>
      </p:grpSp>
      <p:sp>
        <p:nvSpPr>
          <p:cNvPr id="280" name="Rounded Rectangle 279"/>
          <p:cNvSpPr/>
          <p:nvPr/>
        </p:nvSpPr>
        <p:spPr bwMode="auto">
          <a:xfrm>
            <a:off x="6239143" y="5009901"/>
            <a:ext cx="1669951" cy="87973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j-lt"/>
              </a:rPr>
              <a:t>Clocking Networks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81" name="Elbow Connector 280"/>
          <p:cNvCxnSpPr/>
          <p:nvPr/>
        </p:nvCxnSpPr>
        <p:spPr bwMode="auto">
          <a:xfrm flipV="1">
            <a:off x="6728219" y="5457126"/>
            <a:ext cx="162187" cy="17478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Elbow Connector 281"/>
          <p:cNvCxnSpPr/>
          <p:nvPr/>
        </p:nvCxnSpPr>
        <p:spPr bwMode="auto">
          <a:xfrm>
            <a:off x="6890406" y="5458513"/>
            <a:ext cx="162187" cy="17478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 flipV="1">
            <a:off x="7042655" y="5458513"/>
            <a:ext cx="162187" cy="17478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4" name="Group 283"/>
          <p:cNvGrpSpPr/>
          <p:nvPr/>
        </p:nvGrpSpPr>
        <p:grpSpPr>
          <a:xfrm>
            <a:off x="5297494" y="2979100"/>
            <a:ext cx="1669951" cy="865576"/>
            <a:chOff x="5287440" y="1813173"/>
            <a:chExt cx="1669951" cy="865576"/>
          </a:xfrm>
        </p:grpSpPr>
        <p:sp>
          <p:nvSpPr>
            <p:cNvPr id="285" name="Rounded Rectangle 284"/>
            <p:cNvSpPr/>
            <p:nvPr/>
          </p:nvSpPr>
          <p:spPr bwMode="auto">
            <a:xfrm>
              <a:off x="5287440" y="1813173"/>
              <a:ext cx="1669951" cy="865576"/>
            </a:xfrm>
            <a:prstGeom prst="roundRect">
              <a:avLst>
                <a:gd name="adj" fmla="val 1437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j-lt"/>
                </a:rPr>
                <a:t>Display I/O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286" name="Group 285"/>
            <p:cNvGrpSpPr/>
            <p:nvPr/>
          </p:nvGrpSpPr>
          <p:grpSpPr>
            <a:xfrm>
              <a:off x="5354860" y="2129513"/>
              <a:ext cx="1476603" cy="405468"/>
              <a:chOff x="7512203" y="5033101"/>
              <a:chExt cx="1476603" cy="405468"/>
            </a:xfrm>
          </p:grpSpPr>
          <p:grpSp>
            <p:nvGrpSpPr>
              <p:cNvPr id="287" name="Group 286"/>
              <p:cNvGrpSpPr/>
              <p:nvPr/>
            </p:nvGrpSpPr>
            <p:grpSpPr>
              <a:xfrm>
                <a:off x="7512203" y="5033101"/>
                <a:ext cx="591424" cy="405468"/>
                <a:chOff x="1434518" y="4720206"/>
                <a:chExt cx="591424" cy="405468"/>
              </a:xfrm>
            </p:grpSpPr>
            <p:sp>
              <p:nvSpPr>
                <p:cNvPr id="295" name="Isosceles Triangle 294"/>
                <p:cNvSpPr/>
                <p:nvPr/>
              </p:nvSpPr>
              <p:spPr bwMode="auto">
                <a:xfrm rot="5400000">
                  <a:off x="1521204" y="4738382"/>
                  <a:ext cx="405468" cy="369116"/>
                </a:xfrm>
                <a:prstGeom prst="triangl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8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296" name="Straight Connector 295"/>
                <p:cNvCxnSpPr>
                  <a:endCxn id="295" idx="3"/>
                </p:cNvCxnSpPr>
                <p:nvPr/>
              </p:nvCxnSpPr>
              <p:spPr bwMode="auto">
                <a:xfrm>
                  <a:off x="1434518" y="4922940"/>
                  <a:ext cx="104862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7" name="Straight Connector 296"/>
                <p:cNvCxnSpPr>
                  <a:stCxn id="295" idx="0"/>
                </p:cNvCxnSpPr>
                <p:nvPr/>
              </p:nvCxnSpPr>
              <p:spPr bwMode="auto">
                <a:xfrm>
                  <a:off x="1908496" y="4922940"/>
                  <a:ext cx="117446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88" name="Group 287"/>
              <p:cNvGrpSpPr/>
              <p:nvPr/>
            </p:nvGrpSpPr>
            <p:grpSpPr>
              <a:xfrm>
                <a:off x="8397382" y="5033101"/>
                <a:ext cx="591424" cy="405468"/>
                <a:chOff x="1434518" y="4720206"/>
                <a:chExt cx="591424" cy="405468"/>
              </a:xfrm>
            </p:grpSpPr>
            <p:sp>
              <p:nvSpPr>
                <p:cNvPr id="292" name="Isosceles Triangle 291"/>
                <p:cNvSpPr/>
                <p:nvPr/>
              </p:nvSpPr>
              <p:spPr bwMode="auto">
                <a:xfrm rot="5400000">
                  <a:off x="1521204" y="4738382"/>
                  <a:ext cx="405468" cy="369116"/>
                </a:xfrm>
                <a:prstGeom prst="triangl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8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293" name="Straight Connector 292"/>
                <p:cNvCxnSpPr>
                  <a:endCxn id="292" idx="3"/>
                </p:cNvCxnSpPr>
                <p:nvPr/>
              </p:nvCxnSpPr>
              <p:spPr bwMode="auto">
                <a:xfrm>
                  <a:off x="1434518" y="4922940"/>
                  <a:ext cx="104862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4" name="Straight Connector 293"/>
                <p:cNvCxnSpPr>
                  <a:stCxn id="292" idx="0"/>
                </p:cNvCxnSpPr>
                <p:nvPr/>
              </p:nvCxnSpPr>
              <p:spPr bwMode="auto">
                <a:xfrm>
                  <a:off x="1908496" y="4922940"/>
                  <a:ext cx="117446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89" name="Can 288"/>
              <p:cNvSpPr/>
              <p:nvPr/>
            </p:nvSpPr>
            <p:spPr bwMode="auto">
              <a:xfrm rot="5400000">
                <a:off x="8166241" y="5050276"/>
                <a:ext cx="128446" cy="371119"/>
              </a:xfrm>
              <a:prstGeom prst="can">
                <a:avLst>
                  <a:gd name="adj" fmla="val 14714"/>
                </a:avLst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7553821" y="5125741"/>
                <a:ext cx="405880" cy="2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+mj-lt"/>
                  </a:rPr>
                  <a:t>TX</a:t>
                </a:r>
                <a:endParaRPr lang="en-US" sz="1200" dirty="0">
                  <a:latin typeface="+mj-lt"/>
                </a:endParaRP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8429572" y="5125741"/>
                <a:ext cx="421910" cy="2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+mj-lt"/>
                  </a:rPr>
                  <a:t>RX</a:t>
                </a:r>
                <a:endParaRPr lang="en-US" sz="1200" dirty="0">
                  <a:latin typeface="+mj-lt"/>
                </a:endParaRPr>
              </a:p>
            </p:txBody>
          </p:sp>
        </p:grpSp>
      </p:grpSp>
      <p:grpSp>
        <p:nvGrpSpPr>
          <p:cNvPr id="321" name="Group 320"/>
          <p:cNvGrpSpPr/>
          <p:nvPr/>
        </p:nvGrpSpPr>
        <p:grpSpPr>
          <a:xfrm>
            <a:off x="7199718" y="2989541"/>
            <a:ext cx="1669951" cy="865576"/>
            <a:chOff x="7175478" y="2826384"/>
            <a:chExt cx="1669951" cy="865576"/>
          </a:xfrm>
        </p:grpSpPr>
        <p:sp>
          <p:nvSpPr>
            <p:cNvPr id="299" name="Rounded Rectangle 298"/>
            <p:cNvSpPr/>
            <p:nvPr/>
          </p:nvSpPr>
          <p:spPr bwMode="auto">
            <a:xfrm>
              <a:off x="7175478" y="2826384"/>
              <a:ext cx="1669951" cy="865576"/>
            </a:xfrm>
            <a:prstGeom prst="roundRect">
              <a:avLst>
                <a:gd name="adj" fmla="val 1437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j-lt"/>
                </a:rPr>
                <a:t>RFIO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09" name="Isosceles Triangle 308"/>
            <p:cNvSpPr/>
            <p:nvPr/>
          </p:nvSpPr>
          <p:spPr bwMode="auto">
            <a:xfrm rot="10800000">
              <a:off x="7464282" y="3230473"/>
              <a:ext cx="202734" cy="138697"/>
            </a:xfrm>
            <a:prstGeom prst="triangl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14" name="Elbow Connector 313"/>
            <p:cNvCxnSpPr>
              <a:endCxn id="309" idx="0"/>
            </p:cNvCxnSpPr>
            <p:nvPr/>
          </p:nvCxnSpPr>
          <p:spPr bwMode="auto">
            <a:xfrm flipV="1">
              <a:off x="7401910" y="3369170"/>
              <a:ext cx="163739" cy="110085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5" name="Isosceles Triangle 314"/>
            <p:cNvSpPr/>
            <p:nvPr/>
          </p:nvSpPr>
          <p:spPr bwMode="auto">
            <a:xfrm rot="10800000">
              <a:off x="8329377" y="3244176"/>
              <a:ext cx="202734" cy="138697"/>
            </a:xfrm>
            <a:prstGeom prst="triangl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16" name="Elbow Connector 315"/>
            <p:cNvCxnSpPr/>
            <p:nvPr/>
          </p:nvCxnSpPr>
          <p:spPr bwMode="auto">
            <a:xfrm flipH="1" flipV="1">
              <a:off x="8430744" y="3369927"/>
              <a:ext cx="163739" cy="110085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20" name="Group 319"/>
            <p:cNvGrpSpPr/>
            <p:nvPr/>
          </p:nvGrpSpPr>
          <p:grpSpPr>
            <a:xfrm>
              <a:off x="7787038" y="3123466"/>
              <a:ext cx="235671" cy="329343"/>
              <a:chOff x="7716581" y="2960440"/>
              <a:chExt cx="438546" cy="612854"/>
            </a:xfrm>
          </p:grpSpPr>
          <p:sp>
            <p:nvSpPr>
              <p:cNvPr id="317" name="Arc 316"/>
              <p:cNvSpPr/>
              <p:nvPr/>
            </p:nvSpPr>
            <p:spPr bwMode="auto">
              <a:xfrm>
                <a:off x="7716581" y="3150881"/>
                <a:ext cx="108230" cy="259558"/>
              </a:xfrm>
              <a:prstGeom prst="arc">
                <a:avLst>
                  <a:gd name="adj1" fmla="val 16200000"/>
                  <a:gd name="adj2" fmla="val 543645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18" name="Arc 317"/>
              <p:cNvSpPr/>
              <p:nvPr/>
            </p:nvSpPr>
            <p:spPr bwMode="auto">
              <a:xfrm>
                <a:off x="7814866" y="3085900"/>
                <a:ext cx="167470" cy="389530"/>
              </a:xfrm>
              <a:prstGeom prst="arc">
                <a:avLst>
                  <a:gd name="adj1" fmla="val 16200000"/>
                  <a:gd name="adj2" fmla="val 543645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19" name="Arc 318"/>
              <p:cNvSpPr/>
              <p:nvPr/>
            </p:nvSpPr>
            <p:spPr bwMode="auto">
              <a:xfrm>
                <a:off x="7901437" y="2960440"/>
                <a:ext cx="253690" cy="612854"/>
              </a:xfrm>
              <a:prstGeom prst="arc">
                <a:avLst>
                  <a:gd name="adj1" fmla="val 16200000"/>
                  <a:gd name="adj2" fmla="val 543645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08" name="TextBox 207"/>
          <p:cNvSpPr txBox="1"/>
          <p:nvPr/>
        </p:nvSpPr>
        <p:spPr>
          <a:xfrm>
            <a:off x="1269472" y="5545904"/>
            <a:ext cx="2740494" cy="48750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none" tIns="91440" bIns="91440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Mixed Signal Design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5680600" y="5545904"/>
            <a:ext cx="2581797" cy="48750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none" tIns="91440" bIns="91440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 Integration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16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Mixed Signal Design Wish 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and Accuracy (1 hour, 1 day)</a:t>
            </a:r>
          </a:p>
          <a:p>
            <a:r>
              <a:rPr lang="en-US" dirty="0" smtClean="0"/>
              <a:t>Deal with reality</a:t>
            </a:r>
          </a:p>
          <a:p>
            <a:pPr lvl="1"/>
            <a:r>
              <a:rPr lang="en-US" dirty="0" smtClean="0"/>
              <a:t>Corners, variability, non-idealities, parameterization</a:t>
            </a:r>
          </a:p>
          <a:p>
            <a:pPr lvl="1"/>
            <a:r>
              <a:rPr lang="en-US" dirty="0"/>
              <a:t>Production RTL, UVM/OVM, </a:t>
            </a:r>
            <a:r>
              <a:rPr lang="en-US" dirty="0" smtClean="0"/>
              <a:t>UPF</a:t>
            </a:r>
          </a:p>
          <a:p>
            <a:r>
              <a:rPr lang="en-US" dirty="0" smtClean="0"/>
              <a:t>Startup and tuning checks</a:t>
            </a:r>
          </a:p>
          <a:p>
            <a:r>
              <a:rPr lang="en-US" dirty="0"/>
              <a:t>Polarity and </a:t>
            </a:r>
            <a:r>
              <a:rPr lang="en-US" dirty="0" smtClean="0"/>
              <a:t>connectivity checks</a:t>
            </a:r>
            <a:endParaRPr lang="en-US" dirty="0"/>
          </a:p>
          <a:p>
            <a:r>
              <a:rPr lang="en-US" dirty="0" smtClean="0"/>
              <a:t>Flexibility for accuracy/speed tradeoffs</a:t>
            </a:r>
          </a:p>
          <a:p>
            <a:pPr lvl="1"/>
            <a:r>
              <a:rPr lang="en-US" sz="1800" dirty="0" smtClean="0"/>
              <a:t>Slow spice, fast spice, no spice</a:t>
            </a:r>
          </a:p>
          <a:p>
            <a:r>
              <a:rPr lang="en-US" dirty="0" smtClean="0"/>
              <a:t>GUI instead of typing in a text editor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8159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Digital-Analog-Digital Timing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do you characterize analog delays?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450862" y="2084385"/>
            <a:ext cx="1436317" cy="1685187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Digital FSM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169640" y="2084385"/>
            <a:ext cx="1500566" cy="1685187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Analog Circuit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052798" y="3511829"/>
            <a:ext cx="38818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496544" y="3377845"/>
            <a:ext cx="61587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clock</a:t>
            </a:r>
            <a:endParaRPr lang="en-US" sz="1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861596" y="2787086"/>
            <a:ext cx="130804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887179" y="3197193"/>
            <a:ext cx="128246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939580" y="3205984"/>
            <a:ext cx="1247393" cy="294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code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0135" y="2343724"/>
            <a:ext cx="958531" cy="491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eedback</a:t>
            </a:r>
            <a:b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code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444442" y="3902176"/>
            <a:ext cx="0" cy="17910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444442" y="5693252"/>
            <a:ext cx="464034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2444442" y="4083634"/>
            <a:ext cx="4027103" cy="407046"/>
            <a:chOff x="1406776" y="4342598"/>
            <a:chExt cx="4027103" cy="407046"/>
          </a:xfrm>
        </p:grpSpPr>
        <p:cxnSp>
          <p:nvCxnSpPr>
            <p:cNvPr id="17" name="Elbow Connector 16"/>
            <p:cNvCxnSpPr/>
            <p:nvPr/>
          </p:nvCxnSpPr>
          <p:spPr bwMode="auto">
            <a:xfrm flipV="1">
              <a:off x="1406776" y="4342599"/>
              <a:ext cx="526212" cy="407045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Elbow Connector 33"/>
            <p:cNvCxnSpPr/>
            <p:nvPr/>
          </p:nvCxnSpPr>
          <p:spPr bwMode="auto">
            <a:xfrm flipH="1" flipV="1">
              <a:off x="1934426" y="4342599"/>
              <a:ext cx="526212" cy="407045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Elbow Connector 34"/>
            <p:cNvCxnSpPr/>
            <p:nvPr/>
          </p:nvCxnSpPr>
          <p:spPr bwMode="auto">
            <a:xfrm flipV="1">
              <a:off x="2395940" y="4342599"/>
              <a:ext cx="526212" cy="407045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Elbow Connector 35"/>
            <p:cNvCxnSpPr/>
            <p:nvPr/>
          </p:nvCxnSpPr>
          <p:spPr bwMode="auto">
            <a:xfrm flipH="1" flipV="1">
              <a:off x="2923590" y="4342599"/>
              <a:ext cx="526212" cy="407045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Elbow Connector 36"/>
            <p:cNvCxnSpPr/>
            <p:nvPr/>
          </p:nvCxnSpPr>
          <p:spPr bwMode="auto">
            <a:xfrm flipV="1">
              <a:off x="3390853" y="4342598"/>
              <a:ext cx="526212" cy="407045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Elbow Connector 37"/>
            <p:cNvCxnSpPr/>
            <p:nvPr/>
          </p:nvCxnSpPr>
          <p:spPr bwMode="auto">
            <a:xfrm flipH="1" flipV="1">
              <a:off x="3918503" y="4342598"/>
              <a:ext cx="526212" cy="407045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Elbow Connector 38"/>
            <p:cNvCxnSpPr/>
            <p:nvPr/>
          </p:nvCxnSpPr>
          <p:spPr bwMode="auto">
            <a:xfrm flipV="1">
              <a:off x="4380017" y="4342598"/>
              <a:ext cx="526212" cy="407045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Elbow Connector 39"/>
            <p:cNvCxnSpPr/>
            <p:nvPr/>
          </p:nvCxnSpPr>
          <p:spPr bwMode="auto">
            <a:xfrm flipH="1" flipV="1">
              <a:off x="4907667" y="4342598"/>
              <a:ext cx="526212" cy="407045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" name="Straight Connector 22"/>
          <p:cNvCxnSpPr/>
          <p:nvPr/>
        </p:nvCxnSpPr>
        <p:spPr bwMode="auto">
          <a:xfrm>
            <a:off x="2444442" y="4699949"/>
            <a:ext cx="9886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2450862" y="5106993"/>
            <a:ext cx="92447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2926296" y="4708899"/>
            <a:ext cx="59335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2938519" y="5085913"/>
            <a:ext cx="59335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2543309" y="4694202"/>
            <a:ext cx="395210" cy="3917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H="1">
            <a:off x="2543309" y="4708899"/>
            <a:ext cx="395210" cy="3980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3899140" y="4708899"/>
            <a:ext cx="59335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3911363" y="5085913"/>
            <a:ext cx="59335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3516153" y="4708899"/>
            <a:ext cx="395210" cy="3770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3516153" y="4708899"/>
            <a:ext cx="395210" cy="3980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4878072" y="4699949"/>
            <a:ext cx="59335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4890295" y="5076963"/>
            <a:ext cx="59335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4495085" y="4699949"/>
            <a:ext cx="395210" cy="3770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flipH="1">
            <a:off x="4495085" y="4699949"/>
            <a:ext cx="395210" cy="3980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5858608" y="4693572"/>
            <a:ext cx="59335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5870831" y="5070586"/>
            <a:ext cx="59335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5475621" y="4693572"/>
            <a:ext cx="395210" cy="3770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475621" y="4693572"/>
            <a:ext cx="395210" cy="3980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3" name="TextBox 2052"/>
          <p:cNvSpPr txBox="1"/>
          <p:nvPr/>
        </p:nvSpPr>
        <p:spPr>
          <a:xfrm>
            <a:off x="2870224" y="4752519"/>
            <a:ext cx="712054" cy="3447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101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861596" y="4741203"/>
            <a:ext cx="712054" cy="3447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b100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839613" y="4743079"/>
            <a:ext cx="712054" cy="3447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b011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97533" y="4724727"/>
            <a:ext cx="712054" cy="3447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b100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3" name="Elbow Connector 92"/>
          <p:cNvCxnSpPr/>
          <p:nvPr/>
        </p:nvCxnSpPr>
        <p:spPr bwMode="auto">
          <a:xfrm rot="10800000">
            <a:off x="2444442" y="5202194"/>
            <a:ext cx="1060282" cy="407047"/>
          </a:xfrm>
          <a:prstGeom prst="bentConnector3">
            <a:avLst>
              <a:gd name="adj1" fmla="val 5252"/>
            </a:avLst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Elbow Connector 95"/>
          <p:cNvCxnSpPr/>
          <p:nvPr/>
        </p:nvCxnSpPr>
        <p:spPr bwMode="auto">
          <a:xfrm flipV="1">
            <a:off x="3498304" y="5202194"/>
            <a:ext cx="2447029" cy="407048"/>
          </a:xfrm>
          <a:prstGeom prst="bentConnector3">
            <a:avLst>
              <a:gd name="adj1" fmla="val 62691"/>
            </a:avLst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Elbow Connector 98"/>
          <p:cNvCxnSpPr/>
          <p:nvPr/>
        </p:nvCxnSpPr>
        <p:spPr bwMode="auto">
          <a:xfrm rot="10800000">
            <a:off x="5943895" y="5202195"/>
            <a:ext cx="534070" cy="407045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71" name="TextBox 2070"/>
          <p:cNvSpPr txBox="1"/>
          <p:nvPr/>
        </p:nvSpPr>
        <p:spPr>
          <a:xfrm>
            <a:off x="6509587" y="5710504"/>
            <a:ext cx="623889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828569" y="4145969"/>
            <a:ext cx="615873" cy="294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clock</a:t>
            </a:r>
            <a:endParaRPr lang="en-US" sz="1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197048" y="4782780"/>
            <a:ext cx="1247393" cy="294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code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485911" y="5219344"/>
            <a:ext cx="958531" cy="294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1" name="Straight Arrow Connector 120"/>
          <p:cNvCxnSpPr/>
          <p:nvPr/>
        </p:nvCxnSpPr>
        <p:spPr bwMode="auto">
          <a:xfrm flipV="1">
            <a:off x="5152106" y="2787086"/>
            <a:ext cx="399561" cy="30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075" name="Cloud 2074"/>
          <p:cNvSpPr/>
          <p:nvPr/>
        </p:nvSpPr>
        <p:spPr bwMode="auto">
          <a:xfrm>
            <a:off x="5417683" y="2630502"/>
            <a:ext cx="1091904" cy="812272"/>
          </a:xfrm>
          <a:prstGeom prst="cloud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5" name="Straight Arrow Connector 124"/>
          <p:cNvCxnSpPr/>
          <p:nvPr/>
        </p:nvCxnSpPr>
        <p:spPr bwMode="auto">
          <a:xfrm flipH="1" flipV="1">
            <a:off x="5152106" y="3203997"/>
            <a:ext cx="319323" cy="19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67" name="Group 66"/>
          <p:cNvGrpSpPr/>
          <p:nvPr/>
        </p:nvGrpSpPr>
        <p:grpSpPr>
          <a:xfrm>
            <a:off x="2837747" y="2886640"/>
            <a:ext cx="280660" cy="410486"/>
            <a:chOff x="862642" y="3131389"/>
            <a:chExt cx="280660" cy="410486"/>
          </a:xfrm>
          <a:solidFill>
            <a:srgbClr val="00B0F0"/>
          </a:solidFill>
        </p:grpSpPr>
        <p:sp>
          <p:nvSpPr>
            <p:cNvPr id="2078" name="Rectangle 2077"/>
            <p:cNvSpPr/>
            <p:nvPr/>
          </p:nvSpPr>
          <p:spPr bwMode="auto">
            <a:xfrm>
              <a:off x="862642" y="3131389"/>
              <a:ext cx="280660" cy="410486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79" name="Isosceles Triangle 2078"/>
            <p:cNvSpPr/>
            <p:nvPr/>
          </p:nvSpPr>
          <p:spPr bwMode="auto">
            <a:xfrm>
              <a:off x="940280" y="3438904"/>
              <a:ext cx="108412" cy="102971"/>
            </a:xfrm>
            <a:prstGeom prst="triangl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89" name="Elbow Connector 88"/>
          <p:cNvCxnSpPr>
            <a:endCxn id="2079" idx="3"/>
          </p:cNvCxnSpPr>
          <p:nvPr/>
        </p:nvCxnSpPr>
        <p:spPr bwMode="auto">
          <a:xfrm flipV="1">
            <a:off x="2440987" y="3297126"/>
            <a:ext cx="528604" cy="22537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3" name="Cloud 142"/>
          <p:cNvSpPr/>
          <p:nvPr/>
        </p:nvSpPr>
        <p:spPr bwMode="auto">
          <a:xfrm>
            <a:off x="3169020" y="2630501"/>
            <a:ext cx="479658" cy="319242"/>
          </a:xfrm>
          <a:prstGeom prst="cloud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4" name="Straight Arrow Connector 143"/>
          <p:cNvCxnSpPr>
            <a:stCxn id="143" idx="0"/>
          </p:cNvCxnSpPr>
          <p:nvPr/>
        </p:nvCxnSpPr>
        <p:spPr bwMode="auto">
          <a:xfrm>
            <a:off x="3648278" y="2790122"/>
            <a:ext cx="23890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05" name="Elbow Connector 104"/>
          <p:cNvCxnSpPr>
            <a:stCxn id="143" idx="2"/>
            <a:endCxn id="2078" idx="1"/>
          </p:cNvCxnSpPr>
          <p:nvPr/>
        </p:nvCxnSpPr>
        <p:spPr bwMode="auto">
          <a:xfrm rot="10800000" flipV="1">
            <a:off x="2837748" y="2790121"/>
            <a:ext cx="332761" cy="301761"/>
          </a:xfrm>
          <a:prstGeom prst="bentConnector3">
            <a:avLst>
              <a:gd name="adj1" fmla="val 168698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4" name="Elbow Connector 173"/>
          <p:cNvCxnSpPr>
            <a:stCxn id="2078" idx="3"/>
          </p:cNvCxnSpPr>
          <p:nvPr/>
        </p:nvCxnSpPr>
        <p:spPr bwMode="auto">
          <a:xfrm>
            <a:off x="3118407" y="3091883"/>
            <a:ext cx="768772" cy="11410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935606" y="2271425"/>
            <a:ext cx="169740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delays depends on multiple different inputs switching in time-staggered manner?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40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for analog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PLL Feedback Divider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4038985" y="2191082"/>
            <a:ext cx="1232899" cy="1469204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Frequency Divider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Arrow Connector 46"/>
          <p:cNvCxnSpPr>
            <a:endCxn id="44" idx="1"/>
          </p:cNvCxnSpPr>
          <p:nvPr/>
        </p:nvCxnSpPr>
        <p:spPr bwMode="auto">
          <a:xfrm>
            <a:off x="3401989" y="2925684"/>
            <a:ext cx="6369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endCxn id="44" idx="2"/>
          </p:cNvCxnSpPr>
          <p:nvPr/>
        </p:nvCxnSpPr>
        <p:spPr bwMode="auto">
          <a:xfrm flipV="1">
            <a:off x="4655434" y="3660286"/>
            <a:ext cx="1" cy="4452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44" idx="3"/>
          </p:cNvCxnSpPr>
          <p:nvPr/>
        </p:nvCxnSpPr>
        <p:spPr bwMode="auto">
          <a:xfrm>
            <a:off x="5271884" y="2925684"/>
            <a:ext cx="52398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303253" y="2972380"/>
            <a:ext cx="141723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VCO Output Clock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95174" y="2997896"/>
            <a:ext cx="1060144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Feedback Clock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25362" y="4119368"/>
            <a:ext cx="1060144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Clock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59789" y="3507911"/>
            <a:ext cx="20294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 frequency range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91770" y="4353725"/>
            <a:ext cx="239387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targets to use for timing analysis?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84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within analog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Feedback Equalizer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85" y="1891404"/>
            <a:ext cx="3823431" cy="284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Freeform 42"/>
          <p:cNvSpPr/>
          <p:nvPr/>
        </p:nvSpPr>
        <p:spPr bwMode="auto">
          <a:xfrm>
            <a:off x="3067496" y="2220178"/>
            <a:ext cx="2657685" cy="2445000"/>
          </a:xfrm>
          <a:custGeom>
            <a:avLst/>
            <a:gdLst>
              <a:gd name="connsiteX0" fmla="*/ 775717 w 2657685"/>
              <a:gd name="connsiteY0" fmla="*/ 121967 h 2536145"/>
              <a:gd name="connsiteX1" fmla="*/ 2481227 w 2657685"/>
              <a:gd name="connsiteY1" fmla="*/ 163064 h 2536145"/>
              <a:gd name="connsiteX2" fmla="*/ 2378485 w 2657685"/>
              <a:gd name="connsiteY2" fmla="*/ 502111 h 2536145"/>
              <a:gd name="connsiteX3" fmla="*/ 488041 w 2657685"/>
              <a:gd name="connsiteY3" fmla="*/ 584304 h 2536145"/>
              <a:gd name="connsiteX4" fmla="*/ 488041 w 2657685"/>
              <a:gd name="connsiteY4" fmla="*/ 1457607 h 2536145"/>
              <a:gd name="connsiteX5" fmla="*/ 1402441 w 2657685"/>
              <a:gd name="connsiteY5" fmla="*/ 1981589 h 2536145"/>
              <a:gd name="connsiteX6" fmla="*/ 1340796 w 2657685"/>
              <a:gd name="connsiteY6" fmla="*/ 2341185 h 2536145"/>
              <a:gd name="connsiteX7" fmla="*/ 107897 w 2657685"/>
              <a:gd name="connsiteY7" fmla="*/ 2372007 h 2536145"/>
              <a:gd name="connsiteX8" fmla="*/ 87348 w 2657685"/>
              <a:gd name="connsiteY8" fmla="*/ 214434 h 2536145"/>
              <a:gd name="connsiteX9" fmla="*/ 323654 w 2657685"/>
              <a:gd name="connsiteY9" fmla="*/ 193886 h 2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7685" h="2536145">
                <a:moveTo>
                  <a:pt x="775717" y="121967"/>
                </a:moveTo>
                <a:lnTo>
                  <a:pt x="2481227" y="163064"/>
                </a:lnTo>
                <a:cubicBezTo>
                  <a:pt x="2748355" y="226421"/>
                  <a:pt x="2710683" y="431904"/>
                  <a:pt x="2378485" y="502111"/>
                </a:cubicBezTo>
                <a:cubicBezTo>
                  <a:pt x="2046287" y="572318"/>
                  <a:pt x="803115" y="425055"/>
                  <a:pt x="488041" y="584304"/>
                </a:cubicBezTo>
                <a:cubicBezTo>
                  <a:pt x="172967" y="743553"/>
                  <a:pt x="335641" y="1224726"/>
                  <a:pt x="488041" y="1457607"/>
                </a:cubicBezTo>
                <a:cubicBezTo>
                  <a:pt x="640441" y="1690488"/>
                  <a:pt x="1260315" y="1834326"/>
                  <a:pt x="1402441" y="1981589"/>
                </a:cubicBezTo>
                <a:cubicBezTo>
                  <a:pt x="1544567" y="2128852"/>
                  <a:pt x="1556553" y="2276115"/>
                  <a:pt x="1340796" y="2341185"/>
                </a:cubicBezTo>
                <a:cubicBezTo>
                  <a:pt x="1125039" y="2406255"/>
                  <a:pt x="316805" y="2726465"/>
                  <a:pt x="107897" y="2372007"/>
                </a:cubicBezTo>
                <a:cubicBezTo>
                  <a:pt x="-101011" y="2017549"/>
                  <a:pt x="51388" y="577454"/>
                  <a:pt x="87348" y="214434"/>
                </a:cubicBezTo>
                <a:cubicBezTo>
                  <a:pt x="123307" y="-148586"/>
                  <a:pt x="223480" y="22650"/>
                  <a:pt x="323654" y="193886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66476" y="4740235"/>
            <a:ext cx="165955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Do we have a critical path?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54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and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3529584"/>
            <a:ext cx="8237537" cy="251244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to stay in “No Spice” land and still achieve “Slow Spice” accuracy?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344" y="1027259"/>
            <a:ext cx="242406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+mj-lt"/>
              </a:rPr>
              <a:t>Analog Simulator</a:t>
            </a:r>
            <a:endParaRPr lang="en-US" sz="1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6344" y="1346493"/>
            <a:ext cx="8311896" cy="512064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108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charset="0"/>
              </a:rPr>
              <a:t>Slow Spice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Fast Spice                      No Spice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2269" y="1050850"/>
            <a:ext cx="23759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latin typeface="+mj-lt"/>
              </a:rPr>
              <a:t>Digital Simulator</a:t>
            </a:r>
            <a:endParaRPr lang="en-US" sz="18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344" y="1858557"/>
            <a:ext cx="178346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Accurate and Slow</a:t>
            </a:r>
            <a:endParaRPr lang="en-US" sz="1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1" y="1857834"/>
            <a:ext cx="192024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Approximate and Fast</a:t>
            </a:r>
            <a:endParaRPr lang="en-US" sz="1800" dirty="0"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1148" y="2126322"/>
            <a:ext cx="7019353" cy="2411961"/>
            <a:chOff x="-41148" y="2126322"/>
            <a:chExt cx="7019353" cy="2411961"/>
          </a:xfrm>
        </p:grpSpPr>
        <p:pic>
          <p:nvPicPr>
            <p:cNvPr id="1028" name="Picture 4" descr="http://www.popsci.com/sites/popsci.com/files/styles/medium_1x_/public/import/2014/wormhole-1440x900.png?itok=v_nwNew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869" y="2126322"/>
              <a:ext cx="4974336" cy="2403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paper-replika.com/images/stories/instructions/space/interstellar_ranger/interstellar_ranger_intro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5" t="14798" r="8464" b="11217"/>
            <a:stretch/>
          </p:blipFill>
          <p:spPr bwMode="auto">
            <a:xfrm>
              <a:off x="-41148" y="3063240"/>
              <a:ext cx="2450591" cy="86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20047" y="3953508"/>
              <a:ext cx="17103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Behavioral</a:t>
              </a:r>
              <a:br>
                <a:rPr lang="en-US" sz="2000" dirty="0" smtClean="0">
                  <a:solidFill>
                    <a:srgbClr val="7030A0"/>
                  </a:solidFill>
                </a:rPr>
              </a:br>
              <a:r>
                <a:rPr lang="en-US" sz="2000" dirty="0" smtClean="0">
                  <a:solidFill>
                    <a:srgbClr val="7030A0"/>
                  </a:solidFill>
                </a:rPr>
                <a:t>Model</a:t>
              </a:r>
              <a:endParaRPr lang="en-US" sz="2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8851" y="6327171"/>
            <a:ext cx="16321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Spaceship Image Credit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8851" y="6542615"/>
            <a:ext cx="16209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Wormhole Image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389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white_intel_only">
  <a:themeElements>
    <a:clrScheme name="2_white_intel_only 1">
      <a:dk1>
        <a:srgbClr val="000000"/>
      </a:dk1>
      <a:lt1>
        <a:srgbClr val="FFFFFF"/>
      </a:lt1>
      <a:dk2>
        <a:srgbClr val="0860A8"/>
      </a:dk2>
      <a:lt2>
        <a:srgbClr val="0860A8"/>
      </a:lt2>
      <a:accent1>
        <a:srgbClr val="FF5C00"/>
      </a:accent1>
      <a:accent2>
        <a:srgbClr val="FDB605"/>
      </a:accent2>
      <a:accent3>
        <a:srgbClr val="FFFFFF"/>
      </a:accent3>
      <a:accent4>
        <a:srgbClr val="000000"/>
      </a:accent4>
      <a:accent5>
        <a:srgbClr val="FFB5AA"/>
      </a:accent5>
      <a:accent6>
        <a:srgbClr val="E5A504"/>
      </a:accent6>
      <a:hlink>
        <a:srgbClr val="AA014C"/>
      </a:hlink>
      <a:folHlink>
        <a:srgbClr val="379900"/>
      </a:folHlink>
    </a:clrScheme>
    <a:fontScheme name="2_white_intel_onl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white_intel_only 1">
        <a:dk1>
          <a:srgbClr val="000000"/>
        </a:dk1>
        <a:lt1>
          <a:srgbClr val="FFFFFF"/>
        </a:lt1>
        <a:dk2>
          <a:srgbClr val="0860A8"/>
        </a:dk2>
        <a:lt2>
          <a:srgbClr val="0860A8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567EB9"/>
      </a:lt2>
      <a:accent1>
        <a:srgbClr val="009900"/>
      </a:accent1>
      <a:accent2>
        <a:srgbClr val="AA014C"/>
      </a:accent2>
      <a:accent3>
        <a:srgbClr val="AAB6D1"/>
      </a:accent3>
      <a:accent4>
        <a:srgbClr val="DADADA"/>
      </a:accent4>
      <a:accent5>
        <a:srgbClr val="AACAAA"/>
      </a:accent5>
      <a:accent6>
        <a:srgbClr val="9A0144"/>
      </a:accent6>
      <a:hlink>
        <a:srgbClr val="FF5C00"/>
      </a:hlink>
      <a:folHlink>
        <a:srgbClr val="FDB605"/>
      </a:folHlink>
    </a:clrScheme>
    <a:fontScheme name="intel3.0-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8B71C10A84A7408765125DBE8CA739" ma:contentTypeVersion="0" ma:contentTypeDescription="Create a new document." ma:contentTypeScope="" ma:versionID="81c2c1e2b29991af797eaf8cbae0f30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133E129-A63A-4AB4-BF55-FA2BF12B589D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58AC587-0B55-4553-9F21-525320DAB8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F85421-0DAD-483A-A52B-4FF1298D5C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86400</TotalTime>
  <Words>527</Words>
  <Application>Microsoft Office PowerPoint</Application>
  <PresentationFormat>On-screen Show (4:3)</PresentationFormat>
  <Paragraphs>175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2_white_intel_only</vt:lpstr>
      <vt:lpstr>intel3.0-blue</vt:lpstr>
      <vt:lpstr> EDA for Mixed Signal Design </vt:lpstr>
      <vt:lpstr>PowerPoint Presentation</vt:lpstr>
      <vt:lpstr>Mixed Signal Landscape</vt:lpstr>
      <vt:lpstr>Mixed Signal Landscape</vt:lpstr>
      <vt:lpstr>Mixed Signal Design Wish List</vt:lpstr>
      <vt:lpstr>Digital-Analog-Digital Timing</vt:lpstr>
      <vt:lpstr>Timing for analog</vt:lpstr>
      <vt:lpstr>Timing within analog</vt:lpstr>
      <vt:lpstr>Speed and Accuracy</vt:lpstr>
      <vt:lpstr>EDA for Behavioral Modeling</vt:lpstr>
      <vt:lpstr>Stability and Optimality</vt:lpstr>
      <vt:lpstr>Backup</vt:lpstr>
      <vt:lpstr>Using Production RTL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SCL Pre-concept Template</dc:title>
  <dc:creator>Amin, Chirayu S</dc:creator>
  <cp:lastModifiedBy>Chirayu S. Amin</cp:lastModifiedBy>
  <cp:revision>2573</cp:revision>
  <dcterms:created xsi:type="dcterms:W3CDTF">2006-01-03T03:33:43Z</dcterms:created>
  <dcterms:modified xsi:type="dcterms:W3CDTF">2015-03-13T15:51:38Z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Category">
    <vt:lpwstr>Presentations</vt:lpwstr>
  </property>
  <property fmtid="{D5CDD505-2E9C-101B-9397-08002B2CF9AE}" pid="3" name="ContentTypeId">
    <vt:lpwstr>0x010100A38B71C10A84A7408765125DBE8CA739</vt:lpwstr>
  </property>
</Properties>
</file>