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71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1C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1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1F1BD6-67EC-B141-A272-AAF26EFFCD1E}" type="datetimeFigureOut">
              <a:rPr lang="en-US" smtClean="0"/>
              <a:t>3/9/15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BA519-26B5-7D4B-B878-250B279FF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28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Who am I</a:t>
            </a:r>
            <a:r>
              <a:rPr lang="en-US" baseline="0" dirty="0" smtClean="0"/>
              <a:t> – 20 year computer science professor, not an attorney</a:t>
            </a:r>
          </a:p>
          <a:p>
            <a:r>
              <a:rPr lang="en-US" baseline="0" dirty="0" smtClean="0"/>
              <a:t>Tell story of </a:t>
            </a:r>
            <a:r>
              <a:rPr lang="en-US" baseline="0" dirty="0" err="1" smtClean="0"/>
              <a:t>AgTech</a:t>
            </a:r>
            <a:r>
              <a:rPr lang="en-US" baseline="0" dirty="0" smtClean="0"/>
              <a:t> Summit – all IP but dismissive about what to do – could have stolen all their ideas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BA519-26B5-7D4B-B878-250B279FFC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65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5710E-20DF-C249-83C5-B10C6B424E18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B172-2F9D-D94E-8A06-D2EDDF210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747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5710E-20DF-C249-83C5-B10C6B424E18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B172-2F9D-D94E-8A06-D2EDDF210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292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5710E-20DF-C249-83C5-B10C6B424E18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B172-2F9D-D94E-8A06-D2EDDF210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7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5710E-20DF-C249-83C5-B10C6B424E18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B172-2F9D-D94E-8A06-D2EDDF210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1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5710E-20DF-C249-83C5-B10C6B424E18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B172-2F9D-D94E-8A06-D2EDDF210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50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5710E-20DF-C249-83C5-B10C6B424E18}" type="datetimeFigureOut">
              <a:rPr lang="en-US" smtClean="0"/>
              <a:t>3/9/15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B172-2F9D-D94E-8A06-D2EDDF210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4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5710E-20DF-C249-83C5-B10C6B424E18}" type="datetimeFigureOut">
              <a:rPr lang="en-US" smtClean="0"/>
              <a:t>3/9/15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B172-2F9D-D94E-8A06-D2EDDF210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5710E-20DF-C249-83C5-B10C6B424E18}" type="datetimeFigureOut">
              <a:rPr lang="en-US" smtClean="0"/>
              <a:t>3/9/15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B172-2F9D-D94E-8A06-D2EDDF210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9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5710E-20DF-C249-83C5-B10C6B424E18}" type="datetimeFigureOut">
              <a:rPr lang="en-US" smtClean="0"/>
              <a:t>3/9/15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B172-2F9D-D94E-8A06-D2EDDF210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001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5710E-20DF-C249-83C5-B10C6B424E18}" type="datetimeFigureOut">
              <a:rPr lang="en-US" smtClean="0"/>
              <a:t>3/9/15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B172-2F9D-D94E-8A06-D2EDDF210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832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5710E-20DF-C249-83C5-B10C6B424E18}" type="datetimeFigureOut">
              <a:rPr lang="en-US" smtClean="0"/>
              <a:t>3/9/15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B172-2F9D-D94E-8A06-D2EDDF210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78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69891"/>
          </a:xfrm>
          <a:prstGeom prst="rect">
            <a:avLst/>
          </a:prstGeom>
          <a:gradFill flip="none" rotWithShape="1">
            <a:gsLst>
              <a:gs pos="0">
                <a:srgbClr val="441C01">
                  <a:alpha val="66000"/>
                </a:srgbClr>
              </a:gs>
              <a:gs pos="100000">
                <a:schemeClr val="bg1">
                  <a:alpha val="66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5710E-20DF-C249-83C5-B10C6B424E18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5B172-2F9D-D94E-8A06-D2EDDF210C4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etterhead.png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31" t="10958" r="51285" b="11888"/>
          <a:stretch/>
        </p:blipFill>
        <p:spPr>
          <a:xfrm>
            <a:off x="164625" y="5745541"/>
            <a:ext cx="3045550" cy="975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18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Strategies for Intellectual Property Protection in Systems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Rudolph P. Darken</a:t>
            </a:r>
          </a:p>
          <a:p>
            <a:r>
              <a:rPr lang="en-US" dirty="0" smtClean="0"/>
              <a:t>Dennis S. Fernandez</a:t>
            </a:r>
          </a:p>
          <a:p>
            <a:r>
              <a:rPr lang="en-US" dirty="0" smtClean="0"/>
              <a:t>Nelson T. Rivera</a:t>
            </a:r>
          </a:p>
          <a:p>
            <a:r>
              <a:rPr lang="en-US" i="1" dirty="0" err="1" smtClean="0"/>
              <a:t>LaRiviere</a:t>
            </a:r>
            <a:r>
              <a:rPr lang="en-US" i="1" dirty="0" smtClean="0"/>
              <a:t>, </a:t>
            </a:r>
            <a:r>
              <a:rPr lang="en-US" i="1" dirty="0" err="1"/>
              <a:t>G</a:t>
            </a:r>
            <a:r>
              <a:rPr lang="en-US" i="1" dirty="0" err="1" smtClean="0"/>
              <a:t>rubman</a:t>
            </a:r>
            <a:r>
              <a:rPr lang="en-US" i="1" dirty="0" smtClean="0"/>
              <a:t> PC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9270" y="5497697"/>
            <a:ext cx="1598951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750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 Secrets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 anything</a:t>
            </a:r>
          </a:p>
          <a:p>
            <a:pPr lvl="1"/>
            <a:r>
              <a:rPr lang="en-US" dirty="0" smtClean="0"/>
              <a:t>But you have to keep it a secret.</a:t>
            </a:r>
          </a:p>
          <a:p>
            <a:pPr lvl="1"/>
            <a:r>
              <a:rPr lang="en-US" dirty="0" smtClean="0"/>
              <a:t>Governed by State law</a:t>
            </a:r>
          </a:p>
          <a:p>
            <a:r>
              <a:rPr lang="en-US" dirty="0" smtClean="0"/>
              <a:t>Effective use of confidential disclosure agreements (aka non-disclosure agreements)</a:t>
            </a:r>
          </a:p>
          <a:p>
            <a:r>
              <a:rPr lang="en-US" dirty="0" smtClean="0"/>
              <a:t>No requirement to ever protect via patent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369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“Patentable Subject Matter”?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</a:t>
            </a:r>
            <a:r>
              <a:rPr lang="en-US" u="sng" dirty="0" smtClean="0"/>
              <a:t>process</a:t>
            </a:r>
            <a:r>
              <a:rPr lang="en-US" dirty="0" smtClean="0"/>
              <a:t>, </a:t>
            </a:r>
            <a:r>
              <a:rPr lang="en-US" u="sng" dirty="0" smtClean="0"/>
              <a:t>machine</a:t>
            </a:r>
            <a:r>
              <a:rPr lang="en-US" dirty="0" smtClean="0"/>
              <a:t>, </a:t>
            </a:r>
            <a:r>
              <a:rPr lang="en-US" u="sng" dirty="0" smtClean="0"/>
              <a:t>manufacture</a:t>
            </a:r>
            <a:r>
              <a:rPr lang="en-US" dirty="0" smtClean="0"/>
              <a:t>, or </a:t>
            </a:r>
            <a:r>
              <a:rPr lang="en-US" u="sng" dirty="0" smtClean="0"/>
              <a:t>composition of matter</a:t>
            </a:r>
            <a:r>
              <a:rPr lang="en-US" dirty="0" smtClean="0"/>
              <a:t>, or improvement thereof.</a:t>
            </a:r>
          </a:p>
          <a:p>
            <a:r>
              <a:rPr lang="en-US" dirty="0" smtClean="0"/>
              <a:t>Must have an </a:t>
            </a:r>
            <a:r>
              <a:rPr lang="en-US" u="sng" dirty="0" smtClean="0"/>
              <a:t>inventive concept</a:t>
            </a:r>
            <a:r>
              <a:rPr lang="en-US" dirty="0" smtClean="0"/>
              <a:t>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876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439" y="274638"/>
            <a:ext cx="8800818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</a:t>
            </a:r>
            <a:r>
              <a:rPr lang="en-US" u="sng" dirty="0" smtClean="0"/>
              <a:t>not</a:t>
            </a:r>
            <a:r>
              <a:rPr lang="en-US" dirty="0" smtClean="0"/>
              <a:t> “</a:t>
            </a:r>
            <a:r>
              <a:rPr lang="en-US" dirty="0"/>
              <a:t>P</a:t>
            </a:r>
            <a:r>
              <a:rPr lang="en-US" dirty="0" smtClean="0"/>
              <a:t>atentable Subject Matter”?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Laws of nature, physical phenomena, and </a:t>
            </a:r>
            <a:r>
              <a:rPr lang="en-US" u="sng" dirty="0" smtClean="0"/>
              <a:t>abstract ideas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What’s an </a:t>
            </a:r>
            <a:r>
              <a:rPr lang="en-US" u="sng" dirty="0" smtClean="0"/>
              <a:t>abstract idea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Algorithms</a:t>
            </a:r>
          </a:p>
          <a:p>
            <a:pPr lvl="1"/>
            <a:r>
              <a:rPr lang="en-US" dirty="0" smtClean="0"/>
              <a:t>Computer implementation of an idea</a:t>
            </a:r>
          </a:p>
          <a:p>
            <a:r>
              <a:rPr lang="en-US" dirty="0" smtClean="0"/>
              <a:t>Why aren’t they patentable?</a:t>
            </a:r>
          </a:p>
          <a:p>
            <a:pPr lvl="1"/>
            <a:r>
              <a:rPr lang="en-US" dirty="0" smtClean="0"/>
              <a:t>Give the patent owner a monopoly on an entire market segment – we want </a:t>
            </a:r>
            <a:r>
              <a:rPr lang="en-US" u="sng" dirty="0" smtClean="0"/>
              <a:t>innovation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230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Strategy for IP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Are you developing products based on new IP?</a:t>
            </a:r>
          </a:p>
          <a:p>
            <a:pPr lvl="1"/>
            <a:r>
              <a:rPr lang="en-US" dirty="0" smtClean="0"/>
              <a:t>Protect your idea, block others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will the product be marketed?</a:t>
            </a:r>
          </a:p>
          <a:p>
            <a:pPr marL="914400" lvl="1" indent="-514350"/>
            <a:r>
              <a:rPr lang="en-US" dirty="0" smtClean="0"/>
              <a:t>Standalone, part of a family, add-on?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Who are your competitors?</a:t>
            </a:r>
          </a:p>
          <a:p>
            <a:pPr marL="914400" lvl="1" indent="-514350"/>
            <a:r>
              <a:rPr lang="en-US" dirty="0" smtClean="0"/>
              <a:t>Does your invention obsolesce other products?</a:t>
            </a:r>
          </a:p>
          <a:p>
            <a:pPr marL="914400" lvl="1" indent="-514350"/>
            <a:r>
              <a:rPr lang="en-US" dirty="0" smtClean="0"/>
              <a:t>Does it change the work flow?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309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731" y="274638"/>
            <a:ext cx="854423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Strategy for IP Protection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How would a competitor work around you?</a:t>
            </a:r>
          </a:p>
          <a:p>
            <a:pPr marL="914400" lvl="1" indent="-514350"/>
            <a:r>
              <a:rPr lang="en-US" dirty="0" smtClean="0"/>
              <a:t>Reverse engineer, redesign, etc.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How will the invention be monetized?</a:t>
            </a:r>
          </a:p>
          <a:p>
            <a:pPr marL="914400" lvl="1" indent="-514350"/>
            <a:r>
              <a:rPr lang="en-US" dirty="0" smtClean="0"/>
              <a:t>Service? Product? Add-on? Lock-in?</a:t>
            </a:r>
          </a:p>
          <a:p>
            <a:pPr marL="914400" lvl="1" indent="-514350"/>
            <a:r>
              <a:rPr lang="en-US" dirty="0" smtClean="0"/>
              <a:t>Does IP from multiple parts of a patent family fit together or is it separate?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What’s the timing?</a:t>
            </a:r>
          </a:p>
          <a:p>
            <a:pPr marL="914400" lvl="1" indent="-514350"/>
            <a:r>
              <a:rPr lang="en-US" dirty="0" smtClean="0"/>
              <a:t>When will your product be ready for market?</a:t>
            </a:r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319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Writing Effective Patents and Claims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avoid a § 101 rejection for </a:t>
            </a:r>
            <a:r>
              <a:rPr lang="en-US" dirty="0" err="1" smtClean="0"/>
              <a:t>unpatentable</a:t>
            </a:r>
            <a:r>
              <a:rPr lang="en-US" dirty="0" smtClean="0"/>
              <a:t> subject matter: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Always highlight the “inventive concept” that solves a problem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Show how invention is more than just a computer implementation of an idea</a:t>
            </a:r>
          </a:p>
          <a:p>
            <a:pPr marL="1203325" lvl="2" indent="-346075"/>
            <a:r>
              <a:rPr lang="en-US" dirty="0" smtClean="0"/>
              <a:t>Making it faster or more convenient is not enough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Look for transformation from one state or thing to another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033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Hypothetical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simulation and verification as a service</a:t>
            </a:r>
          </a:p>
          <a:p>
            <a:pPr lvl="1"/>
            <a:r>
              <a:rPr lang="en-US" dirty="0" smtClean="0"/>
              <a:t>New business model (subscription)</a:t>
            </a:r>
          </a:p>
          <a:p>
            <a:pPr lvl="1"/>
            <a:r>
              <a:rPr lang="en-US" dirty="0" smtClean="0"/>
              <a:t>Changes work flow</a:t>
            </a:r>
          </a:p>
          <a:p>
            <a:pPr lvl="1"/>
            <a:r>
              <a:rPr lang="en-US" dirty="0" smtClean="0"/>
              <a:t>Copyright the API? (</a:t>
            </a:r>
            <a:r>
              <a:rPr lang="en-US" i="1" dirty="0" smtClean="0"/>
              <a:t>Oracle v. Google</a:t>
            </a:r>
            <a:r>
              <a:rPr lang="en-US" dirty="0" smtClean="0"/>
              <a:t>, 2014)</a:t>
            </a:r>
          </a:p>
          <a:p>
            <a:pPr lvl="1"/>
            <a:r>
              <a:rPr lang="en-US" dirty="0" smtClean="0"/>
              <a:t>Patent the simulation itself (improvements due to new model)</a:t>
            </a:r>
          </a:p>
          <a:p>
            <a:pPr lvl="1"/>
            <a:r>
              <a:rPr lang="en-US" dirty="0" smtClean="0"/>
              <a:t>Patent the data transmission mechanism (client/service)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577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Critical industry, rich in IP that must be </a:t>
            </a:r>
            <a:r>
              <a:rPr lang="en-US" dirty="0" smtClean="0"/>
              <a:t>properly </a:t>
            </a:r>
            <a:r>
              <a:rPr lang="en-US" dirty="0" smtClean="0"/>
              <a:t>protected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Software intensive, runs into the “abstract idea” problem a lot.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Solvable if you focus on the inventive step and how the computer is integral to the idea.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Watch for changes in how the law is interpreted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Have legal assistance that is knowledgeable about what you do and why you are doing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5694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Strategies for Intellectual Property Protection in Systems Design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6727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Rudolph P. Darken</a:t>
            </a:r>
          </a:p>
          <a:p>
            <a:r>
              <a:rPr lang="en-US" dirty="0" err="1" smtClean="0"/>
              <a:t>rdarken@lgpatlaw.com</a:t>
            </a:r>
            <a:endParaRPr lang="en-US" dirty="0" smtClean="0"/>
          </a:p>
          <a:p>
            <a:r>
              <a:rPr lang="en-US" i="1" dirty="0" err="1" smtClean="0"/>
              <a:t>LaRiviere</a:t>
            </a:r>
            <a:r>
              <a:rPr lang="en-US" i="1" dirty="0" smtClean="0"/>
              <a:t>, </a:t>
            </a:r>
            <a:r>
              <a:rPr lang="en-US" i="1" dirty="0" err="1"/>
              <a:t>G</a:t>
            </a:r>
            <a:r>
              <a:rPr lang="en-US" i="1" dirty="0" err="1" smtClean="0"/>
              <a:t>rubman</a:t>
            </a:r>
            <a:r>
              <a:rPr lang="en-US" i="1" dirty="0" smtClean="0"/>
              <a:t> PC</a:t>
            </a:r>
          </a:p>
          <a:p>
            <a:r>
              <a:rPr lang="en-US" i="1" dirty="0" smtClean="0"/>
              <a:t>Monterey, CA 93940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9270" y="5497697"/>
            <a:ext cx="1598951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429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Protecting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Intellectual Property?</a:t>
            </a:r>
          </a:p>
          <a:p>
            <a:r>
              <a:rPr lang="en-US" dirty="0" smtClean="0"/>
              <a:t>What is “patentable subject matter”?</a:t>
            </a:r>
          </a:p>
          <a:p>
            <a:r>
              <a:rPr lang="en-US" dirty="0" smtClean="0"/>
              <a:t>How does this inform a strategy for your business or organization?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570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to this meeting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only the </a:t>
            </a:r>
            <a:r>
              <a:rPr lang="en-US" u="sng" dirty="0" smtClean="0"/>
              <a:t>products</a:t>
            </a:r>
            <a:r>
              <a:rPr lang="en-US" dirty="0" smtClean="0"/>
              <a:t> you build,</a:t>
            </a:r>
          </a:p>
          <a:p>
            <a:r>
              <a:rPr lang="en-US" dirty="0" smtClean="0"/>
              <a:t>But also the </a:t>
            </a:r>
            <a:r>
              <a:rPr lang="en-US" u="sng" dirty="0" smtClean="0"/>
              <a:t>tools</a:t>
            </a:r>
            <a:r>
              <a:rPr lang="en-US" dirty="0" smtClean="0"/>
              <a:t> you use to build them,</a:t>
            </a:r>
          </a:p>
          <a:p>
            <a:pPr lvl="1"/>
            <a:r>
              <a:rPr lang="en-US" sz="2000" dirty="0" smtClean="0"/>
              <a:t>We’ll focus on simulation, design, automation, and verification</a:t>
            </a:r>
          </a:p>
          <a:p>
            <a:r>
              <a:rPr lang="en-US" dirty="0" smtClean="0"/>
              <a:t>And the </a:t>
            </a:r>
            <a:r>
              <a:rPr lang="en-US" u="sng" dirty="0" smtClean="0"/>
              <a:t>processes</a:t>
            </a:r>
            <a:r>
              <a:rPr lang="en-US" dirty="0" smtClean="0"/>
              <a:t> that you employ.</a:t>
            </a:r>
          </a:p>
          <a:p>
            <a:endParaRPr lang="en-US" sz="1050" dirty="0"/>
          </a:p>
          <a:p>
            <a:r>
              <a:rPr lang="en-US" dirty="0" smtClean="0"/>
              <a:t>Software critical industry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29305" y="4910353"/>
            <a:ext cx="585010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Innovation can be anywhere!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32336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in Systems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systems design companies listed in the top 20 of IEEE survey on impact of IP portfolio.</a:t>
            </a:r>
          </a:p>
          <a:p>
            <a:r>
              <a:rPr lang="en-US" dirty="0" smtClean="0"/>
              <a:t>Your industry is IP-rich.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Novel assemblies and reconfigurable components</a:t>
            </a:r>
          </a:p>
          <a:p>
            <a:pPr lvl="1"/>
            <a:r>
              <a:rPr lang="en-US" dirty="0" smtClean="0"/>
              <a:t>New simulation methods, timing models, effect models.</a:t>
            </a:r>
          </a:p>
          <a:p>
            <a:pPr lvl="1"/>
            <a:r>
              <a:rPr lang="en-US" dirty="0" smtClean="0"/>
              <a:t>New verification methods at all levels of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186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IP Primer in 5 Minutes or Less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Patents</a:t>
            </a:r>
            <a:endParaRPr lang="en-US" dirty="0"/>
          </a:p>
          <a:p>
            <a:r>
              <a:rPr lang="en-US" dirty="0" smtClean="0"/>
              <a:t>Copyrights</a:t>
            </a:r>
          </a:p>
          <a:p>
            <a:r>
              <a:rPr lang="en-US" dirty="0" smtClean="0"/>
              <a:t>Mask Works</a:t>
            </a:r>
          </a:p>
          <a:p>
            <a:r>
              <a:rPr lang="en-US" dirty="0" smtClean="0"/>
              <a:t>Trademarks</a:t>
            </a:r>
          </a:p>
          <a:p>
            <a:r>
              <a:rPr lang="en-US" dirty="0" smtClean="0"/>
              <a:t>Trade Secrets</a:t>
            </a:r>
          </a:p>
        </p:txBody>
      </p:sp>
    </p:spTree>
    <p:extLst>
      <p:ext uri="{BB962C8B-B14F-4D97-AF65-F5344CB8AC3E}">
        <p14:creationId xmlns:p14="http://schemas.microsoft.com/office/powerpoint/2010/main" val="3460544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Protects the </a:t>
            </a:r>
            <a:r>
              <a:rPr lang="en-US" u="sng" dirty="0" smtClean="0"/>
              <a:t>idea</a:t>
            </a:r>
          </a:p>
          <a:p>
            <a:r>
              <a:rPr lang="en-US" dirty="0" smtClean="0"/>
              <a:t>Must be </a:t>
            </a:r>
            <a:r>
              <a:rPr lang="en-US" u="sng" dirty="0" smtClean="0"/>
              <a:t>patentable subject matter</a:t>
            </a:r>
            <a:r>
              <a:rPr lang="en-US" dirty="0" smtClean="0"/>
              <a:t>, have </a:t>
            </a:r>
            <a:r>
              <a:rPr lang="en-US" u="sng" dirty="0" smtClean="0"/>
              <a:t>utility</a:t>
            </a:r>
            <a:r>
              <a:rPr lang="en-US" dirty="0" smtClean="0"/>
              <a:t>, </a:t>
            </a:r>
            <a:r>
              <a:rPr lang="en-US" u="sng" dirty="0" smtClean="0"/>
              <a:t>novelty</a:t>
            </a:r>
            <a:r>
              <a:rPr lang="en-US" dirty="0" smtClean="0"/>
              <a:t>, and be </a:t>
            </a:r>
            <a:r>
              <a:rPr lang="en-US" u="sng" dirty="0" smtClean="0"/>
              <a:t>non-obvious</a:t>
            </a:r>
          </a:p>
          <a:p>
            <a:r>
              <a:rPr lang="en-US" dirty="0" smtClean="0"/>
              <a:t>Must also have </a:t>
            </a:r>
            <a:r>
              <a:rPr lang="en-US" u="sng" dirty="0" smtClean="0"/>
              <a:t>enablement</a:t>
            </a:r>
          </a:p>
          <a:p>
            <a:r>
              <a:rPr lang="en-US" dirty="0" smtClean="0"/>
              <a:t>In return for a limited monopoly on your idea (that is enforceable), you disclose to the world what the idea 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939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Protects the </a:t>
            </a:r>
            <a:r>
              <a:rPr lang="en-US" u="sng" dirty="0" smtClean="0"/>
              <a:t>expression of the idea</a:t>
            </a:r>
            <a:r>
              <a:rPr lang="en-US" dirty="0" smtClean="0"/>
              <a:t>, not the idea itself.</a:t>
            </a:r>
          </a:p>
          <a:p>
            <a:r>
              <a:rPr lang="en-US" dirty="0" smtClean="0"/>
              <a:t>Can complement a patent in some cases</a:t>
            </a:r>
          </a:p>
          <a:p>
            <a:r>
              <a:rPr lang="en-US" dirty="0" smtClean="0"/>
              <a:t>Applies to “writings”, widely interpreted as a tangible medium.</a:t>
            </a:r>
          </a:p>
          <a:p>
            <a:pPr lvl="1"/>
            <a:r>
              <a:rPr lang="en-US" dirty="0" smtClean="0"/>
              <a:t>Written words, music, recordings, architectural design, software source code, movies.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245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Mask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copyright or a design patent</a:t>
            </a:r>
          </a:p>
          <a:p>
            <a:r>
              <a:rPr lang="en-US" dirty="0" smtClean="0"/>
              <a:t>The original image of the circuit design is protected, but not the process by which it was made.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5894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 the brand</a:t>
            </a:r>
          </a:p>
          <a:p>
            <a:pPr lvl="1"/>
            <a:r>
              <a:rPr lang="en-US" dirty="0" smtClean="0"/>
              <a:t>So consumers know what they are buying and have confidence in the source.</a:t>
            </a:r>
          </a:p>
          <a:p>
            <a:r>
              <a:rPr lang="en-US" dirty="0" smtClean="0"/>
              <a:t>Specific to use in </a:t>
            </a:r>
            <a:r>
              <a:rPr lang="en-US" dirty="0" smtClean="0"/>
              <a:t>a channel of trade</a:t>
            </a:r>
            <a:endParaRPr lang="en-US" dirty="0" smtClean="0"/>
          </a:p>
          <a:p>
            <a:pPr lvl="1"/>
            <a:r>
              <a:rPr lang="en-US" dirty="0" smtClean="0"/>
              <a:t>Can be reused as long as not overlapping within one </a:t>
            </a:r>
            <a:r>
              <a:rPr lang="en-US" dirty="0" smtClean="0"/>
              <a:t>channel.</a:t>
            </a:r>
            <a:endParaRPr lang="en-US" dirty="0"/>
          </a:p>
          <a:p>
            <a:pPr lvl="1"/>
            <a:r>
              <a:rPr lang="en-US" dirty="0" smtClean="0"/>
              <a:t>Meant to avoid confusing the customer.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95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824</Words>
  <Application>Microsoft Macintosh PowerPoint</Application>
  <PresentationFormat>On-screen Show (4:3)</PresentationFormat>
  <Paragraphs>108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Strategies for Intellectual Property Protection in Systems Design</vt:lpstr>
      <vt:lpstr>Protecting Ideas</vt:lpstr>
      <vt:lpstr>Specific to this meeting …</vt:lpstr>
      <vt:lpstr>IP in Systems Design</vt:lpstr>
      <vt:lpstr>An IP Primer in 5 Minutes or Less</vt:lpstr>
      <vt:lpstr>Patents</vt:lpstr>
      <vt:lpstr>Copyright</vt:lpstr>
      <vt:lpstr>Mask Works</vt:lpstr>
      <vt:lpstr>Trademarks</vt:lpstr>
      <vt:lpstr>Trade Secrets</vt:lpstr>
      <vt:lpstr>What is “Patentable Subject Matter”?</vt:lpstr>
      <vt:lpstr>What is not “Patentable Subject Matter”?</vt:lpstr>
      <vt:lpstr>A Strategy for IP Protection</vt:lpstr>
      <vt:lpstr>A Strategy for IP Protection (cont’d)</vt:lpstr>
      <vt:lpstr>Writing Effective Patents and Claims</vt:lpstr>
      <vt:lpstr>Hypothetical Case</vt:lpstr>
      <vt:lpstr>Conclusions</vt:lpstr>
      <vt:lpstr>Strategies for Intellectual Property Protection in Systems Design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Rudolph P. Darken</dc:creator>
  <cp:lastModifiedBy>Rudolph P. Darken</cp:lastModifiedBy>
  <cp:revision>17</cp:revision>
  <dcterms:created xsi:type="dcterms:W3CDTF">2015-03-07T04:27:49Z</dcterms:created>
  <dcterms:modified xsi:type="dcterms:W3CDTF">2015-03-09T23:40:49Z</dcterms:modified>
</cp:coreProperties>
</file>