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7" r:id="rId1"/>
    <p:sldMasterId id="2147483749" r:id="rId2"/>
    <p:sldMasterId id="2147483762" r:id="rId3"/>
    <p:sldMasterId id="2147483774" r:id="rId4"/>
    <p:sldMasterId id="2147483786" r:id="rId5"/>
    <p:sldMasterId id="2147483798" r:id="rId6"/>
    <p:sldMasterId id="2147483810" r:id="rId7"/>
  </p:sldMasterIdLst>
  <p:notesMasterIdLst>
    <p:notesMasterId r:id="rId14"/>
  </p:notesMasterIdLst>
  <p:handoutMasterIdLst>
    <p:handoutMasterId r:id="rId15"/>
  </p:handoutMasterIdLst>
  <p:sldIdLst>
    <p:sldId id="395" r:id="rId8"/>
    <p:sldId id="692" r:id="rId9"/>
    <p:sldId id="694" r:id="rId10"/>
    <p:sldId id="696" r:id="rId11"/>
    <p:sldId id="697" r:id="rId12"/>
    <p:sldId id="683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89">
          <p15:clr>
            <a:srgbClr val="A4A3A4"/>
          </p15:clr>
        </p15:guide>
        <p15:guide id="2" orient="horz" pos="3912">
          <p15:clr>
            <a:srgbClr val="A4A3A4"/>
          </p15:clr>
        </p15:guide>
        <p15:guide id="3" orient="horz" pos="282">
          <p15:clr>
            <a:srgbClr val="A4A3A4"/>
          </p15:clr>
        </p15:guide>
        <p15:guide id="4" orient="horz" pos="2158">
          <p15:clr>
            <a:srgbClr val="A4A3A4"/>
          </p15:clr>
        </p15:guide>
        <p15:guide id="5" orient="horz" pos="4123">
          <p15:clr>
            <a:srgbClr val="A4A3A4"/>
          </p15:clr>
        </p15:guide>
        <p15:guide id="6" pos="264">
          <p15:clr>
            <a:srgbClr val="A4A3A4"/>
          </p15:clr>
        </p15:guide>
        <p15:guide id="7" pos="2878">
          <p15:clr>
            <a:srgbClr val="A4A3A4"/>
          </p15:clr>
        </p15:guide>
        <p15:guide id="8" pos="163">
          <p15:clr>
            <a:srgbClr val="A4A3A4"/>
          </p15:clr>
        </p15:guide>
        <p15:guide id="9" pos="56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00"/>
    <a:srgbClr val="FFCC66"/>
    <a:srgbClr val="FFFFFF"/>
    <a:srgbClr val="FFFF99"/>
    <a:srgbClr val="FFFF66"/>
    <a:srgbClr val="66FF33"/>
    <a:srgbClr val="FFFFCC"/>
    <a:srgbClr val="CC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7" autoAdjust="0"/>
    <p:restoredTop sz="99863" autoAdjust="0"/>
  </p:normalViewPr>
  <p:slideViewPr>
    <p:cSldViewPr snapToGrid="0">
      <p:cViewPr varScale="1">
        <p:scale>
          <a:sx n="71" d="100"/>
          <a:sy n="71" d="100"/>
        </p:scale>
        <p:origin x="1134" y="72"/>
      </p:cViewPr>
      <p:guideLst>
        <p:guide orient="horz" pos="4189"/>
        <p:guide orient="horz" pos="3912"/>
        <p:guide orient="horz" pos="282"/>
        <p:guide orient="horz" pos="2158"/>
        <p:guide orient="horz" pos="4123"/>
        <p:guide pos="264"/>
        <p:guide pos="2878"/>
        <p:guide pos="163"/>
        <p:guide pos="56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-78" y="672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gray">
          <a:xfrm>
            <a:off x="198580" y="9248885"/>
            <a:ext cx="347445" cy="238400"/>
          </a:xfrm>
          <a:prstGeom prst="rect">
            <a:avLst/>
          </a:prstGeom>
          <a:noFill/>
        </p:spPr>
        <p:txBody>
          <a:bodyPr wrap="none" lIns="95610" tIns="47805" rIns="95610" bIns="47805" rtlCol="0">
            <a:spAutoFit/>
          </a:bodyPr>
          <a:lstStyle/>
          <a:p>
            <a:pPr algn="r"/>
            <a:fld id="{2B7AF141-2B95-496E-A444-1A6308939B01}" type="slidenum">
              <a:rPr lang="en-US" sz="900">
                <a:solidFill>
                  <a:schemeClr val="accent3"/>
                </a:solidFill>
              </a:rPr>
              <a:pPr algn="r"/>
              <a:t>‹#›</a:t>
            </a:fld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gray">
          <a:xfrm>
            <a:off x="469993" y="9248885"/>
            <a:ext cx="2721024" cy="235043"/>
          </a:xfrm>
          <a:prstGeom prst="rect">
            <a:avLst/>
          </a:prstGeom>
          <a:noFill/>
        </p:spPr>
        <p:txBody>
          <a:bodyPr wrap="none" lIns="95610" tIns="47805" rIns="95610" bIns="47805" rtlCol="0">
            <a:spAutoFit/>
          </a:bodyPr>
          <a:lstStyle/>
          <a:p>
            <a:pPr algn="l"/>
            <a:r>
              <a:rPr lang="en-US" sz="900" dirty="0">
                <a:solidFill>
                  <a:schemeClr val="accent3"/>
                </a:solidFill>
              </a:rPr>
              <a:t>© 2011 Cadence Confidential. All rights reserved.</a:t>
            </a:r>
            <a:endParaRPr lang="en-US" sz="900" dirty="0">
              <a:solidFill>
                <a:schemeClr val="accent3"/>
              </a:solidFill>
              <a:cs typeface="Arial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5923" y="9210455"/>
            <a:ext cx="1234884" cy="22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961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42068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4" y="4270316"/>
            <a:ext cx="650239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1" tIns="48246" rIns="96491" bIns="48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198580" y="9248885"/>
            <a:ext cx="347445" cy="238400"/>
          </a:xfrm>
          <a:prstGeom prst="rect">
            <a:avLst/>
          </a:prstGeom>
          <a:noFill/>
        </p:spPr>
        <p:txBody>
          <a:bodyPr wrap="none" lIns="95610" tIns="47805" rIns="95610" bIns="47805" rtlCol="0">
            <a:spAutoFit/>
          </a:bodyPr>
          <a:lstStyle/>
          <a:p>
            <a:pPr algn="r"/>
            <a:fld id="{2B7AF141-2B95-496E-A444-1A6308939B0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algn="r"/>
              <a:t>‹#›</a:t>
            </a:fld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gray">
          <a:xfrm>
            <a:off x="469993" y="9248885"/>
            <a:ext cx="2721024" cy="235043"/>
          </a:xfrm>
          <a:prstGeom prst="rect">
            <a:avLst/>
          </a:prstGeom>
          <a:noFill/>
        </p:spPr>
        <p:txBody>
          <a:bodyPr wrap="none" lIns="95610" tIns="47805" rIns="95610" bIns="47805" rtlCol="0">
            <a:spAutoFit/>
          </a:bodyPr>
          <a:lstStyle/>
          <a:p>
            <a:pPr algn="l"/>
            <a:r>
              <a:rPr lang="en-US" sz="900" dirty="0" smtClean="0">
                <a:solidFill>
                  <a:schemeClr val="accent3"/>
                </a:solidFill>
                <a:cs typeface="+mn-cs"/>
              </a:rPr>
              <a:t>©</a:t>
            </a:r>
            <a:r>
              <a:rPr lang="en-US" sz="900" baseline="0" dirty="0" smtClean="0">
                <a:solidFill>
                  <a:schemeClr val="accent3"/>
                </a:solidFill>
                <a:cs typeface="+mn-cs"/>
              </a:rPr>
              <a:t> 2011 Cadence Confidential. All rights reserved.</a:t>
            </a:r>
            <a:endParaRPr lang="en-US" sz="900" dirty="0">
              <a:solidFill>
                <a:schemeClr val="accent3"/>
              </a:solidFill>
              <a:cs typeface="Arial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72" y="9210455"/>
            <a:ext cx="1234884" cy="22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20055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1125" indent="-111125" algn="l" rtl="0" fontAlgn="base">
      <a:spcBef>
        <a:spcPct val="30000"/>
      </a:spcBef>
      <a:spcAft>
        <a:spcPct val="0"/>
      </a:spcAft>
      <a:buFont typeface="Arial" pitchFamily="34" charset="0"/>
      <a:buChar char=" 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33363" indent="-122238" algn="l" rtl="0" fontAlgn="base">
      <a:spcBef>
        <a:spcPct val="30000"/>
      </a:spcBef>
      <a:spcAft>
        <a:spcPct val="0"/>
      </a:spcAft>
      <a:buFont typeface="Arial" pitchFamily="34" charset="0"/>
      <a:buChar char="•"/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396875" indent="-112713" algn="l" rtl="0" fontAlgn="base">
      <a:spcBef>
        <a:spcPct val="30000"/>
      </a:spcBef>
      <a:spcAft>
        <a:spcPct val="0"/>
      </a:spcAft>
      <a:buFont typeface="Arial" pitchFamily="34" charset="0"/>
      <a:buChar char="-"/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568325" indent="-112713" algn="l" rtl="0" fontAlgn="base">
      <a:spcBef>
        <a:spcPct val="30000"/>
      </a:spcBef>
      <a:spcAft>
        <a:spcPct val="0"/>
      </a:spcAft>
      <a:buFont typeface="Arial" pitchFamily="34" charset="0"/>
      <a:buChar char="-"/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741363" indent="-112713" algn="l" rtl="0" fontAlgn="base">
      <a:spcBef>
        <a:spcPct val="30000"/>
      </a:spcBef>
      <a:spcAft>
        <a:spcPct val="0"/>
      </a:spcAft>
      <a:buFont typeface="Arial" pitchFamily="34" charset="0"/>
      <a:buChar char="-"/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75" y="9119144"/>
            <a:ext cx="3170717" cy="480521"/>
          </a:xfrm>
          <a:prstGeom prst="rect">
            <a:avLst/>
          </a:prstGeom>
          <a:noFill/>
        </p:spPr>
        <p:txBody>
          <a:bodyPr/>
          <a:lstStyle/>
          <a:p>
            <a:fld id="{1EB2C061-342B-4F64-A64D-7BFCAD12AB1A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30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05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42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4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\\MV-FS\Projects\Cadence Design Systems, Inc\11-1115 Template Redesign\source\Select Images for Duarte received sept 2\Structural\Windows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ltGray">
          <a:xfrm>
            <a:off x="258763" y="0"/>
            <a:ext cx="8632825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7259" y="6230507"/>
            <a:ext cx="1638074" cy="31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 bwMode="gray">
          <a:xfrm>
            <a:off x="258135" y="3514245"/>
            <a:ext cx="8633453" cy="1464827"/>
          </a:xfrm>
          <a:prstGeom prst="rect">
            <a:avLst/>
          </a:prstGeom>
          <a:gradFill>
            <a:gsLst>
              <a:gs pos="100000">
                <a:schemeClr val="tx1">
                  <a:alpha val="52000"/>
                </a:schemeClr>
              </a:gs>
              <a:gs pos="0">
                <a:schemeClr val="tx1">
                  <a:alpha val="88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 rot="10800000">
            <a:off x="258135" y="3512516"/>
            <a:ext cx="182544" cy="146620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33167" y="3574288"/>
            <a:ext cx="8171096" cy="13350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2693" y="5081647"/>
            <a:ext cx="6886807" cy="11130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15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0200" y="1498600"/>
            <a:ext cx="8489951" cy="4766770"/>
          </a:xfrm>
          <a:prstGeom prst="rect">
            <a:avLst/>
          </a:prstGeom>
        </p:spPr>
        <p:txBody>
          <a:bodyPr>
            <a:noAutofit/>
          </a:bodyPr>
          <a:lstStyle>
            <a:lvl1pPr marL="234950" indent="-234950">
              <a:lnSpc>
                <a:spcPct val="90000"/>
              </a:lnSpc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166688" algn="l"/>
                <a:tab pos="234950" algn="l"/>
              </a:tabLst>
              <a:defRPr sz="2400">
                <a:solidFill>
                  <a:schemeClr val="tx1"/>
                </a:solidFill>
              </a:defRPr>
            </a:lvl1pPr>
            <a:lvl2pPr marL="568325" indent="-228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 marL="858838" indent="-23018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1081088" indent="-22383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200" y="303252"/>
            <a:ext cx="8489950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75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ad_white_title_9-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 rot="5400000">
            <a:off x="-1115218" y="2013744"/>
            <a:ext cx="40592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000">
                <a:solidFill>
                  <a:srgbClr val="D9D9D9"/>
                </a:solidFill>
                <a:latin typeface="Arial" pitchFamily="34" charset="0"/>
              </a:rPr>
              <a:t>I</a:t>
            </a:r>
            <a:r>
              <a:rPr lang="en-US" sz="2200">
                <a:solidFill>
                  <a:srgbClr val="D9D9D9"/>
                </a:solidFill>
                <a:latin typeface="Arial" pitchFamily="34" charset="0"/>
              </a:rPr>
              <a:t> </a:t>
            </a:r>
            <a:r>
              <a:rPr lang="en-US" sz="5000">
                <a:solidFill>
                  <a:srgbClr val="D9D9D9"/>
                </a:solidFill>
                <a:latin typeface="Arial" pitchFamily="34" charset="0"/>
              </a:rPr>
              <a:t>N</a:t>
            </a:r>
            <a:r>
              <a:rPr lang="en-US">
                <a:solidFill>
                  <a:srgbClr val="D9D9D9"/>
                </a:solidFill>
                <a:latin typeface="Arial" pitchFamily="34" charset="0"/>
              </a:rPr>
              <a:t> </a:t>
            </a:r>
            <a:r>
              <a:rPr lang="en-US" sz="5000">
                <a:solidFill>
                  <a:srgbClr val="D9D9D9"/>
                </a:solidFill>
                <a:latin typeface="Arial" pitchFamily="34" charset="0"/>
              </a:rPr>
              <a:t>V</a:t>
            </a:r>
            <a:r>
              <a:rPr lang="en-US">
                <a:solidFill>
                  <a:srgbClr val="D9D9D9"/>
                </a:solidFill>
                <a:latin typeface="Arial" pitchFamily="34" charset="0"/>
              </a:rPr>
              <a:t> </a:t>
            </a:r>
            <a:r>
              <a:rPr lang="en-US" sz="5000">
                <a:solidFill>
                  <a:srgbClr val="D9D9D9"/>
                </a:solidFill>
                <a:latin typeface="Arial" pitchFamily="34" charset="0"/>
              </a:rPr>
              <a:t>E</a:t>
            </a:r>
            <a:r>
              <a:rPr lang="en-US">
                <a:solidFill>
                  <a:srgbClr val="D9D9D9"/>
                </a:solidFill>
                <a:latin typeface="Arial" pitchFamily="34" charset="0"/>
              </a:rPr>
              <a:t> </a:t>
            </a:r>
            <a:r>
              <a:rPr lang="en-US" sz="5000">
                <a:solidFill>
                  <a:srgbClr val="D9D9D9"/>
                </a:solidFill>
                <a:latin typeface="Arial" pitchFamily="34" charset="0"/>
              </a:rPr>
              <a:t>N</a:t>
            </a:r>
            <a:r>
              <a:rPr lang="en-US">
                <a:solidFill>
                  <a:srgbClr val="D9D9D9"/>
                </a:solidFill>
                <a:latin typeface="Arial" pitchFamily="34" charset="0"/>
              </a:rPr>
              <a:t> </a:t>
            </a:r>
            <a:r>
              <a:rPr lang="en-US" sz="5000">
                <a:solidFill>
                  <a:srgbClr val="D9D9D9"/>
                </a:solidFill>
                <a:latin typeface="Arial" pitchFamily="34" charset="0"/>
              </a:rPr>
              <a:t>T</a:t>
            </a:r>
            <a:r>
              <a:rPr lang="en-US">
                <a:solidFill>
                  <a:srgbClr val="D9D9D9"/>
                </a:solidFill>
                <a:latin typeface="Arial" pitchFamily="34" charset="0"/>
              </a:rPr>
              <a:t> </a:t>
            </a:r>
            <a:r>
              <a:rPr lang="en-US" sz="5000">
                <a:solidFill>
                  <a:srgbClr val="D9D9D9"/>
                </a:solidFill>
                <a:latin typeface="Arial" pitchFamily="34" charset="0"/>
              </a:rPr>
              <a:t>I</a:t>
            </a:r>
            <a:r>
              <a:rPr lang="en-US">
                <a:solidFill>
                  <a:srgbClr val="D9D9D9"/>
                </a:solidFill>
                <a:latin typeface="Arial" pitchFamily="34" charset="0"/>
              </a:rPr>
              <a:t> </a:t>
            </a:r>
            <a:r>
              <a:rPr lang="en-US" sz="5000">
                <a:solidFill>
                  <a:srgbClr val="D9D9D9"/>
                </a:solidFill>
                <a:latin typeface="Arial" pitchFamily="34" charset="0"/>
              </a:rPr>
              <a:t>V</a:t>
            </a:r>
            <a:r>
              <a:rPr lang="en-US">
                <a:solidFill>
                  <a:srgbClr val="D9D9D9"/>
                </a:solidFill>
                <a:latin typeface="Arial" pitchFamily="34" charset="0"/>
              </a:rPr>
              <a:t> </a:t>
            </a:r>
            <a:r>
              <a:rPr lang="en-US" sz="5000">
                <a:solidFill>
                  <a:srgbClr val="D9D9D9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7653338" y="612775"/>
            <a:ext cx="1377950" cy="27463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CONFIDENTIAL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11325" y="2520950"/>
            <a:ext cx="3571875" cy="962025"/>
          </a:xfrm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28788" y="1263650"/>
            <a:ext cx="5741987" cy="1090613"/>
          </a:xfrm>
        </p:spPr>
        <p:txBody>
          <a:bodyPr anchor="ctr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22428-7C82-4C5C-A116-C07D2DC56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B8251-3063-4BE5-8E2A-BDF63E4AA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587500"/>
            <a:ext cx="40211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587500"/>
            <a:ext cx="40227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BE624-78EA-4CD2-AC28-B0C02AAF4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469BE-FEC6-44A5-A115-4BC3B4707B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A1532-8BE8-436A-A247-339767FE5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545D3-E4F5-43FD-8AA7-5328FFDA8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E8ADB-293B-47BC-8914-BEE3FA1587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3D3E9-3E98-4142-91BB-54AAF2745D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5275" y="1498600"/>
            <a:ext cx="8421688" cy="4766770"/>
          </a:xfrm>
          <a:prstGeom prst="rect">
            <a:avLst/>
          </a:prstGeom>
        </p:spPr>
        <p:txBody>
          <a:bodyPr>
            <a:noAutofit/>
          </a:bodyPr>
          <a:lstStyle>
            <a:lvl1pPr marL="234950" indent="-234950">
              <a:lnSpc>
                <a:spcPct val="90000"/>
              </a:lnSpc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166688" algn="l"/>
                <a:tab pos="234950" algn="l"/>
              </a:tabLst>
              <a:defRPr sz="2400">
                <a:solidFill>
                  <a:schemeClr val="tx1"/>
                </a:solidFill>
              </a:defRPr>
            </a:lvl1pPr>
            <a:lvl2pPr marL="568325" indent="-228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 marL="858838" indent="-23018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1081088" indent="-22383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25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B8B7B-036E-47F4-8F37-96B74847F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30200"/>
            <a:ext cx="2047875" cy="5783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30200"/>
            <a:ext cx="5995988" cy="5783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5F694-41D7-446D-BEB8-BE2C172F6F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330200"/>
            <a:ext cx="819626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4975" y="1587500"/>
            <a:ext cx="8196263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AB86F-A252-453D-8E97-2A45D80110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/>
          <a:srcRect l="3022" r="2951" b="27389"/>
          <a:stretch>
            <a:fillRect/>
          </a:stretch>
        </p:blipFill>
        <p:spPr bwMode="auto">
          <a:xfrm>
            <a:off x="276225" y="0"/>
            <a:ext cx="8597900" cy="4979670"/>
          </a:xfrm>
          <a:prstGeom prst="rect">
            <a:avLst/>
          </a:prstGeom>
          <a:noFill/>
          <a:effectLst>
            <a:innerShdw blurRad="1016000">
              <a:prstClr val="black">
                <a:alpha val="21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7259" y="6230507"/>
            <a:ext cx="1638074" cy="31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 bwMode="gray">
          <a:xfrm>
            <a:off x="276224" y="3514245"/>
            <a:ext cx="8597900" cy="1464827"/>
          </a:xfrm>
          <a:prstGeom prst="rect">
            <a:avLst/>
          </a:prstGeom>
          <a:gradFill>
            <a:gsLst>
              <a:gs pos="100000">
                <a:schemeClr val="tx1">
                  <a:alpha val="52000"/>
                </a:schemeClr>
              </a:gs>
              <a:gs pos="0">
                <a:schemeClr val="tx1">
                  <a:alpha val="88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2693" y="5081647"/>
            <a:ext cx="6886807" cy="11130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7259" y="6230507"/>
            <a:ext cx="1638074" cy="31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 bwMode="gray">
          <a:xfrm rot="10800000">
            <a:off x="276225" y="3517899"/>
            <a:ext cx="182544" cy="145964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534988" y="3619500"/>
            <a:ext cx="8186737" cy="1257516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15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0199" y="1498600"/>
            <a:ext cx="8489951" cy="4766770"/>
          </a:xfrm>
          <a:prstGeom prst="rect">
            <a:avLst/>
          </a:prstGeom>
        </p:spPr>
        <p:txBody>
          <a:bodyPr>
            <a:noAutofit/>
          </a:bodyPr>
          <a:lstStyle>
            <a:lvl1pPr marL="234950" indent="-234950">
              <a:lnSpc>
                <a:spcPct val="90000"/>
              </a:lnSpc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166688" algn="l"/>
                <a:tab pos="234950" algn="l"/>
              </a:tabLst>
              <a:defRPr sz="2400">
                <a:solidFill>
                  <a:schemeClr val="tx1"/>
                </a:solidFill>
              </a:defRPr>
            </a:lvl1pPr>
            <a:lvl2pPr marL="568325" indent="-228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 marL="858838" indent="-23018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1081088" indent="-22383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200" y="303252"/>
            <a:ext cx="8489950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75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03252"/>
            <a:ext cx="8489950" cy="10304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1587500"/>
            <a:ext cx="4238625" cy="4525963"/>
          </a:xfrm>
          <a:prstGeom prst="rect">
            <a:avLst/>
          </a:prstGeom>
        </p:spPr>
        <p:txBody>
          <a:bodyPr rIns="182880"/>
          <a:lstStyle>
            <a:lvl1pPr>
              <a:buClr>
                <a:schemeClr val="accent3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200"/>
            </a:lvl3pPr>
            <a:lvl4pPr>
              <a:defRPr sz="14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825" y="1587500"/>
            <a:ext cx="4251325" cy="4525963"/>
          </a:xfrm>
          <a:prstGeom prst="rect">
            <a:avLst/>
          </a:prstGeom>
        </p:spPr>
        <p:txBody>
          <a:bodyPr rIns="182880"/>
          <a:lstStyle>
            <a:lvl1pPr>
              <a:buClr>
                <a:schemeClr val="accent3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200"/>
            </a:lvl3pPr>
            <a:lvl4pPr>
              <a:defRPr sz="14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199" y="303252"/>
            <a:ext cx="8489951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18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0199" y="1590674"/>
            <a:ext cx="4238626" cy="4674695"/>
          </a:xfrm>
          <a:prstGeom prst="rect">
            <a:avLst/>
          </a:prstGeom>
        </p:spPr>
        <p:txBody>
          <a:bodyPr>
            <a:noAutofit/>
          </a:bodyPr>
          <a:lstStyle>
            <a:lvl1pPr marL="234950" indent="-234950">
              <a:lnSpc>
                <a:spcPct val="90000"/>
              </a:lnSpc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166688" algn="l"/>
                <a:tab pos="234950" algn="l"/>
              </a:tabLst>
              <a:defRPr sz="2000">
                <a:solidFill>
                  <a:schemeClr val="tx1"/>
                </a:solidFill>
              </a:defRPr>
            </a:lvl1pPr>
            <a:lvl2pPr marL="568325" indent="-228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2pPr>
            <a:lvl3pPr marL="858838" indent="-23018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081088" indent="-22383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1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199" y="303252"/>
            <a:ext cx="8489951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42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/>
        </p:nvSpPr>
        <p:spPr bwMode="ltGray">
          <a:xfrm rot="10800000">
            <a:off x="249237" y="0"/>
            <a:ext cx="8647111" cy="5624512"/>
          </a:xfrm>
          <a:prstGeom prst="round2SameRect">
            <a:avLst>
              <a:gd name="adj1" fmla="val 1502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52499" y="573024"/>
            <a:ext cx="7751763" cy="3594164"/>
          </a:xfrm>
          <a:prstGeom prst="rect">
            <a:avLst/>
          </a:prstGeom>
        </p:spPr>
        <p:txBody>
          <a:bodyPr lIns="0" tIns="182880" rIns="0" bIns="182880">
            <a:noAutofit/>
          </a:bodyPr>
          <a:lstStyle>
            <a:lvl1pPr marL="0" indent="0">
              <a:spcAft>
                <a:spcPts val="300"/>
              </a:spcAft>
              <a:buClr>
                <a:schemeClr val="tx1"/>
              </a:buClr>
              <a:buFont typeface="Georgia" pitchFamily="18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339725" indent="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Tx/>
              <a:buNone/>
              <a:defRPr sz="2000">
                <a:solidFill>
                  <a:schemeClr val="tx2"/>
                </a:solidFill>
              </a:defRPr>
            </a:lvl2pPr>
            <a:lvl3pPr marL="628650" indent="0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Tx/>
              <a:buNone/>
              <a:defRPr sz="1600">
                <a:solidFill>
                  <a:schemeClr val="tx2"/>
                </a:solidFill>
              </a:defRPr>
            </a:lvl3pPr>
            <a:lvl4pPr marL="857250" indent="0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09999" y="4329605"/>
            <a:ext cx="4894263" cy="369396"/>
          </a:xfrm>
          <a:prstGeom prst="rect">
            <a:avLst/>
          </a:prstGeom>
        </p:spPr>
        <p:txBody>
          <a:bodyPr tIns="0" bIns="0" anchor="b" anchorCtr="0"/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  <a:lvl2pPr marL="0" indent="0">
              <a:buFont typeface="Arial" pitchFamily="34" charset="0"/>
              <a:buChar char=" "/>
              <a:defRPr sz="1600">
                <a:solidFill>
                  <a:schemeClr val="tx1"/>
                </a:solidFill>
              </a:defRPr>
            </a:lvl2pPr>
            <a:lvl3pPr marL="346075" indent="-228600"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346075" indent="-228600"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346075" indent="-228600"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7875" y="716260"/>
            <a:ext cx="16192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“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10000" y="4711700"/>
            <a:ext cx="4894263" cy="4318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339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 l="3056" r="2917" b="9283"/>
          <a:stretch>
            <a:fillRect/>
          </a:stretch>
        </p:blipFill>
        <p:spPr bwMode="auto">
          <a:xfrm>
            <a:off x="276225" y="0"/>
            <a:ext cx="8597900" cy="6221413"/>
          </a:xfrm>
          <a:prstGeom prst="rect">
            <a:avLst/>
          </a:prstGeom>
          <a:noFill/>
          <a:effectLst>
            <a:innerShdw blurRad="1016000">
              <a:prstClr val="black">
                <a:alpha val="21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gray">
          <a:xfrm>
            <a:off x="274802" y="3514245"/>
            <a:ext cx="8599323" cy="1464827"/>
          </a:xfrm>
          <a:prstGeom prst="rect">
            <a:avLst/>
          </a:prstGeom>
          <a:gradFill>
            <a:gsLst>
              <a:gs pos="100000">
                <a:schemeClr val="tx1">
                  <a:alpha val="52000"/>
                </a:schemeClr>
              </a:gs>
              <a:gs pos="0">
                <a:schemeClr val="tx1">
                  <a:alpha val="88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gray">
          <a:xfrm rot="10800000">
            <a:off x="274693" y="3517899"/>
            <a:ext cx="182544" cy="1460819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534988" y="3622431"/>
            <a:ext cx="8186737" cy="1223889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5275" y="1498600"/>
            <a:ext cx="8421688" cy="4766770"/>
          </a:xfrm>
          <a:prstGeom prst="rect">
            <a:avLst/>
          </a:prstGeom>
        </p:spPr>
        <p:txBody>
          <a:bodyPr>
            <a:noAutofit/>
          </a:bodyPr>
          <a:lstStyle>
            <a:lvl1pPr marL="234950" indent="-234950">
              <a:lnSpc>
                <a:spcPct val="90000"/>
              </a:lnSpc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166688" algn="l"/>
                <a:tab pos="234950" algn="l"/>
              </a:tabLst>
              <a:defRPr sz="2400">
                <a:solidFill>
                  <a:schemeClr val="tx1"/>
                </a:solidFill>
              </a:defRPr>
            </a:lvl1pPr>
            <a:lvl2pPr marL="568325" indent="-228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 marL="858838" indent="-23018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1081088" indent="-22383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75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5974080"/>
            <a:ext cx="9144000" cy="8839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053" y="3049447"/>
            <a:ext cx="4007894" cy="75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5974080"/>
            <a:ext cx="9144000" cy="8839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053" y="3049447"/>
            <a:ext cx="4007894" cy="75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558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3550" y="6510338"/>
            <a:ext cx="4108450" cy="1984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420D2EA-32F4-4DB8-9333-79D049976EEE}" type="datetime4">
              <a:rPr lang="en-US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March 11, 2015</a:t>
            </a:fld>
            <a:r>
              <a:rPr lang="en-US">
                <a:solidFill>
                  <a:srgbClr val="000000"/>
                </a:solidFill>
                <a:latin typeface="Arial"/>
              </a:rPr>
              <a:t>  </a:t>
            </a:r>
            <a:r>
              <a:rPr lang="en-US">
                <a:solidFill>
                  <a:srgbClr val="000000"/>
                </a:solidFill>
                <a:latin typeface="Arial"/>
                <a:cs typeface="Arial" charset="0"/>
              </a:rPr>
              <a:t>    Cadence Confidential: Cadence Internal Use Only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5563" y="6511925"/>
            <a:ext cx="387350" cy="20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358309-48F0-40BA-A373-C4D1437BE6F9}" type="slidenum">
              <a:rPr lang="en-US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\\MV-FS\Projects\Cadence Design Systems, Inc\11-1115 Template Redesign\source\Select Images for Duarte received sept 2\Structural\Windows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ltGray">
          <a:xfrm>
            <a:off x="258763" y="0"/>
            <a:ext cx="8632825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7259" y="6230507"/>
            <a:ext cx="1638074" cy="31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 bwMode="gray">
          <a:xfrm>
            <a:off x="258135" y="3514245"/>
            <a:ext cx="8633453" cy="1464827"/>
          </a:xfrm>
          <a:prstGeom prst="rect">
            <a:avLst/>
          </a:prstGeom>
          <a:gradFill>
            <a:gsLst>
              <a:gs pos="100000">
                <a:schemeClr val="tx1">
                  <a:alpha val="52000"/>
                </a:schemeClr>
              </a:gs>
              <a:gs pos="0">
                <a:schemeClr val="tx1">
                  <a:alpha val="88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 rot="10800000">
            <a:off x="258135" y="3512516"/>
            <a:ext cx="182544" cy="146620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33167" y="3574288"/>
            <a:ext cx="8171096" cy="13350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2693" y="5081647"/>
            <a:ext cx="6886807" cy="11130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15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5275" y="1498600"/>
            <a:ext cx="8421688" cy="4766770"/>
          </a:xfrm>
          <a:prstGeom prst="rect">
            <a:avLst/>
          </a:prstGeom>
        </p:spPr>
        <p:txBody>
          <a:bodyPr>
            <a:noAutofit/>
          </a:bodyPr>
          <a:lstStyle>
            <a:lvl1pPr marL="234950" indent="-234950">
              <a:lnSpc>
                <a:spcPct val="90000"/>
              </a:lnSpc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166688" algn="l"/>
                <a:tab pos="234950" algn="l"/>
              </a:tabLst>
              <a:defRPr sz="2400">
                <a:solidFill>
                  <a:schemeClr val="tx1"/>
                </a:solidFill>
              </a:defRPr>
            </a:lvl1pPr>
            <a:lvl2pPr marL="568325" indent="-228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 marL="858838" indent="-23018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1081088" indent="-22383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25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5275" y="1498600"/>
            <a:ext cx="8421688" cy="4766770"/>
          </a:xfrm>
          <a:prstGeom prst="rect">
            <a:avLst/>
          </a:prstGeom>
        </p:spPr>
        <p:txBody>
          <a:bodyPr>
            <a:noAutofit/>
          </a:bodyPr>
          <a:lstStyle>
            <a:lvl1pPr marL="234950" indent="-234950">
              <a:lnSpc>
                <a:spcPct val="90000"/>
              </a:lnSpc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166688" algn="l"/>
                <a:tab pos="234950" algn="l"/>
              </a:tabLst>
              <a:defRPr sz="2400">
                <a:solidFill>
                  <a:schemeClr val="tx1"/>
                </a:solidFill>
              </a:defRPr>
            </a:lvl1pPr>
            <a:lvl2pPr marL="568325" indent="-228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 marL="858838" indent="-23018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1081088" indent="-22383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75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0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18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image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5275" y="1498600"/>
            <a:ext cx="4223562" cy="4766770"/>
          </a:xfrm>
          <a:prstGeom prst="rect">
            <a:avLst/>
          </a:prstGeom>
        </p:spPr>
        <p:txBody>
          <a:bodyPr>
            <a:noAutofit/>
          </a:bodyPr>
          <a:lstStyle>
            <a:lvl1pPr marL="234950" indent="-234950">
              <a:lnSpc>
                <a:spcPct val="90000"/>
              </a:lnSpc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166688" algn="l"/>
                <a:tab pos="234950" algn="l"/>
              </a:tabLst>
              <a:defRPr sz="2400">
                <a:solidFill>
                  <a:schemeClr val="tx1"/>
                </a:solidFill>
              </a:defRPr>
            </a:lvl1pPr>
            <a:lvl2pPr marL="568325" indent="-228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 marL="858838" indent="-23018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1081088" indent="-22383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42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 bwMode="ltGray">
          <a:xfrm rot="10800000">
            <a:off x="249237" y="0"/>
            <a:ext cx="8647111" cy="5624512"/>
          </a:xfrm>
          <a:prstGeom prst="round2SameRect">
            <a:avLst>
              <a:gd name="adj1" fmla="val 1502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52499" y="573024"/>
            <a:ext cx="7751763" cy="3594164"/>
          </a:xfrm>
          <a:prstGeom prst="rect">
            <a:avLst/>
          </a:prstGeom>
        </p:spPr>
        <p:txBody>
          <a:bodyPr lIns="0" tIns="182880" rIns="0" bIns="182880">
            <a:noAutofit/>
          </a:bodyPr>
          <a:lstStyle>
            <a:lvl1pPr marL="0" indent="0">
              <a:spcAft>
                <a:spcPts val="300"/>
              </a:spcAft>
              <a:buClr>
                <a:schemeClr val="tx1"/>
              </a:buClr>
              <a:buFont typeface="Georgia" pitchFamily="18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339725" indent="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Tx/>
              <a:buNone/>
              <a:defRPr sz="2000">
                <a:solidFill>
                  <a:schemeClr val="tx2"/>
                </a:solidFill>
              </a:defRPr>
            </a:lvl2pPr>
            <a:lvl3pPr marL="628650" indent="0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Tx/>
              <a:buNone/>
              <a:defRPr sz="1600">
                <a:solidFill>
                  <a:schemeClr val="tx2"/>
                </a:solidFill>
              </a:defRPr>
            </a:lvl3pPr>
            <a:lvl4pPr marL="857250" indent="0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09999" y="4329605"/>
            <a:ext cx="4894263" cy="369396"/>
          </a:xfrm>
          <a:prstGeom prst="rect">
            <a:avLst/>
          </a:prstGeom>
        </p:spPr>
        <p:txBody>
          <a:bodyPr tIns="0" bIns="0" anchor="b" anchorCtr="0"/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  <a:lvl2pPr marL="0" indent="0">
              <a:buFont typeface="Arial" pitchFamily="34" charset="0"/>
              <a:buChar char=" "/>
              <a:defRPr sz="1600">
                <a:solidFill>
                  <a:schemeClr val="tx1"/>
                </a:solidFill>
              </a:defRPr>
            </a:lvl2pPr>
            <a:lvl3pPr marL="346075" indent="-228600"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346075" indent="-228600"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346075" indent="-228600"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777875" y="716260"/>
            <a:ext cx="16192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0000"/>
                </a:solidFill>
                <a:latin typeface="Arial"/>
              </a:rPr>
              <a:t>“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10000" y="4711700"/>
            <a:ext cx="4894263" cy="4318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339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\\MV-FS\Projects\Cadence Design Systems, Inc\11-1115 Template Redesign\source\Select Images for Duarte received sept 2\Structural\Windows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 bwMode="gray">
          <a:xfrm>
            <a:off x="258135" y="3514245"/>
            <a:ext cx="8885865" cy="1464827"/>
          </a:xfrm>
          <a:prstGeom prst="rect">
            <a:avLst/>
          </a:prstGeom>
          <a:gradFill>
            <a:gsLst>
              <a:gs pos="100000">
                <a:schemeClr val="tx1">
                  <a:alpha val="52000"/>
                </a:schemeClr>
              </a:gs>
              <a:gs pos="0">
                <a:schemeClr val="tx1">
                  <a:alpha val="88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 rot="10800000">
            <a:off x="258135" y="3512516"/>
            <a:ext cx="182544" cy="146620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gray">
          <a:xfrm>
            <a:off x="533400" y="3582297"/>
            <a:ext cx="8170864" cy="13335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6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0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5974080"/>
            <a:ext cx="9144000" cy="8839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053" y="3049447"/>
            <a:ext cx="4007894" cy="75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558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11" descr="cad_white_end_9-21"/>
            <p:cNvPicPr>
              <a:picLocks noChangeAspect="1" noChangeArrowheads="1"/>
            </p:cNvPicPr>
            <p:nvPr/>
          </p:nvPicPr>
          <p:blipFill>
            <a:blip r:embed="rId2" cstate="print"/>
            <a:srcRect t="59319"/>
            <a:stretch>
              <a:fillRect/>
            </a:stretch>
          </p:blipFill>
          <p:spPr bwMode="auto">
            <a:xfrm>
              <a:off x="0" y="4068000"/>
              <a:ext cx="9144000" cy="279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1" descr="cad_white_end_9-21"/>
            <p:cNvPicPr>
              <a:picLocks noChangeAspect="1" noChangeArrowheads="1"/>
            </p:cNvPicPr>
            <p:nvPr/>
          </p:nvPicPr>
          <p:blipFill>
            <a:blip r:embed="rId2" cstate="print"/>
            <a:srcRect b="59579"/>
            <a:stretch>
              <a:fillRect/>
            </a:stretch>
          </p:blipFill>
          <p:spPr bwMode="auto">
            <a:xfrm>
              <a:off x="0" y="0"/>
              <a:ext cx="9144000" cy="27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4" descr="Cadence_Logo_R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5838" y="3071987"/>
              <a:ext cx="2955925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\\MV-FS\Projects\Cadence Design Systems, Inc\11-1115 Template Redesign\source\Select Images for Duarte received sept 2\Structural\Windows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ltGray">
          <a:xfrm>
            <a:off x="258763" y="0"/>
            <a:ext cx="8632825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7259" y="6230507"/>
            <a:ext cx="1638074" cy="31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 bwMode="gray">
          <a:xfrm>
            <a:off x="258135" y="3514245"/>
            <a:ext cx="8633453" cy="1464827"/>
          </a:xfrm>
          <a:prstGeom prst="rect">
            <a:avLst/>
          </a:prstGeom>
          <a:gradFill>
            <a:gsLst>
              <a:gs pos="100000">
                <a:schemeClr val="tx1">
                  <a:alpha val="52000"/>
                </a:schemeClr>
              </a:gs>
              <a:gs pos="0">
                <a:schemeClr val="tx1">
                  <a:alpha val="88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 rot="10800000">
            <a:off x="258135" y="3512516"/>
            <a:ext cx="182544" cy="146620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33167" y="3574288"/>
            <a:ext cx="8171096" cy="13350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2693" y="5081647"/>
            <a:ext cx="6886807" cy="11130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15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5275" y="1498600"/>
            <a:ext cx="8421688" cy="4766770"/>
          </a:xfrm>
          <a:prstGeom prst="rect">
            <a:avLst/>
          </a:prstGeom>
        </p:spPr>
        <p:txBody>
          <a:bodyPr>
            <a:noAutofit/>
          </a:bodyPr>
          <a:lstStyle>
            <a:lvl1pPr marL="234950" indent="-234950">
              <a:lnSpc>
                <a:spcPct val="90000"/>
              </a:lnSpc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166688" algn="l"/>
                <a:tab pos="234950" algn="l"/>
              </a:tabLst>
              <a:defRPr sz="2400">
                <a:solidFill>
                  <a:schemeClr val="tx1"/>
                </a:solidFill>
              </a:defRPr>
            </a:lvl1pPr>
            <a:lvl2pPr marL="568325" indent="-228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 marL="858838" indent="-23018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1081088" indent="-22383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25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5275" y="1498600"/>
            <a:ext cx="8421688" cy="4766770"/>
          </a:xfrm>
          <a:prstGeom prst="rect">
            <a:avLst/>
          </a:prstGeom>
        </p:spPr>
        <p:txBody>
          <a:bodyPr>
            <a:noAutofit/>
          </a:bodyPr>
          <a:lstStyle>
            <a:lvl1pPr marL="234950" indent="-234950">
              <a:lnSpc>
                <a:spcPct val="90000"/>
              </a:lnSpc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166688" algn="l"/>
                <a:tab pos="234950" algn="l"/>
              </a:tabLst>
              <a:defRPr sz="2400">
                <a:solidFill>
                  <a:schemeClr val="tx1"/>
                </a:solidFill>
              </a:defRPr>
            </a:lvl1pPr>
            <a:lvl2pPr marL="568325" indent="-228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 marL="858838" indent="-23018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1081088" indent="-22383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75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0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18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image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5275" y="1498600"/>
            <a:ext cx="4223562" cy="4766770"/>
          </a:xfrm>
          <a:prstGeom prst="rect">
            <a:avLst/>
          </a:prstGeom>
        </p:spPr>
        <p:txBody>
          <a:bodyPr>
            <a:noAutofit/>
          </a:bodyPr>
          <a:lstStyle>
            <a:lvl1pPr marL="234950" indent="-234950">
              <a:lnSpc>
                <a:spcPct val="90000"/>
              </a:lnSpc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166688" algn="l"/>
                <a:tab pos="234950" algn="l"/>
              </a:tabLst>
              <a:defRPr sz="2400">
                <a:solidFill>
                  <a:schemeClr val="tx1"/>
                </a:solidFill>
              </a:defRPr>
            </a:lvl1pPr>
            <a:lvl2pPr marL="568325" indent="-228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 marL="858838" indent="-23018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1081088" indent="-22383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42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 bwMode="ltGray">
          <a:xfrm rot="10800000">
            <a:off x="249237" y="0"/>
            <a:ext cx="8647111" cy="5624512"/>
          </a:xfrm>
          <a:prstGeom prst="round2SameRect">
            <a:avLst>
              <a:gd name="adj1" fmla="val 1502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52499" y="573024"/>
            <a:ext cx="7751763" cy="3594164"/>
          </a:xfrm>
          <a:prstGeom prst="rect">
            <a:avLst/>
          </a:prstGeom>
        </p:spPr>
        <p:txBody>
          <a:bodyPr lIns="0" tIns="182880" rIns="0" bIns="182880">
            <a:noAutofit/>
          </a:bodyPr>
          <a:lstStyle>
            <a:lvl1pPr marL="0" indent="0">
              <a:spcAft>
                <a:spcPts val="300"/>
              </a:spcAft>
              <a:buClr>
                <a:schemeClr val="tx1"/>
              </a:buClr>
              <a:buFont typeface="Georgia" pitchFamily="18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339725" indent="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Tx/>
              <a:buNone/>
              <a:defRPr sz="2000">
                <a:solidFill>
                  <a:schemeClr val="tx2"/>
                </a:solidFill>
              </a:defRPr>
            </a:lvl2pPr>
            <a:lvl3pPr marL="628650" indent="0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Tx/>
              <a:buNone/>
              <a:defRPr sz="1600">
                <a:solidFill>
                  <a:schemeClr val="tx2"/>
                </a:solidFill>
              </a:defRPr>
            </a:lvl3pPr>
            <a:lvl4pPr marL="857250" indent="0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09999" y="4329605"/>
            <a:ext cx="4894263" cy="369396"/>
          </a:xfrm>
          <a:prstGeom prst="rect">
            <a:avLst/>
          </a:prstGeom>
        </p:spPr>
        <p:txBody>
          <a:bodyPr tIns="0" bIns="0" anchor="b" anchorCtr="0"/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  <a:lvl2pPr marL="0" indent="0">
              <a:buFont typeface="Arial" pitchFamily="34" charset="0"/>
              <a:buChar char=" "/>
              <a:defRPr sz="1600">
                <a:solidFill>
                  <a:schemeClr val="tx1"/>
                </a:solidFill>
              </a:defRPr>
            </a:lvl2pPr>
            <a:lvl3pPr marL="346075" indent="-228600"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346075" indent="-228600"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346075" indent="-228600"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777875" y="716260"/>
            <a:ext cx="16192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0000"/>
                </a:solidFill>
                <a:latin typeface="Arial"/>
              </a:rPr>
              <a:t>“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10000" y="4711700"/>
            <a:ext cx="4894263" cy="4318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339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\\MV-FS\Projects\Cadence Design Systems, Inc\11-1115 Template Redesign\source\Select Images for Duarte received sept 2\Structural\Windows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 bwMode="gray">
          <a:xfrm>
            <a:off x="258135" y="3514245"/>
            <a:ext cx="8885865" cy="1464827"/>
          </a:xfrm>
          <a:prstGeom prst="rect">
            <a:avLst/>
          </a:prstGeom>
          <a:gradFill>
            <a:gsLst>
              <a:gs pos="100000">
                <a:schemeClr val="tx1">
                  <a:alpha val="52000"/>
                </a:schemeClr>
              </a:gs>
              <a:gs pos="0">
                <a:schemeClr val="tx1">
                  <a:alpha val="88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 rot="10800000">
            <a:off x="258135" y="3512516"/>
            <a:ext cx="182544" cy="146620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gray">
          <a:xfrm>
            <a:off x="533400" y="3582297"/>
            <a:ext cx="8170864" cy="13335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6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18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5974080"/>
            <a:ext cx="9144000" cy="8839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053" y="3049447"/>
            <a:ext cx="4007894" cy="75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558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11" descr="cad_white_end_9-21"/>
            <p:cNvPicPr>
              <a:picLocks noChangeAspect="1" noChangeArrowheads="1"/>
            </p:cNvPicPr>
            <p:nvPr/>
          </p:nvPicPr>
          <p:blipFill>
            <a:blip r:embed="rId2" cstate="print"/>
            <a:srcRect t="59319"/>
            <a:stretch>
              <a:fillRect/>
            </a:stretch>
          </p:blipFill>
          <p:spPr bwMode="auto">
            <a:xfrm>
              <a:off x="0" y="4068000"/>
              <a:ext cx="9144000" cy="279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1" descr="cad_white_end_9-21"/>
            <p:cNvPicPr>
              <a:picLocks noChangeAspect="1" noChangeArrowheads="1"/>
            </p:cNvPicPr>
            <p:nvPr/>
          </p:nvPicPr>
          <p:blipFill>
            <a:blip r:embed="rId2" cstate="print"/>
            <a:srcRect b="59579"/>
            <a:stretch>
              <a:fillRect/>
            </a:stretch>
          </p:blipFill>
          <p:spPr bwMode="auto">
            <a:xfrm>
              <a:off x="0" y="0"/>
              <a:ext cx="9144000" cy="27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4" descr="Cadence_Logo_R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5838" y="3071987"/>
              <a:ext cx="2955925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\\MV-FS\Projects\Cadence Design Systems, Inc\11-1115 Template Redesign\source\Select Images for Duarte received sept 2\Structural\Windows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ltGray">
          <a:xfrm>
            <a:off x="258763" y="0"/>
            <a:ext cx="8632825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7259" y="6230507"/>
            <a:ext cx="1638074" cy="31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 bwMode="gray">
          <a:xfrm>
            <a:off x="258135" y="3514245"/>
            <a:ext cx="8633453" cy="1464827"/>
          </a:xfrm>
          <a:prstGeom prst="rect">
            <a:avLst/>
          </a:prstGeom>
          <a:gradFill>
            <a:gsLst>
              <a:gs pos="100000">
                <a:schemeClr val="tx1">
                  <a:alpha val="52000"/>
                </a:schemeClr>
              </a:gs>
              <a:gs pos="0">
                <a:schemeClr val="tx1">
                  <a:alpha val="88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 rot="10800000">
            <a:off x="258135" y="3512516"/>
            <a:ext cx="182544" cy="146620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33167" y="3574288"/>
            <a:ext cx="8171096" cy="13350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2693" y="5081647"/>
            <a:ext cx="6886807" cy="11130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15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5275" y="1498600"/>
            <a:ext cx="8421688" cy="4766770"/>
          </a:xfrm>
          <a:prstGeom prst="rect">
            <a:avLst/>
          </a:prstGeom>
        </p:spPr>
        <p:txBody>
          <a:bodyPr>
            <a:noAutofit/>
          </a:bodyPr>
          <a:lstStyle>
            <a:lvl1pPr marL="234950" indent="-234950">
              <a:lnSpc>
                <a:spcPct val="90000"/>
              </a:lnSpc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166688" algn="l"/>
                <a:tab pos="234950" algn="l"/>
              </a:tabLst>
              <a:defRPr sz="2400">
                <a:solidFill>
                  <a:schemeClr val="tx1"/>
                </a:solidFill>
              </a:defRPr>
            </a:lvl1pPr>
            <a:lvl2pPr marL="568325" indent="-228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 marL="858838" indent="-23018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1081088" indent="-22383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25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5275" y="1498600"/>
            <a:ext cx="8421688" cy="4766770"/>
          </a:xfrm>
          <a:prstGeom prst="rect">
            <a:avLst/>
          </a:prstGeom>
        </p:spPr>
        <p:txBody>
          <a:bodyPr>
            <a:noAutofit/>
          </a:bodyPr>
          <a:lstStyle>
            <a:lvl1pPr marL="234950" indent="-234950">
              <a:lnSpc>
                <a:spcPct val="90000"/>
              </a:lnSpc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166688" algn="l"/>
                <a:tab pos="234950" algn="l"/>
              </a:tabLst>
              <a:defRPr sz="2400">
                <a:solidFill>
                  <a:schemeClr val="tx1"/>
                </a:solidFill>
              </a:defRPr>
            </a:lvl1pPr>
            <a:lvl2pPr marL="568325" indent="-228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 marL="858838" indent="-23018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1081088" indent="-22383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75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0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18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image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5275" y="1498600"/>
            <a:ext cx="4223562" cy="4766770"/>
          </a:xfrm>
          <a:prstGeom prst="rect">
            <a:avLst/>
          </a:prstGeom>
        </p:spPr>
        <p:txBody>
          <a:bodyPr>
            <a:noAutofit/>
          </a:bodyPr>
          <a:lstStyle>
            <a:lvl1pPr marL="234950" indent="-234950">
              <a:lnSpc>
                <a:spcPct val="90000"/>
              </a:lnSpc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166688" algn="l"/>
                <a:tab pos="234950" algn="l"/>
              </a:tabLst>
              <a:defRPr sz="2400">
                <a:solidFill>
                  <a:schemeClr val="tx1"/>
                </a:solidFill>
              </a:defRPr>
            </a:lvl1pPr>
            <a:lvl2pPr marL="568325" indent="-228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 marL="858838" indent="-23018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1081088" indent="-22383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42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 bwMode="ltGray">
          <a:xfrm rot="10800000">
            <a:off x="249237" y="0"/>
            <a:ext cx="8647111" cy="5624512"/>
          </a:xfrm>
          <a:prstGeom prst="round2SameRect">
            <a:avLst>
              <a:gd name="adj1" fmla="val 1502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52499" y="573024"/>
            <a:ext cx="7751763" cy="3594164"/>
          </a:xfrm>
          <a:prstGeom prst="rect">
            <a:avLst/>
          </a:prstGeom>
        </p:spPr>
        <p:txBody>
          <a:bodyPr lIns="0" tIns="182880" rIns="0" bIns="182880">
            <a:noAutofit/>
          </a:bodyPr>
          <a:lstStyle>
            <a:lvl1pPr marL="0" indent="0">
              <a:spcAft>
                <a:spcPts val="300"/>
              </a:spcAft>
              <a:buClr>
                <a:schemeClr val="tx1"/>
              </a:buClr>
              <a:buFont typeface="Georgia" pitchFamily="18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339725" indent="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Tx/>
              <a:buNone/>
              <a:defRPr sz="2000">
                <a:solidFill>
                  <a:schemeClr val="tx2"/>
                </a:solidFill>
              </a:defRPr>
            </a:lvl2pPr>
            <a:lvl3pPr marL="628650" indent="0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Tx/>
              <a:buNone/>
              <a:defRPr sz="1600">
                <a:solidFill>
                  <a:schemeClr val="tx2"/>
                </a:solidFill>
              </a:defRPr>
            </a:lvl3pPr>
            <a:lvl4pPr marL="857250" indent="0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09999" y="4329605"/>
            <a:ext cx="4894263" cy="369396"/>
          </a:xfrm>
          <a:prstGeom prst="rect">
            <a:avLst/>
          </a:prstGeom>
        </p:spPr>
        <p:txBody>
          <a:bodyPr tIns="0" bIns="0" anchor="b" anchorCtr="0"/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  <a:lvl2pPr marL="0" indent="0">
              <a:buFont typeface="Arial" pitchFamily="34" charset="0"/>
              <a:buChar char=" "/>
              <a:defRPr sz="1600">
                <a:solidFill>
                  <a:schemeClr val="tx1"/>
                </a:solidFill>
              </a:defRPr>
            </a:lvl2pPr>
            <a:lvl3pPr marL="346075" indent="-228600"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346075" indent="-228600"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346075" indent="-228600"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777875" y="716260"/>
            <a:ext cx="16192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0000"/>
                </a:solidFill>
                <a:latin typeface="Arial"/>
              </a:rPr>
              <a:t>“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10000" y="4711700"/>
            <a:ext cx="4894263" cy="4318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339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\\MV-FS\Projects\Cadence Design Systems, Inc\11-1115 Template Redesign\source\Select Images for Duarte received sept 2\Structural\Windows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 bwMode="gray">
          <a:xfrm>
            <a:off x="258135" y="3514245"/>
            <a:ext cx="8885865" cy="1464827"/>
          </a:xfrm>
          <a:prstGeom prst="rect">
            <a:avLst/>
          </a:prstGeom>
          <a:gradFill>
            <a:gsLst>
              <a:gs pos="100000">
                <a:schemeClr val="tx1">
                  <a:alpha val="52000"/>
                </a:schemeClr>
              </a:gs>
              <a:gs pos="0">
                <a:schemeClr val="tx1">
                  <a:alpha val="88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 rot="10800000">
            <a:off x="258135" y="3512516"/>
            <a:ext cx="182544" cy="146620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gray">
          <a:xfrm>
            <a:off x="533400" y="3582297"/>
            <a:ext cx="8170864" cy="13335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6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image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5275" y="1498600"/>
            <a:ext cx="4223562" cy="4766770"/>
          </a:xfrm>
          <a:prstGeom prst="rect">
            <a:avLst/>
          </a:prstGeom>
        </p:spPr>
        <p:txBody>
          <a:bodyPr>
            <a:noAutofit/>
          </a:bodyPr>
          <a:lstStyle>
            <a:lvl1pPr marL="234950" indent="-234950">
              <a:lnSpc>
                <a:spcPct val="90000"/>
              </a:lnSpc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166688" algn="l"/>
                <a:tab pos="234950" algn="l"/>
              </a:tabLst>
              <a:defRPr sz="2400">
                <a:solidFill>
                  <a:schemeClr val="tx1"/>
                </a:solidFill>
              </a:defRPr>
            </a:lvl1pPr>
            <a:lvl2pPr marL="568325" indent="-228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 marL="858838" indent="-23018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1081088" indent="-22383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42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5974080"/>
            <a:ext cx="9144000" cy="8839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053" y="3049447"/>
            <a:ext cx="4007894" cy="75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558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11" descr="cad_white_end_9-21"/>
            <p:cNvPicPr>
              <a:picLocks noChangeAspect="1" noChangeArrowheads="1"/>
            </p:cNvPicPr>
            <p:nvPr/>
          </p:nvPicPr>
          <p:blipFill>
            <a:blip r:embed="rId2" cstate="print"/>
            <a:srcRect t="59319"/>
            <a:stretch>
              <a:fillRect/>
            </a:stretch>
          </p:blipFill>
          <p:spPr bwMode="auto">
            <a:xfrm>
              <a:off x="0" y="4068000"/>
              <a:ext cx="9144000" cy="279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1" descr="cad_white_end_9-21"/>
            <p:cNvPicPr>
              <a:picLocks noChangeAspect="1" noChangeArrowheads="1"/>
            </p:cNvPicPr>
            <p:nvPr/>
          </p:nvPicPr>
          <p:blipFill>
            <a:blip r:embed="rId2" cstate="print"/>
            <a:srcRect b="59579"/>
            <a:stretch>
              <a:fillRect/>
            </a:stretch>
          </p:blipFill>
          <p:spPr bwMode="auto">
            <a:xfrm>
              <a:off x="0" y="0"/>
              <a:ext cx="9144000" cy="27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4" descr="Cadence_Logo_R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5838" y="3071987"/>
              <a:ext cx="2955925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/>
          <a:srcRect l="3022" r="2951" b="27389"/>
          <a:stretch>
            <a:fillRect/>
          </a:stretch>
        </p:blipFill>
        <p:spPr bwMode="auto">
          <a:xfrm>
            <a:off x="276225" y="0"/>
            <a:ext cx="8597900" cy="4979670"/>
          </a:xfrm>
          <a:prstGeom prst="rect">
            <a:avLst/>
          </a:prstGeom>
          <a:noFill/>
          <a:effectLst>
            <a:innerShdw blurRad="1016000">
              <a:prstClr val="black">
                <a:alpha val="21000"/>
              </a:prstClr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7259" y="6230507"/>
            <a:ext cx="1638074" cy="31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 bwMode="gray">
          <a:xfrm>
            <a:off x="276224" y="3514245"/>
            <a:ext cx="8597900" cy="1464827"/>
          </a:xfrm>
          <a:prstGeom prst="rect">
            <a:avLst/>
          </a:prstGeom>
          <a:gradFill>
            <a:gsLst>
              <a:gs pos="100000">
                <a:schemeClr val="tx1">
                  <a:alpha val="52000"/>
                </a:schemeClr>
              </a:gs>
              <a:gs pos="0">
                <a:schemeClr val="tx1">
                  <a:alpha val="88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2693" y="5081647"/>
            <a:ext cx="6886807" cy="11130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7259" y="6230507"/>
            <a:ext cx="1638074" cy="31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 userDrawn="1"/>
        </p:nvSpPr>
        <p:spPr bwMode="gray">
          <a:xfrm rot="10800000">
            <a:off x="276225" y="3517899"/>
            <a:ext cx="182544" cy="145964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534988" y="3619500"/>
            <a:ext cx="8186737" cy="1257516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15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0199" y="1498600"/>
            <a:ext cx="8489951" cy="4766770"/>
          </a:xfrm>
          <a:prstGeom prst="rect">
            <a:avLst/>
          </a:prstGeom>
        </p:spPr>
        <p:txBody>
          <a:bodyPr>
            <a:noAutofit/>
          </a:bodyPr>
          <a:lstStyle>
            <a:lvl1pPr marL="234950" indent="-234950">
              <a:lnSpc>
                <a:spcPct val="90000"/>
              </a:lnSpc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166688" algn="l"/>
                <a:tab pos="234950" algn="l"/>
              </a:tabLst>
              <a:defRPr sz="2400">
                <a:solidFill>
                  <a:schemeClr val="tx1"/>
                </a:solidFill>
              </a:defRPr>
            </a:lvl1pPr>
            <a:lvl2pPr marL="568325" indent="-228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 marL="858838" indent="-23018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1081088" indent="-22383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200" y="303252"/>
            <a:ext cx="8489950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75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03252"/>
            <a:ext cx="8489950" cy="10304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1587500"/>
            <a:ext cx="4238625" cy="4525963"/>
          </a:xfrm>
          <a:prstGeom prst="rect">
            <a:avLst/>
          </a:prstGeom>
        </p:spPr>
        <p:txBody>
          <a:bodyPr rIns="182880"/>
          <a:lstStyle>
            <a:lvl1pPr>
              <a:buClr>
                <a:schemeClr val="accent3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200"/>
            </a:lvl3pPr>
            <a:lvl4pPr>
              <a:defRPr sz="14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825" y="1587500"/>
            <a:ext cx="4251325" cy="4525963"/>
          </a:xfrm>
          <a:prstGeom prst="rect">
            <a:avLst/>
          </a:prstGeom>
        </p:spPr>
        <p:txBody>
          <a:bodyPr rIns="182880"/>
          <a:lstStyle>
            <a:lvl1pPr>
              <a:buClr>
                <a:schemeClr val="accent3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200"/>
            </a:lvl3pPr>
            <a:lvl4pPr>
              <a:defRPr sz="14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199" y="303252"/>
            <a:ext cx="8489951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18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624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0199" y="1590674"/>
            <a:ext cx="4238626" cy="4674695"/>
          </a:xfrm>
          <a:prstGeom prst="rect">
            <a:avLst/>
          </a:prstGeom>
        </p:spPr>
        <p:txBody>
          <a:bodyPr>
            <a:noAutofit/>
          </a:bodyPr>
          <a:lstStyle>
            <a:lvl1pPr marL="234950" indent="-234950">
              <a:lnSpc>
                <a:spcPct val="90000"/>
              </a:lnSpc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166688" algn="l"/>
                <a:tab pos="234950" algn="l"/>
              </a:tabLst>
              <a:defRPr sz="2000">
                <a:solidFill>
                  <a:schemeClr val="tx1"/>
                </a:solidFill>
              </a:defRPr>
            </a:lvl1pPr>
            <a:lvl2pPr marL="568325" indent="-228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2pPr>
            <a:lvl3pPr marL="858838" indent="-23018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081088" indent="-223838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1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199" y="303252"/>
            <a:ext cx="8489951" cy="103046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42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 bwMode="ltGray">
          <a:xfrm rot="10800000">
            <a:off x="249237" y="0"/>
            <a:ext cx="8647111" cy="5624512"/>
          </a:xfrm>
          <a:prstGeom prst="round2SameRect">
            <a:avLst>
              <a:gd name="adj1" fmla="val 1502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52499" y="573024"/>
            <a:ext cx="7751763" cy="3594164"/>
          </a:xfrm>
          <a:prstGeom prst="rect">
            <a:avLst/>
          </a:prstGeom>
        </p:spPr>
        <p:txBody>
          <a:bodyPr lIns="0" tIns="182880" rIns="0" bIns="182880">
            <a:noAutofit/>
          </a:bodyPr>
          <a:lstStyle>
            <a:lvl1pPr marL="0" indent="0">
              <a:spcAft>
                <a:spcPts val="300"/>
              </a:spcAft>
              <a:buClr>
                <a:schemeClr val="tx1"/>
              </a:buClr>
              <a:buFont typeface="Georgia" pitchFamily="18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339725" indent="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Tx/>
              <a:buNone/>
              <a:defRPr sz="2000">
                <a:solidFill>
                  <a:schemeClr val="tx2"/>
                </a:solidFill>
              </a:defRPr>
            </a:lvl2pPr>
            <a:lvl3pPr marL="628650" indent="0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Tx/>
              <a:buNone/>
              <a:defRPr sz="1600">
                <a:solidFill>
                  <a:schemeClr val="tx2"/>
                </a:solidFill>
              </a:defRPr>
            </a:lvl3pPr>
            <a:lvl4pPr marL="857250" indent="0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09999" y="4329605"/>
            <a:ext cx="4894263" cy="369396"/>
          </a:xfrm>
          <a:prstGeom prst="rect">
            <a:avLst/>
          </a:prstGeom>
        </p:spPr>
        <p:txBody>
          <a:bodyPr tIns="0" bIns="0" anchor="b" anchorCtr="0"/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  <a:lvl2pPr marL="0" indent="0">
              <a:buFont typeface="Arial" pitchFamily="34" charset="0"/>
              <a:buChar char=" "/>
              <a:defRPr sz="1600">
                <a:solidFill>
                  <a:schemeClr val="tx1"/>
                </a:solidFill>
              </a:defRPr>
            </a:lvl2pPr>
            <a:lvl3pPr marL="346075" indent="-228600"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346075" indent="-228600"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346075" indent="-228600"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777875" y="716260"/>
            <a:ext cx="16192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0000"/>
                </a:solidFill>
                <a:latin typeface="Arial"/>
              </a:rPr>
              <a:t>“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10000" y="4711700"/>
            <a:ext cx="4894263" cy="4318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339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 l="3056" r="2917" b="9283"/>
          <a:stretch>
            <a:fillRect/>
          </a:stretch>
        </p:blipFill>
        <p:spPr bwMode="auto">
          <a:xfrm>
            <a:off x="276225" y="0"/>
            <a:ext cx="8597900" cy="6221413"/>
          </a:xfrm>
          <a:prstGeom prst="rect">
            <a:avLst/>
          </a:prstGeom>
          <a:noFill/>
          <a:effectLst>
            <a:innerShdw blurRad="1016000">
              <a:prstClr val="black">
                <a:alpha val="21000"/>
              </a:prstClr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 bwMode="gray">
          <a:xfrm>
            <a:off x="274802" y="3514245"/>
            <a:ext cx="8599323" cy="1464827"/>
          </a:xfrm>
          <a:prstGeom prst="rect">
            <a:avLst/>
          </a:prstGeom>
          <a:gradFill>
            <a:gsLst>
              <a:gs pos="100000">
                <a:schemeClr val="tx1">
                  <a:alpha val="52000"/>
                </a:schemeClr>
              </a:gs>
              <a:gs pos="0">
                <a:schemeClr val="tx1">
                  <a:alpha val="88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gray">
          <a:xfrm rot="10800000">
            <a:off x="274693" y="3517899"/>
            <a:ext cx="182544" cy="1460819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534988" y="3622431"/>
            <a:ext cx="8186737" cy="1223889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 bwMode="ltGray">
          <a:xfrm rot="10800000">
            <a:off x="249237" y="0"/>
            <a:ext cx="8647111" cy="5624512"/>
          </a:xfrm>
          <a:prstGeom prst="round2SameRect">
            <a:avLst>
              <a:gd name="adj1" fmla="val 1502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lvl="0"/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52499" y="573024"/>
            <a:ext cx="7751763" cy="3594164"/>
          </a:xfrm>
          <a:prstGeom prst="rect">
            <a:avLst/>
          </a:prstGeom>
        </p:spPr>
        <p:txBody>
          <a:bodyPr lIns="0" tIns="182880" rIns="0" bIns="182880">
            <a:noAutofit/>
          </a:bodyPr>
          <a:lstStyle>
            <a:lvl1pPr marL="0" indent="0">
              <a:spcAft>
                <a:spcPts val="300"/>
              </a:spcAft>
              <a:buClr>
                <a:schemeClr val="tx1"/>
              </a:buClr>
              <a:buFont typeface="Georgia" pitchFamily="18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339725" indent="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Tx/>
              <a:buNone/>
              <a:defRPr sz="2000">
                <a:solidFill>
                  <a:schemeClr val="tx2"/>
                </a:solidFill>
              </a:defRPr>
            </a:lvl2pPr>
            <a:lvl3pPr marL="628650" indent="0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Tx/>
              <a:buNone/>
              <a:defRPr sz="1600">
                <a:solidFill>
                  <a:schemeClr val="tx2"/>
                </a:solidFill>
              </a:defRPr>
            </a:lvl3pPr>
            <a:lvl4pPr marL="857250" indent="0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09999" y="4329605"/>
            <a:ext cx="4894263" cy="369396"/>
          </a:xfrm>
          <a:prstGeom prst="rect">
            <a:avLst/>
          </a:prstGeom>
        </p:spPr>
        <p:txBody>
          <a:bodyPr tIns="0" bIns="0" anchor="b" anchorCtr="0"/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  <a:lvl2pPr marL="0" indent="0">
              <a:buFont typeface="Arial" pitchFamily="34" charset="0"/>
              <a:buChar char=" "/>
              <a:defRPr sz="1600">
                <a:solidFill>
                  <a:schemeClr val="tx1"/>
                </a:solidFill>
              </a:defRPr>
            </a:lvl2pPr>
            <a:lvl3pPr marL="346075" indent="-228600"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346075" indent="-228600"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346075" indent="-228600"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777875" y="716260"/>
            <a:ext cx="16192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endParaRPr lang="en-US" sz="2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10000" y="4711700"/>
            <a:ext cx="4894263" cy="4318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339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5974080"/>
            <a:ext cx="9144000" cy="8839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053" y="3049447"/>
            <a:ext cx="4007894" cy="75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 bwMode="auto">
          <a:xfrm>
            <a:off x="0" y="5974080"/>
            <a:ext cx="9144000" cy="8839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053" y="3049447"/>
            <a:ext cx="4007894" cy="75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558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\\MV-FS\Projects\Cadence Design Systems, Inc\11-1115 Template Redesign\source\Select Images for Duarte received sept 2\Structural\Windows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 bwMode="gray">
          <a:xfrm>
            <a:off x="258135" y="3514245"/>
            <a:ext cx="8885865" cy="1464827"/>
          </a:xfrm>
          <a:prstGeom prst="rect">
            <a:avLst/>
          </a:prstGeom>
          <a:gradFill>
            <a:gsLst>
              <a:gs pos="100000">
                <a:schemeClr val="tx1">
                  <a:alpha val="52000"/>
                </a:schemeClr>
              </a:gs>
              <a:gs pos="0">
                <a:schemeClr val="tx1">
                  <a:alpha val="88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 rot="10800000">
            <a:off x="258135" y="3512516"/>
            <a:ext cx="182544" cy="146620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gray">
          <a:xfrm>
            <a:off x="533400" y="3582297"/>
            <a:ext cx="8170864" cy="13335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6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5974080"/>
            <a:ext cx="9144000" cy="8839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053" y="3049447"/>
            <a:ext cx="4007894" cy="75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558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6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 bwMode="gray">
          <a:xfrm>
            <a:off x="315709" y="6481366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2B7AF141-2B95-496E-A444-1A6308939B0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algn="l"/>
              <a:t>‹#›</a:t>
            </a:fld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gray">
          <a:xfrm>
            <a:off x="631118" y="6481366"/>
            <a:ext cx="31550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© 2012 Cadence Design Systems, Inc. All rights reserved.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377" y="6428916"/>
            <a:ext cx="1157704" cy="21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60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682" r:id="rId2"/>
    <p:sldLayoutId id="2147483689" r:id="rId3"/>
    <p:sldLayoutId id="2147483702" r:id="rId4"/>
    <p:sldLayoutId id="2147483690" r:id="rId5"/>
    <p:sldLayoutId id="2147483697" r:id="rId6"/>
    <p:sldLayoutId id="2147483704" r:id="rId7"/>
    <p:sldLayoutId id="2147483737" r:id="rId8"/>
    <p:sldLayoutId id="2147483742" r:id="rId9"/>
    <p:sldLayoutId id="2147483772" r:id="rId10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0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8733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58838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089025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11275" indent="-2222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cad_white_content_9-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330200"/>
            <a:ext cx="81962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5" y="1587500"/>
            <a:ext cx="81962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563" y="6511925"/>
            <a:ext cx="3873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700">
                <a:latin typeface="Arial" pitchFamily="34" charset="0"/>
              </a:defRPr>
            </a:lvl1pPr>
          </a:lstStyle>
          <a:p>
            <a:pPr algn="ctr">
              <a:defRPr/>
            </a:pPr>
            <a:fld id="{22572B37-22B7-4D8B-8903-A027581BECE2}" type="slidenum">
              <a:rPr lang="en-US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30199" y="303252"/>
            <a:ext cx="8489951" cy="10304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377" y="6428916"/>
            <a:ext cx="1157704" cy="21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 bwMode="gray">
          <a:xfrm>
            <a:off x="315709" y="6481366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B7AF141-2B95-496E-A444-1A6308939B01}" type="slidenum">
              <a:rPr lang="en-US" sz="900" smtClean="0">
                <a:solidFill>
                  <a:srgbClr val="FFFFFF">
                    <a:lumMod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dirty="0">
              <a:solidFill>
                <a:srgbClr val="FFFFFF">
                  <a:lumMod val="75000"/>
                </a:srgbClr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 bwMode="gray">
          <a:xfrm>
            <a:off x="631118" y="6481366"/>
            <a:ext cx="33089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FFFFFF">
                    <a:lumMod val="75000"/>
                  </a:srgbClr>
                </a:solidFill>
              </a:rPr>
              <a:t>© 2012 Cadence Design Systems, Inc. Cadence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92460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0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8733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58838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089025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11275" indent="-2222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 bwMode="gray">
          <a:xfrm>
            <a:off x="315709" y="6481366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B7AF141-2B95-496E-A444-1A6308939B01}" type="slidenum">
              <a:rPr lang="en-US" sz="900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gray">
          <a:xfrm>
            <a:off x="631118" y="6481366"/>
            <a:ext cx="31550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FFFFFF">
                    <a:lumMod val="75000"/>
                  </a:srgbClr>
                </a:solidFill>
              </a:rPr>
              <a:t>© 2012 Cadence Design Systems, Inc. All rights reserved.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377" y="6428916"/>
            <a:ext cx="1157704" cy="21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60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0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8733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58838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089025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11275" indent="-2222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 bwMode="gray">
          <a:xfrm>
            <a:off x="315709" y="6481366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B7AF141-2B95-496E-A444-1A6308939B01}" type="slidenum">
              <a:rPr lang="en-US" sz="900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gray">
          <a:xfrm>
            <a:off x="631118" y="6481366"/>
            <a:ext cx="31550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FFFFFF">
                    <a:lumMod val="75000"/>
                  </a:srgbClr>
                </a:solidFill>
              </a:rPr>
              <a:t>© 2012 Cadence Design Systems, Inc. All rights reserved.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377" y="6428916"/>
            <a:ext cx="1157704" cy="21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60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0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8733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58838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089025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11275" indent="-2222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90943" y="303252"/>
            <a:ext cx="8621282" cy="10304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 bwMode="gray">
          <a:xfrm>
            <a:off x="315709" y="6481366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B7AF141-2B95-496E-A444-1A6308939B01}" type="slidenum">
              <a:rPr lang="en-US" sz="900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gray">
          <a:xfrm>
            <a:off x="631118" y="6481366"/>
            <a:ext cx="31550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FFFFFF">
                    <a:lumMod val="75000"/>
                  </a:srgbClr>
                </a:solidFill>
              </a:rPr>
              <a:t>© 2012 Cadence Design Systems, Inc. All rights reserved.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377" y="6428916"/>
            <a:ext cx="1157704" cy="21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60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0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8733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58838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089025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11275" indent="-2222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30199" y="303252"/>
            <a:ext cx="8489951" cy="10304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377" y="6428916"/>
            <a:ext cx="1157704" cy="21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 bwMode="gray">
          <a:xfrm>
            <a:off x="315709" y="6481366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B7AF141-2B95-496E-A444-1A6308939B01}" type="slidenum">
              <a:rPr lang="en-US" sz="900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gray">
          <a:xfrm>
            <a:off x="631118" y="6481366"/>
            <a:ext cx="33107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>
                    <a:lumMod val="75000"/>
                  </a:srgbClr>
                </a:solidFill>
              </a:rPr>
              <a:t>© 2013 Cadence Design Systems, Inc. Cadence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92460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0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8733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58838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089025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11275" indent="-2222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ubtitl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 </a:t>
            </a:r>
          </a:p>
          <a:p>
            <a:r>
              <a:rPr lang="en-US" dirty="0" smtClean="0"/>
              <a:t>Mixed Signal STA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 smtClean="0"/>
              <a:t>Ben Farhat – Cadence Design Systems</a:t>
            </a:r>
          </a:p>
          <a:p>
            <a:r>
              <a:rPr lang="en-US" sz="2000" dirty="0" smtClean="0"/>
              <a:t>Tau conference – March/2015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33" y="207559"/>
            <a:ext cx="8489950" cy="557985"/>
          </a:xfrm>
        </p:spPr>
        <p:txBody>
          <a:bodyPr/>
          <a:lstStyle/>
          <a:p>
            <a:r>
              <a:rPr lang="en-US" dirty="0" smtClean="0">
                <a:solidFill>
                  <a:srgbClr val="006080"/>
                </a:solidFill>
              </a:rPr>
              <a:t>Changing Landscape of MS designs</a:t>
            </a:r>
            <a:endParaRPr lang="en-US" dirty="0">
              <a:solidFill>
                <a:srgbClr val="006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33" y="3491424"/>
            <a:ext cx="8698664" cy="2635055"/>
          </a:xfrm>
          <a:ln>
            <a:noFill/>
          </a:ln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000" dirty="0" smtClean="0"/>
              <a:t>There is no longer a clear demarcation between the Digital and the Analog/Custom content of the design.</a:t>
            </a:r>
          </a:p>
          <a:p>
            <a:pPr>
              <a:buClr>
                <a:schemeClr val="tx1"/>
              </a:buClr>
            </a:pPr>
            <a:r>
              <a:rPr lang="en-US" sz="2000" dirty="0" smtClean="0"/>
              <a:t>Digital content could be at various levels of hierarchy inside the analog block</a:t>
            </a:r>
            <a:endParaRPr lang="en-US" sz="2000" dirty="0"/>
          </a:p>
          <a:p>
            <a:pPr lvl="1">
              <a:buClr>
                <a:schemeClr val="tx1"/>
              </a:buClr>
            </a:pPr>
            <a:r>
              <a:rPr lang="en-US" dirty="0" smtClean="0"/>
              <a:t>Could be hand </a:t>
            </a:r>
            <a:r>
              <a:rPr lang="en-US" dirty="0"/>
              <a:t>placed</a:t>
            </a:r>
            <a:r>
              <a:rPr lang="en-US" dirty="0" smtClean="0"/>
              <a:t> standard cells or full custom cells</a:t>
            </a:r>
          </a:p>
          <a:p>
            <a:pPr>
              <a:buClr>
                <a:schemeClr val="tx1"/>
              </a:buClr>
            </a:pPr>
            <a:r>
              <a:rPr lang="en-US" sz="2000" dirty="0" smtClean="0"/>
              <a:t>Very costly if timing issues are discovered late – Need for early analysis</a:t>
            </a:r>
          </a:p>
          <a:p>
            <a:pPr>
              <a:buClr>
                <a:schemeClr val="tx1"/>
              </a:buClr>
            </a:pPr>
            <a:r>
              <a:rPr lang="en-US" sz="2000" dirty="0" smtClean="0"/>
              <a:t>Can’t wait till design is LVS clean to run timing analysis</a:t>
            </a:r>
          </a:p>
          <a:p>
            <a:pPr>
              <a:buClr>
                <a:schemeClr val="tx1"/>
              </a:buClr>
            </a:pPr>
            <a:endParaRPr lang="en-US" sz="2000" dirty="0" smtClean="0"/>
          </a:p>
          <a:p>
            <a:pPr>
              <a:buClr>
                <a:schemeClr val="tx1"/>
              </a:buClr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29388" y="982443"/>
            <a:ext cx="8374048" cy="2386401"/>
            <a:chOff x="3435535" y="1213845"/>
            <a:chExt cx="7486484" cy="1753413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5872455" y="1307198"/>
              <a:ext cx="2736279" cy="1660060"/>
            </a:xfrm>
            <a:prstGeom prst="rect">
              <a:avLst/>
            </a:prstGeom>
            <a:solidFill>
              <a:srgbClr val="C0C0C0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algn="ctr"/>
              <a:endParaRPr lang="en-US" sz="2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" name="PubL"/>
            <p:cNvSpPr>
              <a:spLocks noEditPoints="1" noChangeArrowheads="1"/>
            </p:cNvSpPr>
            <p:nvPr/>
          </p:nvSpPr>
          <p:spPr bwMode="auto">
            <a:xfrm rot="10800000">
              <a:off x="6931316" y="1381125"/>
              <a:ext cx="673100" cy="498783"/>
            </a:xfrm>
            <a:custGeom>
              <a:avLst/>
              <a:gdLst>
                <a:gd name="G0" fmla="+- 0 0 0"/>
                <a:gd name="G1" fmla="*/ 7794 1 2"/>
                <a:gd name="G2" fmla="+- 7794 0 0"/>
                <a:gd name="G3" fmla="+- 9425 0 0"/>
                <a:gd name="G4" fmla="*/ 9425 1 2"/>
                <a:gd name="G5" fmla="+- 10800 G4 0"/>
                <a:gd name="T0" fmla="*/ 3897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5513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21600"/>
                <a:gd name="T13" fmla="*/ G3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9425"/>
                  </a:lnTo>
                  <a:lnTo>
                    <a:pt x="7794" y="9425"/>
                  </a:lnTo>
                  <a:lnTo>
                    <a:pt x="7794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2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956592" y="1367176"/>
              <a:ext cx="585787" cy="315575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956592" y="1744663"/>
              <a:ext cx="696912" cy="709861"/>
            </a:xfrm>
            <a:prstGeom prst="rect">
              <a:avLst/>
            </a:prstGeom>
            <a:solidFill>
              <a:srgbClr val="F98F1B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6797967" y="1756146"/>
              <a:ext cx="476250" cy="425079"/>
            </a:xfrm>
            <a:prstGeom prst="rect">
              <a:avLst/>
            </a:prstGeom>
            <a:solidFill>
              <a:srgbClr val="F98F1B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7701389" y="1924517"/>
              <a:ext cx="810957" cy="530007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6613817" y="1377950"/>
              <a:ext cx="231775" cy="280988"/>
            </a:xfrm>
            <a:prstGeom prst="rect">
              <a:avLst/>
            </a:prstGeom>
            <a:solidFill>
              <a:srgbClr val="F98F1B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7701315" y="1390650"/>
              <a:ext cx="821742" cy="438150"/>
            </a:xfrm>
            <a:prstGeom prst="rect">
              <a:avLst/>
            </a:prstGeom>
            <a:solidFill>
              <a:srgbClr val="F98F1B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6779221" y="2255838"/>
              <a:ext cx="458019" cy="19868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6928490" y="1484936"/>
              <a:ext cx="638633" cy="226140"/>
            </a:xfrm>
            <a:prstGeom prst="rect">
              <a:avLst/>
            </a:prstGeom>
            <a:solidFill>
              <a:schemeClr val="accent2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cs typeface="Arial" charset="0"/>
                </a:rPr>
                <a:t>Digital</a:t>
              </a:r>
            </a:p>
          </p:txBody>
        </p:sp>
        <p:sp>
          <p:nvSpPr>
            <p:cNvPr id="65" name="Rectangle 11"/>
            <p:cNvSpPr>
              <a:spLocks noChangeArrowheads="1"/>
            </p:cNvSpPr>
            <p:nvPr/>
          </p:nvSpPr>
          <p:spPr bwMode="auto">
            <a:xfrm>
              <a:off x="7343195" y="1996767"/>
              <a:ext cx="269786" cy="369355"/>
            </a:xfrm>
            <a:prstGeom prst="rect">
              <a:avLst/>
            </a:prstGeom>
            <a:solidFill>
              <a:srgbClr val="F98F1B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9"/>
            <p:cNvSpPr>
              <a:spLocks noChangeArrowheads="1"/>
            </p:cNvSpPr>
            <p:nvPr/>
          </p:nvSpPr>
          <p:spPr bwMode="auto">
            <a:xfrm>
              <a:off x="5958077" y="2551767"/>
              <a:ext cx="682398" cy="363198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Rectangle 9"/>
            <p:cNvSpPr>
              <a:spLocks noChangeArrowheads="1"/>
            </p:cNvSpPr>
            <p:nvPr/>
          </p:nvSpPr>
          <p:spPr bwMode="auto">
            <a:xfrm>
              <a:off x="7701389" y="2534086"/>
              <a:ext cx="800247" cy="363198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Rectangle 12"/>
            <p:cNvSpPr>
              <a:spLocks noChangeArrowheads="1"/>
            </p:cNvSpPr>
            <p:nvPr/>
          </p:nvSpPr>
          <p:spPr bwMode="auto">
            <a:xfrm>
              <a:off x="6784141" y="2534087"/>
              <a:ext cx="795686" cy="362449"/>
            </a:xfrm>
            <a:prstGeom prst="rect">
              <a:avLst/>
            </a:prstGeom>
            <a:solidFill>
              <a:srgbClr val="F98F1B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Rectangle 13"/>
            <p:cNvSpPr>
              <a:spLocks noChangeArrowheads="1"/>
            </p:cNvSpPr>
            <p:nvPr/>
          </p:nvSpPr>
          <p:spPr bwMode="auto">
            <a:xfrm>
              <a:off x="7751727" y="1561660"/>
              <a:ext cx="225943" cy="176805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Rectangle 13"/>
            <p:cNvSpPr>
              <a:spLocks noChangeArrowheads="1"/>
            </p:cNvSpPr>
            <p:nvPr/>
          </p:nvSpPr>
          <p:spPr bwMode="auto">
            <a:xfrm>
              <a:off x="8276500" y="1570500"/>
              <a:ext cx="225943" cy="176805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Rectangle 11"/>
            <p:cNvSpPr>
              <a:spLocks noChangeArrowheads="1"/>
            </p:cNvSpPr>
            <p:nvPr/>
          </p:nvSpPr>
          <p:spPr bwMode="auto">
            <a:xfrm>
              <a:off x="7932225" y="2171637"/>
              <a:ext cx="258834" cy="194486"/>
            </a:xfrm>
            <a:prstGeom prst="rect">
              <a:avLst/>
            </a:prstGeom>
            <a:solidFill>
              <a:srgbClr val="F98F1B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Rectangle 11"/>
            <p:cNvSpPr>
              <a:spLocks noChangeArrowheads="1"/>
            </p:cNvSpPr>
            <p:nvPr/>
          </p:nvSpPr>
          <p:spPr bwMode="auto">
            <a:xfrm>
              <a:off x="8167836" y="2684369"/>
              <a:ext cx="248126" cy="167965"/>
            </a:xfrm>
            <a:prstGeom prst="rect">
              <a:avLst/>
            </a:prstGeom>
            <a:solidFill>
              <a:srgbClr val="F98F1B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13"/>
            <p:cNvSpPr>
              <a:spLocks noChangeArrowheads="1"/>
            </p:cNvSpPr>
            <p:nvPr/>
          </p:nvSpPr>
          <p:spPr bwMode="auto">
            <a:xfrm>
              <a:off x="6894955" y="2693209"/>
              <a:ext cx="225943" cy="176805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Rectangle 11"/>
            <p:cNvSpPr>
              <a:spLocks noChangeArrowheads="1"/>
            </p:cNvSpPr>
            <p:nvPr/>
          </p:nvSpPr>
          <p:spPr bwMode="auto">
            <a:xfrm>
              <a:off x="6347195" y="2728570"/>
              <a:ext cx="248126" cy="167965"/>
            </a:xfrm>
            <a:prstGeom prst="rect">
              <a:avLst/>
            </a:prstGeom>
            <a:solidFill>
              <a:srgbClr val="F98F1B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Rectangle 12"/>
            <p:cNvSpPr>
              <a:spLocks noChangeArrowheads="1"/>
            </p:cNvSpPr>
            <p:nvPr/>
          </p:nvSpPr>
          <p:spPr bwMode="auto">
            <a:xfrm>
              <a:off x="9350601" y="1213845"/>
              <a:ext cx="1571418" cy="825188"/>
            </a:xfrm>
            <a:prstGeom prst="rect">
              <a:avLst/>
            </a:prstGeom>
            <a:solidFill>
              <a:srgbClr val="F98F1B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Rectangle 13"/>
            <p:cNvSpPr>
              <a:spLocks noChangeArrowheads="1"/>
            </p:cNvSpPr>
            <p:nvPr/>
          </p:nvSpPr>
          <p:spPr bwMode="auto">
            <a:xfrm>
              <a:off x="9422433" y="1535139"/>
              <a:ext cx="225943" cy="176805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Rectangle 13"/>
            <p:cNvSpPr>
              <a:spLocks noChangeArrowheads="1"/>
            </p:cNvSpPr>
            <p:nvPr/>
          </p:nvSpPr>
          <p:spPr bwMode="auto">
            <a:xfrm>
              <a:off x="10461270" y="1535138"/>
              <a:ext cx="225943" cy="176805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3435535" y="1623542"/>
              <a:ext cx="1574694" cy="981265"/>
            </a:xfrm>
            <a:prstGeom prst="rect">
              <a:avLst/>
            </a:prstGeom>
            <a:solidFill>
              <a:srgbClr val="C0C0C0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algn="ctr"/>
              <a:endParaRPr lang="en-US" sz="2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8" name="Rectangle 7"/>
            <p:cNvSpPr>
              <a:spLocks noChangeArrowheads="1"/>
            </p:cNvSpPr>
            <p:nvPr/>
          </p:nvSpPr>
          <p:spPr bwMode="auto">
            <a:xfrm>
              <a:off x="3546918" y="1694263"/>
              <a:ext cx="595826" cy="362450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Rectangle 9"/>
            <p:cNvSpPr>
              <a:spLocks noChangeArrowheads="1"/>
            </p:cNvSpPr>
            <p:nvPr/>
          </p:nvSpPr>
          <p:spPr bwMode="auto">
            <a:xfrm>
              <a:off x="4467280" y="2357282"/>
              <a:ext cx="418449" cy="185645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Rectangle 9"/>
            <p:cNvSpPr>
              <a:spLocks noChangeArrowheads="1"/>
            </p:cNvSpPr>
            <p:nvPr/>
          </p:nvSpPr>
          <p:spPr bwMode="auto">
            <a:xfrm>
              <a:off x="3552990" y="2109757"/>
              <a:ext cx="418449" cy="185645"/>
            </a:xfrm>
            <a:prstGeom prst="rect">
              <a:avLst/>
            </a:prstGeom>
            <a:solidFill>
              <a:srgbClr val="F98F1B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13" name="Rectangle 12"/>
            <p:cNvSpPr>
              <a:spLocks noChangeArrowheads="1"/>
            </p:cNvSpPr>
            <p:nvPr/>
          </p:nvSpPr>
          <p:spPr bwMode="auto">
            <a:xfrm>
              <a:off x="4271262" y="1700058"/>
              <a:ext cx="642642" cy="347815"/>
            </a:xfrm>
            <a:prstGeom prst="rect">
              <a:avLst/>
            </a:prstGeom>
            <a:solidFill>
              <a:srgbClr val="F98F1B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11"/>
            <p:cNvSpPr>
              <a:spLocks noChangeArrowheads="1"/>
            </p:cNvSpPr>
            <p:nvPr/>
          </p:nvSpPr>
          <p:spPr bwMode="auto">
            <a:xfrm>
              <a:off x="4094776" y="2129370"/>
              <a:ext cx="269786" cy="404715"/>
            </a:xfrm>
            <a:prstGeom prst="rect">
              <a:avLst/>
            </a:prstGeom>
            <a:solidFill>
              <a:srgbClr val="F98F1B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9"/>
            <p:cNvSpPr>
              <a:spLocks noChangeArrowheads="1"/>
            </p:cNvSpPr>
            <p:nvPr/>
          </p:nvSpPr>
          <p:spPr bwMode="auto">
            <a:xfrm>
              <a:off x="4467280" y="2136278"/>
              <a:ext cx="418449" cy="185645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6" name="Rectangle 9"/>
            <p:cNvSpPr>
              <a:spLocks noChangeArrowheads="1"/>
            </p:cNvSpPr>
            <p:nvPr/>
          </p:nvSpPr>
          <p:spPr bwMode="auto">
            <a:xfrm>
              <a:off x="3552990" y="2339602"/>
              <a:ext cx="418449" cy="185645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09259" y="2038851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Analog/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Custom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08169" y="2719136"/>
            <a:ext cx="2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</a:t>
            </a:r>
            <a:endParaRPr lang="en-US" sz="1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4391599" y="1744578"/>
            <a:ext cx="2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</a:t>
            </a:r>
            <a:endParaRPr lang="en-US" sz="1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642884" y="1142999"/>
            <a:ext cx="2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</a:t>
            </a:r>
            <a:endParaRPr lang="en-US" sz="1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4042683" y="1215188"/>
            <a:ext cx="2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</a:t>
            </a:r>
            <a:endParaRPr lang="en-US" sz="1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3597515" y="1684420"/>
            <a:ext cx="2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</a:t>
            </a:r>
            <a:endParaRPr lang="en-US" sz="1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4908957" y="2081462"/>
            <a:ext cx="2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</a:t>
            </a:r>
            <a:endParaRPr lang="en-US" sz="1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3561421" y="1179093"/>
            <a:ext cx="2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</a:t>
            </a:r>
            <a:endParaRPr lang="en-US" sz="1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3561421" y="2743198"/>
            <a:ext cx="2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</a:t>
            </a:r>
            <a:endParaRPr lang="en-US" sz="1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668327" y="1179093"/>
            <a:ext cx="2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</a:t>
            </a:r>
            <a:endParaRPr lang="en-US" sz="1400" b="1" dirty="0"/>
          </a:p>
        </p:txBody>
      </p:sp>
      <p:sp>
        <p:nvSpPr>
          <p:cNvPr id="80" name="Trapezoid 79"/>
          <p:cNvSpPr/>
          <p:nvPr/>
        </p:nvSpPr>
        <p:spPr bwMode="auto">
          <a:xfrm rot="16200000">
            <a:off x="6097077" y="1091864"/>
            <a:ext cx="1155034" cy="896354"/>
          </a:xfrm>
          <a:prstGeom prst="trapezoid">
            <a:avLst/>
          </a:prstGeom>
          <a:solidFill>
            <a:srgbClr val="DDDDDD">
              <a:alpha val="80392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367536" y="2947736"/>
            <a:ext cx="2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</a:t>
            </a:r>
            <a:endParaRPr lang="en-US" sz="14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5594756" y="1913020"/>
            <a:ext cx="2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</a:t>
            </a:r>
            <a:endParaRPr lang="en-US" sz="14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5570693" y="2237873"/>
            <a:ext cx="2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</a:t>
            </a:r>
            <a:endParaRPr lang="en-US" sz="14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3802053" y="2971798"/>
            <a:ext cx="2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</a:t>
            </a:r>
            <a:endParaRPr lang="en-US" sz="1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305998" y="2719136"/>
            <a:ext cx="2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</a:t>
            </a:r>
            <a:endParaRPr lang="en-US" sz="14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4391598" y="2370221"/>
            <a:ext cx="240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</a:t>
            </a:r>
            <a:endParaRPr lang="en-US" sz="14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5931642" y="1419725"/>
            <a:ext cx="2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</a:t>
            </a:r>
            <a:endParaRPr lang="en-US" sz="14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5799294" y="2911639"/>
            <a:ext cx="2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</a:t>
            </a:r>
            <a:endParaRPr lang="en-US" sz="14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5342095" y="1431756"/>
            <a:ext cx="2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</a:t>
            </a:r>
            <a:endParaRPr lang="en-US" sz="14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7158863" y="926430"/>
            <a:ext cx="1636293" cy="902371"/>
            <a:chOff x="7158863" y="926430"/>
            <a:chExt cx="1636293" cy="902371"/>
          </a:xfrm>
        </p:grpSpPr>
        <p:sp>
          <p:nvSpPr>
            <p:cNvPr id="84" name="TextBox 83"/>
            <p:cNvSpPr txBox="1"/>
            <p:nvPr/>
          </p:nvSpPr>
          <p:spPr>
            <a:xfrm>
              <a:off x="8386084" y="1371597"/>
              <a:ext cx="264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D</a:t>
              </a:r>
              <a:endParaRPr lang="en-US" sz="14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158863" y="926430"/>
              <a:ext cx="264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A</a:t>
              </a:r>
              <a:endParaRPr lang="en-US" sz="1400" b="1" dirty="0"/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7700282" y="1203159"/>
              <a:ext cx="1094874" cy="62564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219022" y="1419725"/>
              <a:ext cx="264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D</a:t>
              </a:r>
              <a:endParaRPr lang="en-US" sz="1400" b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712316" y="1215188"/>
              <a:ext cx="264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A</a:t>
              </a:r>
              <a:endParaRPr lang="en-US" sz="1400" b="1" dirty="0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1708557" y="1684419"/>
            <a:ext cx="2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</a:t>
            </a:r>
            <a:endParaRPr lang="en-US" sz="14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746031" y="2165683"/>
            <a:ext cx="2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</a:t>
            </a:r>
            <a:endParaRPr lang="en-US" sz="14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1263389" y="2370219"/>
            <a:ext cx="2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</a:t>
            </a:r>
            <a:endParaRPr lang="en-US" sz="14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1768715" y="2201777"/>
            <a:ext cx="2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</a:t>
            </a:r>
            <a:endParaRPr lang="en-US" sz="14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770094" y="2466472"/>
            <a:ext cx="2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</a:t>
            </a:r>
            <a:endParaRPr lang="en-US" sz="14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854315" y="1732545"/>
            <a:ext cx="2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</a:t>
            </a:r>
            <a:endParaRPr lang="en-US" sz="1400" b="1" dirty="0"/>
          </a:p>
        </p:txBody>
      </p:sp>
      <p:sp>
        <p:nvSpPr>
          <p:cNvPr id="123" name="Right Arrow 122"/>
          <p:cNvSpPr/>
          <p:nvPr/>
        </p:nvSpPr>
        <p:spPr bwMode="auto">
          <a:xfrm>
            <a:off x="2490537" y="1913021"/>
            <a:ext cx="661737" cy="553452"/>
          </a:xfrm>
          <a:prstGeom prst="rightArrow">
            <a:avLst/>
          </a:prstGeom>
          <a:solidFill>
            <a:srgbClr val="92D05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561347" y="757990"/>
            <a:ext cx="223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Today’s MS designs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756683" y="2526630"/>
            <a:ext cx="26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09394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295275" y="1031966"/>
            <a:ext cx="5448276" cy="5233404"/>
          </a:xfrm>
        </p:spPr>
        <p:txBody>
          <a:bodyPr/>
          <a:lstStyle/>
          <a:p>
            <a:r>
              <a:rPr lang="en-US" dirty="0" smtClean="0"/>
              <a:t>Spice simulation of critical paths</a:t>
            </a:r>
          </a:p>
          <a:p>
            <a:pPr lvl="1"/>
            <a:r>
              <a:rPr lang="en-US" dirty="0" smtClean="0"/>
              <a:t>Not practical if many paths</a:t>
            </a:r>
          </a:p>
          <a:p>
            <a:r>
              <a:rPr lang="en-US" dirty="0" smtClean="0"/>
              <a:t>Characterization of MS blocks</a:t>
            </a:r>
          </a:p>
          <a:p>
            <a:pPr lvl="1"/>
            <a:r>
              <a:rPr lang="en-US" dirty="0" smtClean="0"/>
              <a:t>Time consuming, and need to recreate for every version</a:t>
            </a:r>
          </a:p>
          <a:p>
            <a:r>
              <a:rPr lang="en-US" dirty="0" smtClean="0"/>
              <a:t>Transistor level STA -&gt; model generation</a:t>
            </a:r>
          </a:p>
          <a:p>
            <a:r>
              <a:rPr lang="en-US" dirty="0" smtClean="0"/>
              <a:t>Extend the digital timing analysis to handle Mixed Signal designs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What are some of the options?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035040" y="1190084"/>
            <a:ext cx="2785110" cy="1747694"/>
          </a:xfrm>
          <a:prstGeom prst="rect">
            <a:avLst/>
          </a:prstGeom>
          <a:solidFill>
            <a:srgbClr val="F98F1B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39987" y="1867989"/>
            <a:ext cx="457200" cy="391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D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20593" y="1867989"/>
            <a:ext cx="457200" cy="3918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7915" y="118768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63886" y="185976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027817" y="1580606"/>
            <a:ext cx="1698172" cy="101890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40518" y="156683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96109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0200" y="979714"/>
            <a:ext cx="8489951" cy="5285656"/>
          </a:xfrm>
        </p:spPr>
        <p:txBody>
          <a:bodyPr/>
          <a:lstStyle/>
          <a:p>
            <a:r>
              <a:rPr lang="en-US" dirty="0" smtClean="0"/>
              <a:t>Healthy inventory of legacy Mixed Signal IP’s that have not been created with connectivity in mind</a:t>
            </a:r>
          </a:p>
          <a:p>
            <a:r>
              <a:rPr lang="en-US" dirty="0" smtClean="0"/>
              <a:t>Typical P&amp;R environments can not represent many custom objects in the design</a:t>
            </a:r>
          </a:p>
          <a:p>
            <a:pPr lvl="1"/>
            <a:r>
              <a:rPr lang="en-US" dirty="0" smtClean="0"/>
              <a:t>File based interfaces between tools can not preserve custom objects in the design.</a:t>
            </a:r>
            <a:endParaRPr lang="en-US" dirty="0"/>
          </a:p>
          <a:p>
            <a:pPr lvl="1"/>
            <a:r>
              <a:rPr lang="en-US" dirty="0" smtClean="0"/>
              <a:t>Timing paths may contain un-characterized cells</a:t>
            </a:r>
          </a:p>
          <a:p>
            <a:r>
              <a:rPr lang="en-US" dirty="0" smtClean="0"/>
              <a:t>Early timing analysis requires handling non-LVS clean data</a:t>
            </a:r>
          </a:p>
          <a:p>
            <a:r>
              <a:rPr lang="en-US" dirty="0" smtClean="0"/>
              <a:t>Typical Mixed Signal designs contain many pure analog blocks</a:t>
            </a:r>
          </a:p>
          <a:p>
            <a:pPr lvl="1"/>
            <a:r>
              <a:rPr lang="en-US" dirty="0" smtClean="0"/>
              <a:t>Expose </a:t>
            </a:r>
            <a:r>
              <a:rPr lang="en-US" dirty="0"/>
              <a:t>what the timer needs to see, </a:t>
            </a:r>
            <a:r>
              <a:rPr lang="en-US" dirty="0" smtClean="0"/>
              <a:t>abstract </a:t>
            </a:r>
            <a:r>
              <a:rPr lang="en-US" dirty="0"/>
              <a:t>the rest</a:t>
            </a:r>
          </a:p>
          <a:p>
            <a:pPr lvl="1"/>
            <a:r>
              <a:rPr lang="en-US" dirty="0"/>
              <a:t>Ability to automatically identify digital content in the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200" y="303252"/>
            <a:ext cx="8489950" cy="859342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Challenges in Mixed Signal STA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68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0200" y="1045028"/>
            <a:ext cx="8489951" cy="5220341"/>
          </a:xfrm>
        </p:spPr>
        <p:txBody>
          <a:bodyPr/>
          <a:lstStyle/>
          <a:p>
            <a:r>
              <a:rPr lang="en-US" dirty="0" smtClean="0"/>
              <a:t>Extend digital methodology to address MS STA challenges</a:t>
            </a:r>
          </a:p>
          <a:p>
            <a:r>
              <a:rPr lang="en-US" dirty="0" smtClean="0"/>
              <a:t>Leverage full interoperability through Open Access </a:t>
            </a:r>
          </a:p>
          <a:p>
            <a:pPr lvl="1"/>
            <a:r>
              <a:rPr lang="en-US" dirty="0" smtClean="0"/>
              <a:t>Design data is shared without the need for file based translations</a:t>
            </a:r>
          </a:p>
          <a:p>
            <a:r>
              <a:rPr lang="en-US" dirty="0" smtClean="0"/>
              <a:t>Ability to perform early analysis through methods similar to Interface Logic Modeling, for MS blocks</a:t>
            </a:r>
          </a:p>
          <a:p>
            <a:r>
              <a:rPr lang="en-US" dirty="0" smtClean="0"/>
              <a:t>Ability to auto-detect digital paths in the design speeds the process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200" y="303252"/>
            <a:ext cx="8489950" cy="846279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Cadence’s approach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38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369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">
  <a:themeElements>
    <a:clrScheme name="Cadence Corporate Template">
      <a:dk1>
        <a:srgbClr val="000000"/>
      </a:dk1>
      <a:lt1>
        <a:srgbClr val="FFFFFF"/>
      </a:lt1>
      <a:dk2>
        <a:srgbClr val="3C3C3C"/>
      </a:dk2>
      <a:lt2>
        <a:srgbClr val="FFFFFF"/>
      </a:lt2>
      <a:accent1>
        <a:srgbClr val="999999"/>
      </a:accent1>
      <a:accent2>
        <a:srgbClr val="6A6A6A"/>
      </a:accent2>
      <a:accent3>
        <a:srgbClr val="E31837"/>
      </a:accent3>
      <a:accent4>
        <a:srgbClr val="31A7DF"/>
      </a:accent4>
      <a:accent5>
        <a:srgbClr val="09698D"/>
      </a:accent5>
      <a:accent6>
        <a:srgbClr val="87A836"/>
      </a:accent6>
      <a:hlink>
        <a:srgbClr val="099E9C"/>
      </a:hlink>
      <a:folHlink>
        <a:srgbClr val="999999"/>
      </a:folHlink>
    </a:clrScheme>
    <a:fontScheme name="Cadence Corpora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>
          <a:defRPr dirty="0">
            <a:solidFill>
              <a:schemeClr val="tx1"/>
            </a:solidFill>
            <a:latin typeface="Arial" charset="0"/>
          </a:defRPr>
        </a:defPPr>
      </a:lst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A3117D"/>
      </a:dk2>
      <a:lt2>
        <a:srgbClr val="CCCCCC"/>
      </a:lt2>
      <a:accent1>
        <a:srgbClr val="4A95B0"/>
      </a:accent1>
      <a:accent2>
        <a:srgbClr val="ED171F"/>
      </a:accent2>
      <a:accent3>
        <a:srgbClr val="FFFFFF"/>
      </a:accent3>
      <a:accent4>
        <a:srgbClr val="000000"/>
      </a:accent4>
      <a:accent5>
        <a:srgbClr val="B1C8D4"/>
      </a:accent5>
      <a:accent6>
        <a:srgbClr val="D7141B"/>
      </a:accent6>
      <a:hlink>
        <a:srgbClr val="9CBF20"/>
      </a:hlink>
      <a:folHlink>
        <a:srgbClr val="F6580F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A3117D"/>
        </a:dk2>
        <a:lt2>
          <a:srgbClr val="CCCCCC"/>
        </a:lt2>
        <a:accent1>
          <a:srgbClr val="4A95B0"/>
        </a:accent1>
        <a:accent2>
          <a:srgbClr val="ED171F"/>
        </a:accent2>
        <a:accent3>
          <a:srgbClr val="FFFFFF"/>
        </a:accent3>
        <a:accent4>
          <a:srgbClr val="000000"/>
        </a:accent4>
        <a:accent5>
          <a:srgbClr val="B1C8D4"/>
        </a:accent5>
        <a:accent6>
          <a:srgbClr val="D7141B"/>
        </a:accent6>
        <a:hlink>
          <a:srgbClr val="9CBF20"/>
        </a:hlink>
        <a:folHlink>
          <a:srgbClr val="F658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CDN">
  <a:themeElements>
    <a:clrScheme name="Cadence Corporate Template">
      <a:dk1>
        <a:srgbClr val="000000"/>
      </a:dk1>
      <a:lt1>
        <a:srgbClr val="FFFFFF"/>
      </a:lt1>
      <a:dk2>
        <a:srgbClr val="3C3C3C"/>
      </a:dk2>
      <a:lt2>
        <a:srgbClr val="FFFFFF"/>
      </a:lt2>
      <a:accent1>
        <a:srgbClr val="999999"/>
      </a:accent1>
      <a:accent2>
        <a:srgbClr val="6A6A6A"/>
      </a:accent2>
      <a:accent3>
        <a:srgbClr val="E31837"/>
      </a:accent3>
      <a:accent4>
        <a:srgbClr val="31A7DF"/>
      </a:accent4>
      <a:accent5>
        <a:srgbClr val="09698D"/>
      </a:accent5>
      <a:accent6>
        <a:srgbClr val="87A836"/>
      </a:accent6>
      <a:hlink>
        <a:srgbClr val="099E9C"/>
      </a:hlink>
      <a:folHlink>
        <a:srgbClr val="999999"/>
      </a:folHlink>
    </a:clrScheme>
    <a:fontScheme name="Cadence Corpora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>
          <a:defRPr dirty="0">
            <a:solidFill>
              <a:schemeClr val="tx1"/>
            </a:solidFill>
            <a:latin typeface="Arial" charset="0"/>
          </a:defRPr>
        </a:defPPr>
      </a:lst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MS">
  <a:themeElements>
    <a:clrScheme name="Cadence Corporate Template">
      <a:dk1>
        <a:srgbClr val="000000"/>
      </a:dk1>
      <a:lt1>
        <a:srgbClr val="FFFFFF"/>
      </a:lt1>
      <a:dk2>
        <a:srgbClr val="3C3C3C"/>
      </a:dk2>
      <a:lt2>
        <a:srgbClr val="FFFFFF"/>
      </a:lt2>
      <a:accent1>
        <a:srgbClr val="999999"/>
      </a:accent1>
      <a:accent2>
        <a:srgbClr val="6A6A6A"/>
      </a:accent2>
      <a:accent3>
        <a:srgbClr val="E31837"/>
      </a:accent3>
      <a:accent4>
        <a:srgbClr val="31A7DF"/>
      </a:accent4>
      <a:accent5>
        <a:srgbClr val="09698D"/>
      </a:accent5>
      <a:accent6>
        <a:srgbClr val="87A836"/>
      </a:accent6>
      <a:hlink>
        <a:srgbClr val="099E9C"/>
      </a:hlink>
      <a:folHlink>
        <a:srgbClr val="999999"/>
      </a:folHlink>
    </a:clrScheme>
    <a:fontScheme name="Cadence Corpora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>
          <a:defRPr dirty="0">
            <a:solidFill>
              <a:schemeClr val="tx1"/>
            </a:solidFill>
            <a:latin typeface="Arial" charset="0"/>
          </a:defRPr>
        </a:defPPr>
      </a:lst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MS">
  <a:themeElements>
    <a:clrScheme name="Cadence Corporate Template">
      <a:dk1>
        <a:srgbClr val="000000"/>
      </a:dk1>
      <a:lt1>
        <a:srgbClr val="FFFFFF"/>
      </a:lt1>
      <a:dk2>
        <a:srgbClr val="3C3C3C"/>
      </a:dk2>
      <a:lt2>
        <a:srgbClr val="FFFFFF"/>
      </a:lt2>
      <a:accent1>
        <a:srgbClr val="999999"/>
      </a:accent1>
      <a:accent2>
        <a:srgbClr val="6A6A6A"/>
      </a:accent2>
      <a:accent3>
        <a:srgbClr val="E31837"/>
      </a:accent3>
      <a:accent4>
        <a:srgbClr val="31A7DF"/>
      </a:accent4>
      <a:accent5>
        <a:srgbClr val="09698D"/>
      </a:accent5>
      <a:accent6>
        <a:srgbClr val="87A836"/>
      </a:accent6>
      <a:hlink>
        <a:srgbClr val="099E9C"/>
      </a:hlink>
      <a:folHlink>
        <a:srgbClr val="999999"/>
      </a:folHlink>
    </a:clrScheme>
    <a:fontScheme name="Cadence Corpora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>
          <a:defRPr dirty="0">
            <a:solidFill>
              <a:schemeClr val="tx1"/>
            </a:solidFill>
            <a:latin typeface="Arial" charset="0"/>
          </a:defRPr>
        </a:defPPr>
      </a:lst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MS">
  <a:themeElements>
    <a:clrScheme name="Cadence Corporate Template">
      <a:dk1>
        <a:srgbClr val="000000"/>
      </a:dk1>
      <a:lt1>
        <a:srgbClr val="FFFFFF"/>
      </a:lt1>
      <a:dk2>
        <a:srgbClr val="3C3C3C"/>
      </a:dk2>
      <a:lt2>
        <a:srgbClr val="FFFFFF"/>
      </a:lt2>
      <a:accent1>
        <a:srgbClr val="999999"/>
      </a:accent1>
      <a:accent2>
        <a:srgbClr val="6A6A6A"/>
      </a:accent2>
      <a:accent3>
        <a:srgbClr val="E31837"/>
      </a:accent3>
      <a:accent4>
        <a:srgbClr val="31A7DF"/>
      </a:accent4>
      <a:accent5>
        <a:srgbClr val="09698D"/>
      </a:accent5>
      <a:accent6>
        <a:srgbClr val="87A836"/>
      </a:accent6>
      <a:hlink>
        <a:srgbClr val="099E9C"/>
      </a:hlink>
      <a:folHlink>
        <a:srgbClr val="999999"/>
      </a:folHlink>
    </a:clrScheme>
    <a:fontScheme name="Cadence Corpora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>
          <a:defRPr dirty="0">
            <a:solidFill>
              <a:schemeClr val="tx1"/>
            </a:solidFill>
            <a:latin typeface="Arial" charset="0"/>
          </a:defRPr>
        </a:defPPr>
      </a:lst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CDN_4x3_NDA_Confidential_Template_5 4 2012">
  <a:themeElements>
    <a:clrScheme name="Cadence Corporate Template">
      <a:dk1>
        <a:srgbClr val="000000"/>
      </a:dk1>
      <a:lt1>
        <a:srgbClr val="FFFFFF"/>
      </a:lt1>
      <a:dk2>
        <a:srgbClr val="3C3C3C"/>
      </a:dk2>
      <a:lt2>
        <a:srgbClr val="FFFFFF"/>
      </a:lt2>
      <a:accent1>
        <a:srgbClr val="999999"/>
      </a:accent1>
      <a:accent2>
        <a:srgbClr val="6A6A6A"/>
      </a:accent2>
      <a:accent3>
        <a:srgbClr val="E31837"/>
      </a:accent3>
      <a:accent4>
        <a:srgbClr val="31A7DF"/>
      </a:accent4>
      <a:accent5>
        <a:srgbClr val="09698D"/>
      </a:accent5>
      <a:accent6>
        <a:srgbClr val="87A836"/>
      </a:accent6>
      <a:hlink>
        <a:srgbClr val="099E9C"/>
      </a:hlink>
      <a:folHlink>
        <a:srgbClr val="999999"/>
      </a:folHlink>
    </a:clrScheme>
    <a:fontScheme name="Cadence Corpora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>
          <a:defRPr dirty="0">
            <a:solidFill>
              <a:schemeClr val="tx1"/>
            </a:solidFill>
            <a:latin typeface="Arial" charset="0"/>
          </a:defRPr>
        </a:defPPr>
      </a:lst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Cadence 2011">
      <a:dk1>
        <a:srgbClr val="000000"/>
      </a:dk1>
      <a:lt1>
        <a:srgbClr val="FFFFFF"/>
      </a:lt1>
      <a:dk2>
        <a:srgbClr val="404040"/>
      </a:dk2>
      <a:lt2>
        <a:srgbClr val="FFFFFF"/>
      </a:lt2>
      <a:accent1>
        <a:srgbClr val="E31837"/>
      </a:accent1>
      <a:accent2>
        <a:srgbClr val="333333"/>
      </a:accent2>
      <a:accent3>
        <a:srgbClr val="CCCCCC"/>
      </a:accent3>
      <a:accent4>
        <a:srgbClr val="31A7DF"/>
      </a:accent4>
      <a:accent5>
        <a:srgbClr val="828F8D"/>
      </a:accent5>
      <a:accent6>
        <a:srgbClr val="09698D"/>
      </a:accent6>
      <a:hlink>
        <a:srgbClr val="E31837"/>
      </a:hlink>
      <a:folHlink>
        <a:srgbClr val="333333"/>
      </a:folHlink>
    </a:clrScheme>
    <a:fontScheme name="Cadence 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Cadence 2011">
      <a:dk1>
        <a:srgbClr val="000000"/>
      </a:dk1>
      <a:lt1>
        <a:srgbClr val="FFFFFF"/>
      </a:lt1>
      <a:dk2>
        <a:srgbClr val="404040"/>
      </a:dk2>
      <a:lt2>
        <a:srgbClr val="FFFFFF"/>
      </a:lt2>
      <a:accent1>
        <a:srgbClr val="E31837"/>
      </a:accent1>
      <a:accent2>
        <a:srgbClr val="333333"/>
      </a:accent2>
      <a:accent3>
        <a:srgbClr val="CCCCCC"/>
      </a:accent3>
      <a:accent4>
        <a:srgbClr val="31A7DF"/>
      </a:accent4>
      <a:accent5>
        <a:srgbClr val="828F8D"/>
      </a:accent5>
      <a:accent6>
        <a:srgbClr val="09698D"/>
      </a:accent6>
      <a:hlink>
        <a:srgbClr val="E31837"/>
      </a:hlink>
      <a:folHlink>
        <a:srgbClr val="333333"/>
      </a:folHlink>
    </a:clrScheme>
    <a:fontScheme name="Cadence 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CCCCCC"/>
    </a:lt2>
    <a:accent1>
      <a:srgbClr val="4A95B0"/>
    </a:accent1>
    <a:accent2>
      <a:srgbClr val="ED171F"/>
    </a:accent2>
    <a:accent3>
      <a:srgbClr val="FFFFFF"/>
    </a:accent3>
    <a:accent4>
      <a:srgbClr val="000000"/>
    </a:accent4>
    <a:accent5>
      <a:srgbClr val="B1C8D4"/>
    </a:accent5>
    <a:accent6>
      <a:srgbClr val="D7141B"/>
    </a:accent6>
    <a:hlink>
      <a:srgbClr val="F6580F"/>
    </a:hlink>
    <a:folHlink>
      <a:srgbClr val="9CBF2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MS</Template>
  <TotalTime>0</TotalTime>
  <Words>316</Words>
  <Application>Microsoft Office PowerPoint</Application>
  <PresentationFormat>On-screen Show (4:3)</PresentationFormat>
  <Paragraphs>72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Georgia</vt:lpstr>
      <vt:lpstr>Wingdings</vt:lpstr>
      <vt:lpstr>MS</vt:lpstr>
      <vt:lpstr>blank</vt:lpstr>
      <vt:lpstr>ThemeCDN</vt:lpstr>
      <vt:lpstr>1_MS</vt:lpstr>
      <vt:lpstr>2_MS</vt:lpstr>
      <vt:lpstr>3_MS</vt:lpstr>
      <vt:lpstr>CDN_4x3_NDA_Confidential_Template_5 4 2012</vt:lpstr>
      <vt:lpstr>PowerPoint Presentation</vt:lpstr>
      <vt:lpstr>Changing Landscape of MS designs</vt:lpstr>
      <vt:lpstr>What are some of the options?</vt:lpstr>
      <vt:lpstr>Challenges in Mixed Signal STA</vt:lpstr>
      <vt:lpstr>Cadence’s approach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2013-12-11T01:26:31Z</dcterms:created>
  <dcterms:modified xsi:type="dcterms:W3CDTF">2015-03-12T05:51:26Z</dcterms:modified>
</cp:coreProperties>
</file>