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5" r:id="rId2"/>
    <p:sldId id="266" r:id="rId3"/>
    <p:sldId id="269" r:id="rId4"/>
    <p:sldId id="268" r:id="rId5"/>
    <p:sldId id="282" r:id="rId6"/>
    <p:sldId id="267" r:id="rId7"/>
    <p:sldId id="283" r:id="rId8"/>
    <p:sldId id="290" r:id="rId9"/>
    <p:sldId id="284" r:id="rId10"/>
    <p:sldId id="296" r:id="rId11"/>
    <p:sldId id="285" r:id="rId12"/>
    <p:sldId id="286" r:id="rId13"/>
    <p:sldId id="288" r:id="rId14"/>
    <p:sldId id="287" r:id="rId15"/>
    <p:sldId id="292" r:id="rId16"/>
    <p:sldId id="293" r:id="rId17"/>
    <p:sldId id="289" r:id="rId18"/>
    <p:sldId id="294" r:id="rId19"/>
    <p:sldId id="273" r:id="rId20"/>
    <p:sldId id="295" r:id="rId21"/>
    <p:sldId id="274" r:id="rId22"/>
    <p:sldId id="276" r:id="rId23"/>
    <p:sldId id="27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E0000"/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4693" autoAdjust="0"/>
  </p:normalViewPr>
  <p:slideViewPr>
    <p:cSldViewPr snapToGrid="0">
      <p:cViewPr>
        <p:scale>
          <a:sx n="90" d="100"/>
          <a:sy n="90" d="100"/>
        </p:scale>
        <p:origin x="-1680" y="-6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81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57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spiritualclarity.files.wordpress.com/2012/02/sleeping-beauty-dragon.jpg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608" y="2065195"/>
            <a:ext cx="8458200" cy="1014549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DE0000"/>
                </a:solidFill>
              </a:rPr>
              <a:t>AutoCons</a:t>
            </a:r>
            <a:endParaRPr lang="en-US" sz="44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608" y="4129949"/>
            <a:ext cx="8458200" cy="1485900"/>
          </a:xfrm>
        </p:spPr>
        <p:txBody>
          <a:bodyPr/>
          <a:lstStyle/>
          <a:p>
            <a:pPr eaLnBrk="1" hangingPunct="1"/>
            <a:r>
              <a:rPr lang="en-US" dirty="0" smtClean="0"/>
              <a:t>Manjeri Krishnan</a:t>
            </a:r>
          </a:p>
          <a:p>
            <a:pPr eaLnBrk="1" hangingPunct="1"/>
            <a:r>
              <a:rPr lang="en-US" dirty="0" smtClean="0"/>
              <a:t>Brian Borchers</a:t>
            </a:r>
          </a:p>
          <a:p>
            <a:pPr eaLnBrk="1" hangingPunct="1"/>
            <a:r>
              <a:rPr lang="en-US" b="0" dirty="0" smtClean="0"/>
              <a:t>Texas Instruments, Inc.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51608" y="1273197"/>
            <a:ext cx="8458200" cy="908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 smtClean="0">
                <a:solidFill>
                  <a:srgbClr val="DE0000"/>
                </a:solidFill>
              </a:rPr>
              <a:t>Taming the Constraints Beast:</a:t>
            </a: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46298" y="1311691"/>
            <a:ext cx="7221014" cy="47444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7"/>
            <a:ext cx="8458200" cy="666874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AutoCons Abstraction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" name="Flowchart: Delay 1"/>
          <p:cNvSpPr/>
          <p:nvPr/>
        </p:nvSpPr>
        <p:spPr>
          <a:xfrm>
            <a:off x="3252819" y="1836080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3631812" y="2028586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lowchart: Delay 39"/>
          <p:cNvSpPr/>
          <p:nvPr/>
        </p:nvSpPr>
        <p:spPr>
          <a:xfrm>
            <a:off x="3285153" y="3294909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lowchart: Connector 40"/>
          <p:cNvSpPr/>
          <p:nvPr/>
        </p:nvSpPr>
        <p:spPr>
          <a:xfrm>
            <a:off x="3664146" y="3487415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lowchart: Delay 41"/>
          <p:cNvSpPr/>
          <p:nvPr/>
        </p:nvSpPr>
        <p:spPr>
          <a:xfrm>
            <a:off x="3321250" y="4505085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lowchart: Connector 42"/>
          <p:cNvSpPr/>
          <p:nvPr/>
        </p:nvSpPr>
        <p:spPr>
          <a:xfrm>
            <a:off x="3700243" y="4697591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lowchart: Delay 43"/>
          <p:cNvSpPr/>
          <p:nvPr/>
        </p:nvSpPr>
        <p:spPr>
          <a:xfrm>
            <a:off x="4304481" y="3883638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lowchart: Connector 44"/>
          <p:cNvSpPr/>
          <p:nvPr/>
        </p:nvSpPr>
        <p:spPr>
          <a:xfrm>
            <a:off x="4679820" y="4070425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lowchart: Delay 45"/>
          <p:cNvSpPr/>
          <p:nvPr/>
        </p:nvSpPr>
        <p:spPr>
          <a:xfrm>
            <a:off x="4300827" y="2533913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lowchart: Connector 46"/>
          <p:cNvSpPr/>
          <p:nvPr/>
        </p:nvSpPr>
        <p:spPr>
          <a:xfrm>
            <a:off x="4679820" y="2726419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Flowchart: Delay 47"/>
          <p:cNvSpPr/>
          <p:nvPr/>
        </p:nvSpPr>
        <p:spPr>
          <a:xfrm>
            <a:off x="7517270" y="3140503"/>
            <a:ext cx="378992" cy="505327"/>
          </a:xfrm>
          <a:prstGeom prst="flowChartDelay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lowchart: Connector 48"/>
          <p:cNvSpPr/>
          <p:nvPr/>
        </p:nvSpPr>
        <p:spPr>
          <a:xfrm>
            <a:off x="7896263" y="3333009"/>
            <a:ext cx="90237" cy="10527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093874" y="3333009"/>
            <a:ext cx="457200" cy="7018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6" name="Isosceles Triangle 9215"/>
          <p:cNvSpPr/>
          <p:nvPr/>
        </p:nvSpPr>
        <p:spPr>
          <a:xfrm>
            <a:off x="2202158" y="3844443"/>
            <a:ext cx="240632" cy="1764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2126122" y="4719649"/>
            <a:ext cx="457200" cy="7018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Isosceles Triangle 52"/>
          <p:cNvSpPr/>
          <p:nvPr/>
        </p:nvSpPr>
        <p:spPr>
          <a:xfrm>
            <a:off x="2234406" y="5242020"/>
            <a:ext cx="240632" cy="1764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7" name="Cloud Callout 9216"/>
          <p:cNvSpPr/>
          <p:nvPr/>
        </p:nvSpPr>
        <p:spPr>
          <a:xfrm>
            <a:off x="5519026" y="2480252"/>
            <a:ext cx="914400" cy="612648"/>
          </a:xfrm>
          <a:prstGeom prst="cloudCallout">
            <a:avLst>
              <a:gd name="adj1" fmla="val -20833"/>
              <a:gd name="adj2" fmla="val 4678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loud Callout 54"/>
          <p:cNvSpPr/>
          <p:nvPr/>
        </p:nvSpPr>
        <p:spPr>
          <a:xfrm>
            <a:off x="5595226" y="3824259"/>
            <a:ext cx="914400" cy="612648"/>
          </a:xfrm>
          <a:prstGeom prst="cloudCallout">
            <a:avLst>
              <a:gd name="adj1" fmla="val -20833"/>
              <a:gd name="adj2" fmla="val 4678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9" name="Isosceles Triangle 9218"/>
          <p:cNvSpPr/>
          <p:nvPr/>
        </p:nvSpPr>
        <p:spPr>
          <a:xfrm rot="10800000">
            <a:off x="1231266" y="4804808"/>
            <a:ext cx="385010" cy="387518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lowchart: Connector 57"/>
          <p:cNvSpPr/>
          <p:nvPr/>
        </p:nvSpPr>
        <p:spPr>
          <a:xfrm flipV="1">
            <a:off x="1374741" y="5201545"/>
            <a:ext cx="98057" cy="88236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222" name="Straight Connector 9221"/>
          <p:cNvCxnSpPr/>
          <p:nvPr/>
        </p:nvCxnSpPr>
        <p:spPr>
          <a:xfrm>
            <a:off x="733647" y="2161632"/>
            <a:ext cx="251917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9219" idx="3"/>
          </p:cNvCxnSpPr>
          <p:nvPr/>
        </p:nvCxnSpPr>
        <p:spPr>
          <a:xfrm>
            <a:off x="1423770" y="2161633"/>
            <a:ext cx="1" cy="264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2" name="Elbow Connector 9231"/>
          <p:cNvCxnSpPr/>
          <p:nvPr/>
        </p:nvCxnSpPr>
        <p:spPr>
          <a:xfrm>
            <a:off x="3745361" y="3547572"/>
            <a:ext cx="559120" cy="45720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/>
          <p:nvPr/>
        </p:nvCxnSpPr>
        <p:spPr>
          <a:xfrm>
            <a:off x="3717177" y="2095773"/>
            <a:ext cx="583650" cy="55328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43" idx="6"/>
          </p:cNvCxnSpPr>
          <p:nvPr/>
        </p:nvCxnSpPr>
        <p:spPr>
          <a:xfrm flipV="1">
            <a:off x="3790480" y="4276348"/>
            <a:ext cx="514001" cy="47388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2559841" y="3480618"/>
            <a:ext cx="723250" cy="6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583322" y="4869822"/>
            <a:ext cx="742401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endCxn id="52" idx="2"/>
          </p:cNvCxnSpPr>
          <p:nvPr/>
        </p:nvCxnSpPr>
        <p:spPr>
          <a:xfrm>
            <a:off x="1423770" y="5286134"/>
            <a:ext cx="930952" cy="135357"/>
          </a:xfrm>
          <a:prstGeom prst="bentConnector4">
            <a:avLst>
              <a:gd name="adj1" fmla="val 32"/>
              <a:gd name="adj2" fmla="val 31601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endCxn id="20" idx="2"/>
          </p:cNvCxnSpPr>
          <p:nvPr/>
        </p:nvCxnSpPr>
        <p:spPr>
          <a:xfrm flipV="1">
            <a:off x="1423771" y="4034851"/>
            <a:ext cx="898703" cy="27404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2891194" y="2007205"/>
            <a:ext cx="3616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921466" y="3636049"/>
            <a:ext cx="3616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943589" y="4697591"/>
            <a:ext cx="3616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endCxn id="9217" idx="0"/>
          </p:cNvCxnSpPr>
          <p:nvPr/>
        </p:nvCxnSpPr>
        <p:spPr>
          <a:xfrm>
            <a:off x="4770057" y="2786321"/>
            <a:ext cx="751805" cy="2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45" idx="6"/>
          </p:cNvCxnSpPr>
          <p:nvPr/>
        </p:nvCxnSpPr>
        <p:spPr>
          <a:xfrm>
            <a:off x="4770057" y="4123063"/>
            <a:ext cx="839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924570" y="2910797"/>
            <a:ext cx="3616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/>
          <p:nvPr/>
        </p:nvCxnSpPr>
        <p:spPr>
          <a:xfrm>
            <a:off x="6433426" y="2741626"/>
            <a:ext cx="1083844" cy="55328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/>
          <p:nvPr/>
        </p:nvCxnSpPr>
        <p:spPr>
          <a:xfrm flipV="1">
            <a:off x="6499972" y="3494290"/>
            <a:ext cx="1017298" cy="620317"/>
          </a:xfrm>
          <a:prstGeom prst="bentConnector3">
            <a:avLst>
              <a:gd name="adj1" fmla="val 4712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86500" y="3393166"/>
            <a:ext cx="3616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055859" y="4973945"/>
            <a:ext cx="2941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Disable Timing Arcs here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710307" y="1440882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Create Clock Definitions here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1" name="Flowchart: Connector 140"/>
          <p:cNvSpPr/>
          <p:nvPr/>
        </p:nvSpPr>
        <p:spPr>
          <a:xfrm flipH="1">
            <a:off x="1384426" y="2116880"/>
            <a:ext cx="78689" cy="8950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Flowchart: Connector 141"/>
          <p:cNvSpPr/>
          <p:nvPr/>
        </p:nvSpPr>
        <p:spPr>
          <a:xfrm flipH="1">
            <a:off x="1384426" y="4264140"/>
            <a:ext cx="78689" cy="8950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5" name="Straight Arrow Connector 114"/>
          <p:cNvCxnSpPr/>
          <p:nvPr/>
        </p:nvCxnSpPr>
        <p:spPr>
          <a:xfrm flipH="1">
            <a:off x="4870355" y="1810214"/>
            <a:ext cx="776802" cy="838842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flipH="1">
            <a:off x="4770057" y="1810214"/>
            <a:ext cx="1051570" cy="2194558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H="1" flipV="1">
            <a:off x="3664145" y="3800236"/>
            <a:ext cx="1525812" cy="1146296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flipH="1" flipV="1">
            <a:off x="4031731" y="4897237"/>
            <a:ext cx="944306" cy="261374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flipV="1">
            <a:off x="5595226" y="3776174"/>
            <a:ext cx="1806189" cy="1170358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27683" y="5572912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Set Multicycle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Exceptions here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2652248" y="5223125"/>
            <a:ext cx="790067" cy="349787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2599853" y="3917965"/>
            <a:ext cx="1031959" cy="1654947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1226" y="132340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CLK_DIVH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819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136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6"/>
            <a:ext cx="8458200" cy="689659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Sample Instance Specification (1/2)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8011" y="1377140"/>
            <a:ext cx="832195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Two instances of </a:t>
            </a:r>
            <a:r>
              <a:rPr lang="en-US" sz="2000" b="1" i="1" dirty="0" smtClean="0"/>
              <a:t>ref_subchip3</a:t>
            </a:r>
            <a:r>
              <a:rPr lang="en-US" sz="2000" b="1" dirty="0" smtClean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rgbClr val="C00000"/>
                </a:solidFill>
              </a:rPr>
              <a:t>Imysc0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rgbClr val="C00000"/>
                </a:solidFill>
              </a:rPr>
              <a:t>Imysc1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Specification in GCIN for subchip3:</a:t>
            </a:r>
          </a:p>
          <a:p>
            <a:endParaRPr lang="en-US" sz="1200" b="1" i="1" dirty="0" smtClean="0"/>
          </a:p>
          <a:p>
            <a:r>
              <a:rPr lang="en-US" sz="1400" i="1" dirty="0" smtClean="0"/>
              <a:t>$</a:t>
            </a:r>
            <a:r>
              <a:rPr lang="en-US" sz="1400" i="1" dirty="0"/>
              <a:t>autocons{ ref_subchip3 }{ </a:t>
            </a:r>
            <a:r>
              <a:rPr lang="en-US" sz="1400" i="1" dirty="0">
                <a:solidFill>
                  <a:srgbClr val="C00000"/>
                </a:solidFill>
              </a:rPr>
              <a:t>instances </a:t>
            </a:r>
            <a:r>
              <a:rPr lang="en-US" sz="1400" i="1" dirty="0"/>
              <a:t>}  = "</a:t>
            </a:r>
            <a:r>
              <a:rPr lang="en-US" sz="1400" i="1" dirty="0">
                <a:solidFill>
                  <a:srgbClr val="C00000"/>
                </a:solidFill>
              </a:rPr>
              <a:t>Imysc0</a:t>
            </a:r>
            <a:r>
              <a:rPr lang="en-US" sz="1400" i="1" dirty="0"/>
              <a:t>, </a:t>
            </a:r>
            <a:r>
              <a:rPr lang="en-US" sz="1400" i="1" dirty="0">
                <a:solidFill>
                  <a:srgbClr val="C00000"/>
                </a:solidFill>
              </a:rPr>
              <a:t>Imysc1</a:t>
            </a:r>
            <a:r>
              <a:rPr lang="en-US" sz="1400" i="1" dirty="0"/>
              <a:t>";  </a:t>
            </a:r>
            <a:r>
              <a:rPr lang="en-US" sz="1400" i="1" dirty="0" smtClean="0"/>
              <a:t>       ;#-- </a:t>
            </a:r>
            <a:r>
              <a:rPr lang="en-US" sz="1400" i="1" dirty="0"/>
              <a:t>comma separated list of </a:t>
            </a:r>
            <a:r>
              <a:rPr lang="en-US" sz="1400" i="1" dirty="0" smtClean="0"/>
              <a:t>instances</a:t>
            </a:r>
          </a:p>
          <a:p>
            <a:r>
              <a:rPr lang="en-US" sz="1400" i="1" dirty="0"/>
              <a:t> </a:t>
            </a:r>
            <a:r>
              <a:rPr lang="en-US" sz="1400" i="1" dirty="0" smtClean="0"/>
              <a:t>                                                                                                       ;#--    (for </a:t>
            </a:r>
            <a:r>
              <a:rPr lang="en-US" sz="1400" i="1" dirty="0"/>
              <a:t>use at chip-level)</a:t>
            </a:r>
            <a:endParaRPr lang="en-US" sz="1400" dirty="0"/>
          </a:p>
          <a:p>
            <a:endParaRPr lang="en-US" sz="1400" dirty="0" smtClean="0"/>
          </a:p>
          <a:p>
            <a:endParaRPr lang="en-US" sz="12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Clock defined at ref_subchip3 level: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gclk_myclk1_clk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Corresponding </a:t>
            </a:r>
            <a:r>
              <a:rPr lang="en-US" sz="2000" b="1" dirty="0"/>
              <a:t>clocks defined at chip level</a:t>
            </a:r>
            <a:r>
              <a:rPr lang="en-US" sz="2000" b="1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gclk</a:t>
            </a:r>
            <a:r>
              <a:rPr lang="en-US" i="1" dirty="0"/>
              <a:t>__</a:t>
            </a:r>
            <a:r>
              <a:rPr lang="en-US" i="1" dirty="0">
                <a:solidFill>
                  <a:srgbClr val="C00000"/>
                </a:solidFill>
              </a:rPr>
              <a:t>Imysc0</a:t>
            </a:r>
            <a:r>
              <a:rPr lang="en-US" i="1" dirty="0"/>
              <a:t>__myclk1_clk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i="1" dirty="0"/>
              <a:t>gclk__</a:t>
            </a:r>
            <a:r>
              <a:rPr lang="en-US" i="1" dirty="0">
                <a:solidFill>
                  <a:srgbClr val="C00000"/>
                </a:solidFill>
              </a:rPr>
              <a:t>Imysc1</a:t>
            </a:r>
            <a:r>
              <a:rPr lang="en-US" i="1" dirty="0"/>
              <a:t>__myclk1_clk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6"/>
            <a:ext cx="8458200" cy="689659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Sample Instance Specification (2/2)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96388" y="1395158"/>
            <a:ext cx="812509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Clock </a:t>
            </a:r>
            <a:r>
              <a:rPr lang="en-US" sz="2000" b="1" dirty="0"/>
              <a:t>definition at subchip level:</a:t>
            </a:r>
            <a:endParaRPr lang="en-US" sz="2000" dirty="0"/>
          </a:p>
          <a:p>
            <a:r>
              <a:rPr lang="en-US" sz="1200" dirty="0"/>
              <a:t> </a:t>
            </a:r>
          </a:p>
          <a:p>
            <a:r>
              <a:rPr lang="en-US" sz="1400" i="1" dirty="0"/>
              <a:t>create_generated_clock  [get_pins Idivh_clk3_clk/I_orgate_finalnand/clk_na2_nand_0/y] \</a:t>
            </a:r>
            <a:endParaRPr lang="en-US" sz="1400" dirty="0"/>
          </a:p>
          <a:p>
            <a:r>
              <a:rPr lang="en-US" sz="1400" i="1" dirty="0"/>
              <a:t>                        -name gclk_clk3 \</a:t>
            </a:r>
            <a:endParaRPr lang="en-US" sz="1400" dirty="0"/>
          </a:p>
          <a:p>
            <a:r>
              <a:rPr lang="en-US" sz="1400" i="1" dirty="0"/>
              <a:t>                        -source [get_ports refclk1_clk] \</a:t>
            </a:r>
            <a:endParaRPr lang="en-US" sz="1400" dirty="0"/>
          </a:p>
          <a:p>
            <a:r>
              <a:rPr lang="en-US" sz="1400" i="1" dirty="0"/>
              <a:t>                        -master_clock mclk_clk1 \</a:t>
            </a:r>
            <a:endParaRPr lang="en-US" sz="1400" dirty="0"/>
          </a:p>
          <a:p>
            <a:r>
              <a:rPr lang="en-US" sz="1400" i="1" dirty="0"/>
              <a:t>                        -edges { 1 4 7 } -edge_shift { 0 0 0 } -add</a:t>
            </a:r>
            <a:endParaRPr lang="en-US" sz="1400" dirty="0"/>
          </a:p>
          <a:p>
            <a:r>
              <a:rPr lang="en-US" sz="1400" i="1" dirty="0"/>
              <a:t> </a:t>
            </a:r>
            <a:endParaRPr lang="en-US" sz="1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Corresponding </a:t>
            </a:r>
            <a:r>
              <a:rPr lang="en-US" sz="2000" b="1" dirty="0"/>
              <a:t>clock definitions at chip level:</a:t>
            </a:r>
            <a:endParaRPr lang="en-US" sz="2000" dirty="0"/>
          </a:p>
          <a:p>
            <a:r>
              <a:rPr lang="en-US" sz="1200" i="1" dirty="0"/>
              <a:t> </a:t>
            </a:r>
            <a:endParaRPr lang="en-US" sz="1200" dirty="0"/>
          </a:p>
          <a:p>
            <a:r>
              <a:rPr lang="en-US" sz="1400" i="1" dirty="0"/>
              <a:t>create_generated_clock  [get_pins Imysc0/Idivh_clk3_clk/I_orgate_finalnand/clk_na2_nand_0/y] \</a:t>
            </a:r>
            <a:endParaRPr lang="en-US" sz="1400" dirty="0"/>
          </a:p>
          <a:p>
            <a:r>
              <a:rPr lang="en-US" sz="1400" i="1" dirty="0"/>
              <a:t>                        -name gclk__</a:t>
            </a:r>
            <a:r>
              <a:rPr lang="en-US" sz="1400" i="1" dirty="0">
                <a:solidFill>
                  <a:srgbClr val="C00000"/>
                </a:solidFill>
              </a:rPr>
              <a:t>Imysc0</a:t>
            </a:r>
            <a:r>
              <a:rPr lang="en-US" sz="1400" i="1" dirty="0"/>
              <a:t>__clk3 \</a:t>
            </a:r>
            <a:endParaRPr lang="en-US" sz="1400" dirty="0"/>
          </a:p>
          <a:p>
            <a:r>
              <a:rPr lang="en-US" sz="1400" i="1" dirty="0"/>
              <a:t>                        -source [get_pins Imysc0/refclk1_clk] \</a:t>
            </a:r>
            <a:endParaRPr lang="en-US" sz="1400" dirty="0"/>
          </a:p>
          <a:p>
            <a:r>
              <a:rPr lang="en-US" sz="1400" i="1" dirty="0"/>
              <a:t>                        -master_clock gclk_pll_chip_clk1 \</a:t>
            </a:r>
            <a:endParaRPr lang="en-US" sz="1400" dirty="0"/>
          </a:p>
          <a:p>
            <a:r>
              <a:rPr lang="en-US" sz="1400" i="1" dirty="0"/>
              <a:t>                        -edges { 1 4 7 } -edge_shift { 0 0 0 } –</a:t>
            </a:r>
            <a:r>
              <a:rPr lang="en-US" sz="1400" i="1" dirty="0" smtClean="0"/>
              <a:t>add</a:t>
            </a:r>
          </a:p>
          <a:p>
            <a:endParaRPr lang="en-US" sz="1400" dirty="0"/>
          </a:p>
          <a:p>
            <a:r>
              <a:rPr lang="en-US" sz="1400" i="1" dirty="0"/>
              <a:t>create_generated_clock  [get_pins Imysc1/Idivh_clk3_clk/I_orgate_finalnand/clk_na2_nand_0/y] \</a:t>
            </a:r>
            <a:endParaRPr lang="en-US" sz="1400" dirty="0"/>
          </a:p>
          <a:p>
            <a:r>
              <a:rPr lang="en-US" sz="1400" i="1" dirty="0"/>
              <a:t>                        -name gclk__</a:t>
            </a:r>
            <a:r>
              <a:rPr lang="en-US" sz="1400" i="1" dirty="0">
                <a:solidFill>
                  <a:srgbClr val="C00000"/>
                </a:solidFill>
              </a:rPr>
              <a:t>Imysc1</a:t>
            </a:r>
            <a:r>
              <a:rPr lang="en-US" sz="1400" i="1" dirty="0"/>
              <a:t>__clk3 \</a:t>
            </a:r>
            <a:endParaRPr lang="en-US" sz="1400" dirty="0"/>
          </a:p>
          <a:p>
            <a:r>
              <a:rPr lang="en-US" sz="1400" i="1" dirty="0"/>
              <a:t>                        -source [get_pins Imysc1/refclk1_clk] \</a:t>
            </a:r>
            <a:endParaRPr lang="en-US" sz="1400" dirty="0"/>
          </a:p>
          <a:p>
            <a:r>
              <a:rPr lang="en-US" sz="1400" i="1" dirty="0"/>
              <a:t>                        -master_clock gclk_pll_chip_clk1 \</a:t>
            </a:r>
            <a:endParaRPr lang="en-US" sz="1400" dirty="0"/>
          </a:p>
          <a:p>
            <a:r>
              <a:rPr lang="en-US" sz="1400" i="1" dirty="0"/>
              <a:t>                        -edges { 1 4 7 } -edge_shift { 0 0 0 } -add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918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2267" y="287323"/>
            <a:ext cx="8458200" cy="669608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Helper Scripts – Clock Tracer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90" y="1344295"/>
            <a:ext cx="7950738" cy="443691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Used to understand clocking of given netlist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Traces gate-mapped netlist to identify clock objects        and clock flow</a:t>
            </a:r>
            <a:endParaRPr lang="en-US" sz="22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Starts with all clock pins and traces backwards,              then forwards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Finds all clock dividers, clock muxes, and primary clock IO (plus tieoffs, fanout stats, and control points)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Runs iteratively, taking in design-specific information         as needed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Produces a textual representation of clock flow and objects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800" b="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6"/>
            <a:ext cx="8458200" cy="689659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Sample Clock Tracer Output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35129" y="1365571"/>
            <a:ext cx="86867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C00000"/>
                </a:solidFill>
              </a:rPr>
              <a:t>CLOCK BRANCH SRC</a:t>
            </a:r>
            <a:r>
              <a:rPr lang="en-US" sz="1200" i="1" dirty="0"/>
              <a:t>:  refclk1_clk</a:t>
            </a:r>
            <a:endParaRPr lang="en-US" sz="1200" dirty="0"/>
          </a:p>
          <a:p>
            <a:r>
              <a:rPr lang="en-US" sz="1200" i="1" dirty="0"/>
              <a:t>  &gt;&gt; </a:t>
            </a:r>
            <a:r>
              <a:rPr lang="en-US" sz="1200" i="1" dirty="0">
                <a:solidFill>
                  <a:srgbClr val="C00000"/>
                </a:solidFill>
              </a:rPr>
              <a:t>CLOCK TREE FANOUT </a:t>
            </a:r>
            <a:r>
              <a:rPr lang="en-US" sz="1200" i="1" dirty="0"/>
              <a:t>= 259 &lt;&lt;</a:t>
            </a:r>
            <a:endParaRPr lang="en-US" sz="1200" dirty="0"/>
          </a:p>
          <a:p>
            <a:r>
              <a:rPr lang="en-US" sz="1200" i="1" dirty="0"/>
              <a:t>  Idbg/Idbg_wrap/Idivh_clk3_clk/I_c_clkin_clockgate/tiboxv_clk_icg_icg_0/clkin (icg_f4_svt)</a:t>
            </a:r>
            <a:endParaRPr lang="en-US" sz="1200" dirty="0"/>
          </a:p>
          <a:p>
            <a:r>
              <a:rPr lang="en-US" sz="1200" i="1" dirty="0"/>
              <a:t>    Idbg/Idbg_wrap/Idivh_clk3_clk/I_c_ti_ipg_div1_dummynand1/tiboxv_clk_na2_nand_0/a (ctnand2_f8_dh_svt)</a:t>
            </a:r>
            <a:endParaRPr lang="en-US" sz="1200" dirty="0"/>
          </a:p>
          <a:p>
            <a:r>
              <a:rPr lang="en-US" sz="1200" i="1" dirty="0"/>
              <a:t>    Idbg/Idbg_wrap/Idivh_clk3_clk/I_c_ti_ipg_div1_dummynand1/tiboxv_clk_na2_nand_0/b (ctnand2_f8_dh_svt) </a:t>
            </a:r>
            <a:r>
              <a:rPr lang="en-US" sz="1200" i="1" dirty="0">
                <a:solidFill>
                  <a:srgbClr val="C00000"/>
                </a:solidFill>
              </a:rPr>
              <a:t>**Logic 1**</a:t>
            </a:r>
            <a:endParaRPr lang="en-US" sz="1200" dirty="0">
              <a:solidFill>
                <a:srgbClr val="C00000"/>
              </a:solidFill>
            </a:endParaRPr>
          </a:p>
          <a:p>
            <a:r>
              <a:rPr lang="en-US" sz="1200" i="1" dirty="0"/>
              <a:t>      </a:t>
            </a:r>
            <a:r>
              <a:rPr lang="en-US" sz="1200" i="1" dirty="0" smtClean="0"/>
              <a:t>&lt;SNIP&gt;</a:t>
            </a:r>
            <a:endParaRPr lang="en-US" sz="1200" dirty="0"/>
          </a:p>
          <a:p>
            <a:r>
              <a:rPr lang="en-US" sz="1200" i="1" dirty="0"/>
              <a:t>        Idbg/Idbg_wrap/Idivh_clk3_clk/I_c_clksel_divideone_clockgate/tiboxv_clk_icg_inv_icg_0/clkin (icg_f4_svt)</a:t>
            </a:r>
            <a:endParaRPr lang="en-US" sz="1200" dirty="0"/>
          </a:p>
          <a:p>
            <a:r>
              <a:rPr lang="en-US" sz="1200" i="1" dirty="0"/>
              <a:t>          Idbg/Idbg_wrap/Idivh_clk3_clk/I_c_ti_ipg_mx_finalnand/tiboxv_clk_na2_nand_0/a (ctnand2_f8_dh_svt)</a:t>
            </a:r>
            <a:endParaRPr lang="en-US" sz="1200" dirty="0"/>
          </a:p>
          <a:p>
            <a:r>
              <a:rPr lang="en-US" sz="1200" i="1" dirty="0"/>
              <a:t>            &gt;&gt; </a:t>
            </a:r>
            <a:r>
              <a:rPr lang="en-US" sz="1200" i="1" dirty="0">
                <a:solidFill>
                  <a:srgbClr val="C00000"/>
                </a:solidFill>
              </a:rPr>
              <a:t>CLOCK TREE FANOUT </a:t>
            </a:r>
            <a:r>
              <a:rPr lang="en-US" sz="1200" i="1" dirty="0"/>
              <a:t>= 25188 &lt;&lt;</a:t>
            </a:r>
            <a:endParaRPr lang="en-US" sz="1200" dirty="0"/>
          </a:p>
          <a:p>
            <a:r>
              <a:rPr lang="en-US" sz="1200" i="1" dirty="0"/>
              <a:t>            </a:t>
            </a:r>
            <a:r>
              <a:rPr lang="en-US" sz="1200" i="1" dirty="0" smtClean="0"/>
              <a:t>Idbg/Idbg_wrap/Idbg/I_dvs/I_ct_tbr/I_clkgen/I_sys/U0_FIRSTGCM/tiboxv_clk_icg_icg_0/clkin </a:t>
            </a:r>
            <a:r>
              <a:rPr lang="en-US" sz="1200" i="1" dirty="0"/>
              <a:t>(icg_f4_svt)</a:t>
            </a:r>
            <a:endParaRPr lang="en-US" sz="1200" dirty="0"/>
          </a:p>
          <a:p>
            <a:r>
              <a:rPr lang="en-US" sz="1200" i="1" dirty="0"/>
              <a:t>              </a:t>
            </a:r>
            <a:r>
              <a:rPr lang="en-US" sz="1200" i="1" dirty="0" smtClean="0"/>
              <a:t>Idbg/Idbg_wrap/Idbg/I_dvs/I_ct_tbr/I_clkgen/I_sys/U0_SECONDGCM_0/tiboxv_clk_icg_icg_0/clkin </a:t>
            </a:r>
            <a:r>
              <a:rPr lang="en-US" sz="1200" i="1" dirty="0"/>
              <a:t>(icg_f4_svt)</a:t>
            </a:r>
            <a:endParaRPr lang="en-US" sz="1200" dirty="0"/>
          </a:p>
          <a:p>
            <a:r>
              <a:rPr lang="en-US" sz="1200" i="1" dirty="0"/>
              <a:t>                </a:t>
            </a:r>
            <a:r>
              <a:rPr lang="en-US" sz="1200" i="1" dirty="0" smtClean="0"/>
              <a:t>Idbg/Idbg_wrap/Idbg/I_dvs/I_ct_tbr/I_tbrI_mem_ctl/I_rd_clk_mx2/tiboxv_clk_mx2_mux_0/b </a:t>
            </a:r>
            <a:r>
              <a:rPr lang="en-US" sz="1200" i="1" dirty="0"/>
              <a:t>(ctmux2_f6_dh_svt)</a:t>
            </a:r>
            <a:endParaRPr lang="en-US" sz="1200" dirty="0"/>
          </a:p>
          <a:p>
            <a:r>
              <a:rPr lang="en-US" sz="1200" i="1" dirty="0"/>
              <a:t>                  &gt;&gt; </a:t>
            </a:r>
            <a:r>
              <a:rPr lang="en-US" sz="1200" i="1" dirty="0">
                <a:solidFill>
                  <a:srgbClr val="C00000"/>
                </a:solidFill>
              </a:rPr>
              <a:t>CLOCK TREE FANOUT </a:t>
            </a:r>
            <a:r>
              <a:rPr lang="en-US" sz="1200" i="1" dirty="0"/>
              <a:t>= 24 &lt;&lt;</a:t>
            </a:r>
            <a:endParaRPr lang="en-US" sz="1200" dirty="0"/>
          </a:p>
          <a:p>
            <a:r>
              <a:rPr lang="en-US" sz="1200" i="1" dirty="0"/>
              <a:t> </a:t>
            </a:r>
            <a:endParaRPr lang="en-US" sz="1200" dirty="0"/>
          </a:p>
          <a:p>
            <a:r>
              <a:rPr lang="en-US" sz="1200" i="1" dirty="0"/>
              <a:t>          </a:t>
            </a:r>
            <a:r>
              <a:rPr lang="en-US" sz="1200" i="1" dirty="0">
                <a:solidFill>
                  <a:srgbClr val="C00000"/>
                </a:solidFill>
              </a:rPr>
              <a:t>CLOCK BRANCH SRC</a:t>
            </a:r>
            <a:r>
              <a:rPr lang="en-US" sz="1200" i="1" dirty="0"/>
              <a:t>:  Idbg/Idbg_wrap/Idivh_clk3_clk/I_c_ti_ipg_mx_finalnand/tiboxv_clk_na2_nand_0</a:t>
            </a:r>
            <a:endParaRPr lang="en-US" sz="1200" dirty="0"/>
          </a:p>
          <a:p>
            <a:r>
              <a:rPr lang="en-US" sz="1200" i="1" dirty="0"/>
              <a:t>            Idbg/Idbg_wrap/Idbg/I_dvs/I_mipi_stm/U0</a:t>
            </a:r>
            <a:r>
              <a:rPr lang="en-US" sz="1200" i="1" dirty="0" smtClean="0"/>
              <a:t>_&lt;snip</a:t>
            </a:r>
            <a:r>
              <a:rPr lang="en-US" sz="1200" i="1" dirty="0"/>
              <a:t>&gt;/Itiboxh_clk_mx2/tiboxv_clk_mx2_mux_0/b (ctmux2_f6_dh_svt)</a:t>
            </a:r>
            <a:endParaRPr lang="en-US" sz="1200" dirty="0"/>
          </a:p>
          <a:p>
            <a:r>
              <a:rPr lang="en-US" sz="1200" i="1" dirty="0"/>
              <a:t> </a:t>
            </a:r>
            <a:endParaRPr lang="en-US" sz="1200" dirty="0"/>
          </a:p>
          <a:p>
            <a:r>
              <a:rPr lang="en-US" sz="1200" i="1" dirty="0"/>
              <a:t>  </a:t>
            </a:r>
            <a:r>
              <a:rPr lang="en-US" sz="1200" i="1" dirty="0">
                <a:solidFill>
                  <a:srgbClr val="C00000"/>
                </a:solidFill>
              </a:rPr>
              <a:t>CLOCK BRANCH SRC</a:t>
            </a:r>
            <a:r>
              <a:rPr lang="en-US" sz="1200" i="1" dirty="0"/>
              <a:t>:  Idbg/Idbg_wrap/Idivh_clk3_clk/I_c_clkin_clockgate/tiboxv_clk_icg_icg_0</a:t>
            </a:r>
            <a:endParaRPr lang="en-US" sz="1200" dirty="0"/>
          </a:p>
          <a:p>
            <a:r>
              <a:rPr lang="en-US" sz="1200" i="1" dirty="0"/>
              <a:t>    Idbg/Idbg_wrap/Idivh_clk3_clk/I_c_ti_ipg_divh_clkoutreg/tiboxv_clk_reg_apncn_reg_0/clk (ctsdffbqs_f4_dh_svt)</a:t>
            </a:r>
            <a:endParaRPr lang="en-US" sz="1200" dirty="0"/>
          </a:p>
          <a:p>
            <a:r>
              <a:rPr lang="en-US" sz="1200" i="1" dirty="0"/>
              <a:t>      Idbg/Idbg_wrap/Idivh_clk3_clk/I_c_ti_ipg_orgate_nanda/tiboxv_clk_na2_nand_0/a (ctnand2_f8_dh_svt)</a:t>
            </a:r>
            <a:endParaRPr lang="en-US" sz="1200" dirty="0"/>
          </a:p>
          <a:p>
            <a:r>
              <a:rPr lang="en-US" sz="1200" i="1" dirty="0"/>
              <a:t>      Idbg/Idbg_wrap/Idivh_clk3_clk/I_c_ti_ipg_orgate_nanda/tiboxv_clk_na2_nand_0/b (ctnand2_f8_dh_svt) </a:t>
            </a:r>
            <a:r>
              <a:rPr lang="en-US" sz="1200" i="1" dirty="0">
                <a:solidFill>
                  <a:srgbClr val="C00000"/>
                </a:solidFill>
              </a:rPr>
              <a:t>**Control Branch**</a:t>
            </a:r>
            <a:endParaRPr lang="en-US" sz="1200" dirty="0">
              <a:solidFill>
                <a:srgbClr val="C00000"/>
              </a:solidFill>
            </a:endParaRPr>
          </a:p>
          <a:p>
            <a:r>
              <a:rPr lang="en-US" sz="1200" i="1" dirty="0"/>
              <a:t>        Idbg/Idbg_wrap/Idivh_clk3_clk/I_c_ti_ipg_orgate_finalnand/tiboxv_clk_na2_nand_0/b (ctnand2_f8_dh_svt)</a:t>
            </a:r>
            <a:endParaRPr lang="en-US" sz="1200" dirty="0"/>
          </a:p>
          <a:p>
            <a:r>
              <a:rPr lang="en-US" sz="1200" i="1" dirty="0"/>
              <a:t>          Idbg/Idbg_wrap/Idivh_clk3_clk/I_c_clksel_divout_clockgate/tiboxv_clk_icg_inv_icg_0/clkin (icg_f4_svt)</a:t>
            </a:r>
            <a:endParaRPr lang="en-US" sz="1200" dirty="0"/>
          </a:p>
          <a:p>
            <a:r>
              <a:rPr lang="en-US" sz="1200" i="1" dirty="0"/>
              <a:t>            Idbg/Idbg_wrap/Idivh_clk3_clk/I_c_ti_ipg_mx_finalnand/tiboxv_clk_na2_nand_0/b (ctnand2_f8_dh_svt)</a:t>
            </a:r>
            <a:endParaRPr lang="en-US" sz="1200" dirty="0"/>
          </a:p>
          <a:p>
            <a:r>
              <a:rPr lang="en-US" sz="1200" i="1" dirty="0"/>
              <a:t>              &gt;&gt; </a:t>
            </a:r>
            <a:r>
              <a:rPr lang="en-US" sz="1200" i="1" dirty="0">
                <a:solidFill>
                  <a:srgbClr val="C00000"/>
                </a:solidFill>
              </a:rPr>
              <a:t>CLOCK TREE FANOUT </a:t>
            </a:r>
            <a:r>
              <a:rPr lang="en-US" sz="1200" i="1" dirty="0"/>
              <a:t>= 25188 </a:t>
            </a:r>
            <a:r>
              <a:rPr lang="en-US" sz="1200" i="1" dirty="0" smtClean="0"/>
              <a:t>&lt;&lt;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94084" y="2928291"/>
            <a:ext cx="0" cy="1022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4476" y="2015091"/>
            <a:ext cx="0" cy="2466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2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276448"/>
            <a:ext cx="8458200" cy="680482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rgbClr val="DE0000"/>
                </a:solidFill>
              </a:rPr>
              <a:t>Helper Scripts – </a:t>
            </a:r>
            <a:r>
              <a:rPr lang="en-US" sz="3400" dirty="0" smtClean="0">
                <a:solidFill>
                  <a:srgbClr val="DE0000"/>
                </a:solidFill>
              </a:rPr>
              <a:t>Subchip IO Constrainer</a:t>
            </a:r>
            <a:endParaRPr lang="en-US" sz="34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658" y="1354928"/>
            <a:ext cx="7525435" cy="443691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Used to constrain subchip IO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Runs on gate-mapped netlist with AutoCons constraints loaded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Traces netlist to associate each input and output port with correct clocks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Applies IO constraint as a predetermined fraction of clock cycle time</a:t>
            </a:r>
            <a:endParaRPr lang="en-US" sz="22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dirty="0" smtClean="0"/>
              <a:t>Handles situation of an input (output) port that is captured (driven) by multiple clocks</a:t>
            </a:r>
          </a:p>
          <a:p>
            <a:endParaRPr lang="en-US" sz="22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800" b="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0138" y="1382233"/>
            <a:ext cx="5584622" cy="3179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6"/>
            <a:ext cx="8458200" cy="613711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IO Constraining Issue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33650" y="1797428"/>
            <a:ext cx="457200" cy="7018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6" name="Isosceles Triangle 9215"/>
          <p:cNvSpPr/>
          <p:nvPr/>
        </p:nvSpPr>
        <p:spPr>
          <a:xfrm>
            <a:off x="4941934" y="2322806"/>
            <a:ext cx="240632" cy="1764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830009" y="3143119"/>
            <a:ext cx="457200" cy="7018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Isosceles Triangle 52"/>
          <p:cNvSpPr/>
          <p:nvPr/>
        </p:nvSpPr>
        <p:spPr>
          <a:xfrm>
            <a:off x="4941934" y="3662405"/>
            <a:ext cx="240632" cy="1764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7" name="Cloud Callout 9216"/>
          <p:cNvSpPr/>
          <p:nvPr/>
        </p:nvSpPr>
        <p:spPr>
          <a:xfrm>
            <a:off x="3158294" y="3187716"/>
            <a:ext cx="914400" cy="612648"/>
          </a:xfrm>
          <a:prstGeom prst="cloudCallout">
            <a:avLst>
              <a:gd name="adj1" fmla="val -20833"/>
              <a:gd name="adj2" fmla="val 4678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loud Callout 54"/>
          <p:cNvSpPr/>
          <p:nvPr/>
        </p:nvSpPr>
        <p:spPr>
          <a:xfrm>
            <a:off x="3098712" y="1754247"/>
            <a:ext cx="914400" cy="612648"/>
          </a:xfrm>
          <a:prstGeom prst="cloudCallout">
            <a:avLst>
              <a:gd name="adj1" fmla="val -20833"/>
              <a:gd name="adj2" fmla="val 4678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222" name="Straight Connector 9221"/>
          <p:cNvCxnSpPr/>
          <p:nvPr/>
        </p:nvCxnSpPr>
        <p:spPr>
          <a:xfrm>
            <a:off x="1289118" y="2022564"/>
            <a:ext cx="178970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409325" y="2022564"/>
            <a:ext cx="5763" cy="14714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091249" y="3344152"/>
            <a:ext cx="742401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endCxn id="20" idx="2"/>
          </p:cNvCxnSpPr>
          <p:nvPr/>
        </p:nvCxnSpPr>
        <p:spPr>
          <a:xfrm rot="10800000">
            <a:off x="5062250" y="2499270"/>
            <a:ext cx="2625090" cy="27404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endCxn id="9217" idx="0"/>
          </p:cNvCxnSpPr>
          <p:nvPr/>
        </p:nvCxnSpPr>
        <p:spPr>
          <a:xfrm>
            <a:off x="2409325" y="3493785"/>
            <a:ext cx="751805" cy="2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993850" y="2022565"/>
            <a:ext cx="839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559426" y="5492911"/>
            <a:ext cx="5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dirty="0" smtClean="0">
                <a:solidFill>
                  <a:srgbClr val="C00000"/>
                </a:solidFill>
              </a:rPr>
              <a:t>et_false_path –from vclk1 –through iport –to clk2</a:t>
            </a:r>
          </a:p>
          <a:p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dirty="0" smtClean="0">
                <a:solidFill>
                  <a:srgbClr val="C00000"/>
                </a:solidFill>
              </a:rPr>
              <a:t>et_false_path –from vclk2 –through iport –to clk1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1" name="Flowchart: Connector 140"/>
          <p:cNvSpPr/>
          <p:nvPr/>
        </p:nvSpPr>
        <p:spPr>
          <a:xfrm flipH="1">
            <a:off x="2375743" y="1977812"/>
            <a:ext cx="78689" cy="8950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4" name="Elbow Connector 53"/>
          <p:cNvCxnSpPr/>
          <p:nvPr/>
        </p:nvCxnSpPr>
        <p:spPr>
          <a:xfrm rot="10800000">
            <a:off x="5078776" y="3838869"/>
            <a:ext cx="1401159" cy="274042"/>
          </a:xfrm>
          <a:prstGeom prst="bentConnector3">
            <a:avLst>
              <a:gd name="adj1" fmla="val 9932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559426" y="4740254"/>
            <a:ext cx="5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set_input_delay </a:t>
            </a:r>
            <a:r>
              <a:rPr lang="en-US" b="1" i="1" dirty="0" smtClean="0">
                <a:solidFill>
                  <a:srgbClr val="C00000"/>
                </a:solidFill>
              </a:rPr>
              <a:t>vclk1_budget</a:t>
            </a:r>
            <a:r>
              <a:rPr lang="en-US" b="1" dirty="0" smtClean="0">
                <a:solidFill>
                  <a:srgbClr val="C00000"/>
                </a:solidFill>
              </a:rPr>
              <a:t> –clock vclk1 iport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set_input_delay </a:t>
            </a:r>
            <a:r>
              <a:rPr lang="en-US" b="1" i="1" dirty="0" smtClean="0">
                <a:solidFill>
                  <a:srgbClr val="C00000"/>
                </a:solidFill>
              </a:rPr>
              <a:t>vclk2_budget</a:t>
            </a:r>
            <a:r>
              <a:rPr lang="en-US" b="1" dirty="0" smtClean="0">
                <a:solidFill>
                  <a:srgbClr val="C00000"/>
                </a:solidFill>
              </a:rPr>
              <a:t> –clock vclk2 iport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798" y="161588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iport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70586" y="239510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clk1</a:t>
            </a:r>
            <a:endParaRPr lang="en-US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479934" y="2773313"/>
            <a:ext cx="1" cy="13395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208195" y="3187716"/>
            <a:ext cx="543479" cy="41016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/2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6" name="Flowchart: Connector 75"/>
          <p:cNvSpPr/>
          <p:nvPr/>
        </p:nvSpPr>
        <p:spPr>
          <a:xfrm flipH="1">
            <a:off x="6440590" y="2731451"/>
            <a:ext cx="78689" cy="8950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454156" y="361569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clk2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97679" y="204170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vclk1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7678" y="241103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vclk2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57" grpId="0"/>
      <p:bldP spid="78" grpId="0"/>
      <p:bldP spid="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635" y="308587"/>
            <a:ext cx="8458200" cy="616446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Conclusion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391" y="1354928"/>
            <a:ext cx="8461101" cy="1866737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Automation is the way forward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AutoCons is here to stay (4 successful SOCs so far)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Standardization is a key enabler for automation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Methodology changes to enable more automation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17</a:t>
            </a:fld>
            <a:endParaRPr lang="en-US" dirty="0"/>
          </a:p>
        </p:txBody>
      </p:sp>
      <p:pic>
        <p:nvPicPr>
          <p:cNvPr id="1026" name="Picture 2" descr="sleeping-beauty-drag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932" y="3498996"/>
            <a:ext cx="5445724" cy="264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32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18</a:t>
            </a:fld>
            <a:endParaRPr lang="en-US" dirty="0"/>
          </a:p>
        </p:txBody>
      </p:sp>
      <p:pic>
        <p:nvPicPr>
          <p:cNvPr id="8" name="Picture 5" descr="MCSO02753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0839" y="2753833"/>
            <a:ext cx="6578982" cy="1151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062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/>
          <a:p>
            <a:fld id="{1B1CBABC-A991-4DB6-BAB7-FE47AB635C2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634" y="297955"/>
            <a:ext cx="8458200" cy="701505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Agenda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90" y="1344295"/>
            <a:ext cx="8458200" cy="4436918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Background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AutoCons Overview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Basic Concepts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Some Illustrations</a:t>
            </a:r>
            <a:endParaRPr lang="en-US" sz="2400" b="0" dirty="0" smtClean="0"/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Helper Scripts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Conclusion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Modes – New 3-Mode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8484054" cy="4692650"/>
          </a:xfrm>
        </p:spPr>
        <p:txBody>
          <a:bodyPr/>
          <a:lstStyle/>
          <a:p>
            <a:r>
              <a:rPr lang="en-US" b="1" dirty="0" smtClean="0"/>
              <a:t>miss.tcl</a:t>
            </a:r>
          </a:p>
          <a:p>
            <a:pPr lvl="1"/>
            <a:r>
              <a:rPr lang="en-US" dirty="0" smtClean="0"/>
              <a:t>At-speed setup</a:t>
            </a:r>
          </a:p>
          <a:p>
            <a:pPr lvl="1"/>
            <a:r>
              <a:rPr lang="en-US" dirty="0" smtClean="0"/>
              <a:t>Covers Mission and TFT-Capture setup timing</a:t>
            </a:r>
          </a:p>
          <a:p>
            <a:r>
              <a:rPr lang="en-US" b="1" dirty="0" smtClean="0"/>
              <a:t>hold.tcl</a:t>
            </a:r>
          </a:p>
          <a:p>
            <a:pPr lvl="1"/>
            <a:r>
              <a:rPr lang="en-US" dirty="0" smtClean="0"/>
              <a:t>All hold</a:t>
            </a:r>
          </a:p>
          <a:p>
            <a:pPr lvl="1"/>
            <a:r>
              <a:rPr lang="en-US" dirty="0" smtClean="0"/>
              <a:t>Covers Mission, TFT-Capture, and ATPG hold</a:t>
            </a:r>
          </a:p>
          <a:p>
            <a:r>
              <a:rPr lang="en-US" b="1" dirty="0" smtClean="0"/>
              <a:t>atpg.tcl</a:t>
            </a:r>
          </a:p>
          <a:p>
            <a:pPr lvl="1"/>
            <a:r>
              <a:rPr lang="en-US" dirty="0" smtClean="0"/>
              <a:t>ATPG setup</a:t>
            </a:r>
          </a:p>
          <a:p>
            <a:pPr lvl="1"/>
            <a:r>
              <a:rPr lang="en-US" dirty="0" smtClean="0"/>
              <a:t>Covers ATPG shift setup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/>
          <a:p>
            <a:fld id="{1B1CBABC-A991-4DB6-BAB7-FE47AB635C2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Modes – Block versus 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/>
          <a:p>
            <a:fld id="{7D4B0C55-F209-43AC-AC87-AB15516A0AD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7463" y="1946365"/>
            <a:ext cx="1397726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miss.tcl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36171" y="3248296"/>
            <a:ext cx="1397726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hold.tcl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9234" y="4567645"/>
            <a:ext cx="1397726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atpg.tcl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66709" y="1942011"/>
            <a:ext cx="1397726" cy="914400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miss.tcl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49292" y="4602479"/>
            <a:ext cx="1397726" cy="914400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atpg.tcl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1" y="3252652"/>
            <a:ext cx="1397726" cy="914400"/>
          </a:xfrm>
          <a:prstGeom prst="rect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tftc.tcl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09850" y="1776549"/>
            <a:ext cx="1867989" cy="352697"/>
          </a:xfrm>
          <a:prstGeom prst="rect">
            <a:avLst/>
          </a:prstGeom>
          <a:solidFill>
            <a:srgbClr val="A6D8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Mission setup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1616" y="1256100"/>
            <a:ext cx="11641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Block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7097692" y="1277303"/>
            <a:ext cx="8435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05497" y="2320835"/>
            <a:ext cx="1872343" cy="352697"/>
          </a:xfrm>
          <a:prstGeom prst="rect">
            <a:avLst/>
          </a:prstGeom>
          <a:solidFill>
            <a:srgbClr val="A6D8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Mission hold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27268" y="3008811"/>
            <a:ext cx="1837509" cy="352697"/>
          </a:xfrm>
          <a:prstGeom prst="rect">
            <a:avLst/>
          </a:prstGeom>
          <a:solidFill>
            <a:srgbClr val="B38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TFT-Capt setup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22916" y="3540034"/>
            <a:ext cx="1841862" cy="352697"/>
          </a:xfrm>
          <a:prstGeom prst="rect">
            <a:avLst/>
          </a:prstGeom>
          <a:solidFill>
            <a:srgbClr val="B38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TFT-Capt hold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92435" y="4175760"/>
            <a:ext cx="1898468" cy="352697"/>
          </a:xfrm>
          <a:prstGeom prst="rect">
            <a:avLst/>
          </a:prstGeom>
          <a:solidFill>
            <a:srgbClr val="FFD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ATPG-Shft setup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14205" y="4720046"/>
            <a:ext cx="1876698" cy="352697"/>
          </a:xfrm>
          <a:prstGeom prst="rect">
            <a:avLst/>
          </a:prstGeom>
          <a:solidFill>
            <a:srgbClr val="FFD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ATPG-Shft hold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09849" y="5277394"/>
            <a:ext cx="1881053" cy="352697"/>
          </a:xfrm>
          <a:prstGeom prst="rect">
            <a:avLst/>
          </a:prstGeom>
          <a:solidFill>
            <a:srgbClr val="FFD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ATPG-Capt hold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5" idx="3"/>
            <a:endCxn id="19" idx="1"/>
          </p:cNvCxnSpPr>
          <p:nvPr/>
        </p:nvCxnSpPr>
        <p:spPr>
          <a:xfrm flipV="1">
            <a:off x="2325189" y="1952898"/>
            <a:ext cx="1384661" cy="45066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3"/>
            <a:endCxn id="23" idx="1"/>
          </p:cNvCxnSpPr>
          <p:nvPr/>
        </p:nvCxnSpPr>
        <p:spPr>
          <a:xfrm>
            <a:off x="2325189" y="2403565"/>
            <a:ext cx="1402079" cy="78159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26" idx="1"/>
          </p:cNvCxnSpPr>
          <p:nvPr/>
        </p:nvCxnSpPr>
        <p:spPr>
          <a:xfrm>
            <a:off x="2333897" y="3705496"/>
            <a:ext cx="1380308" cy="119089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5" idx="1"/>
            <a:endCxn id="19" idx="3"/>
          </p:cNvCxnSpPr>
          <p:nvPr/>
        </p:nvCxnSpPr>
        <p:spPr>
          <a:xfrm flipH="1" flipV="1">
            <a:off x="5577839" y="1952898"/>
            <a:ext cx="1288870" cy="446313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5" idx="1"/>
            <a:endCxn id="22" idx="3"/>
          </p:cNvCxnSpPr>
          <p:nvPr/>
        </p:nvCxnSpPr>
        <p:spPr>
          <a:xfrm flipH="1">
            <a:off x="5577840" y="2399211"/>
            <a:ext cx="1288869" cy="97973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3"/>
            <a:endCxn id="22" idx="1"/>
          </p:cNvCxnSpPr>
          <p:nvPr/>
        </p:nvCxnSpPr>
        <p:spPr>
          <a:xfrm flipV="1">
            <a:off x="2333897" y="2497184"/>
            <a:ext cx="1371600" cy="120831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1" idx="3"/>
            <a:endCxn id="27" idx="1"/>
          </p:cNvCxnSpPr>
          <p:nvPr/>
        </p:nvCxnSpPr>
        <p:spPr>
          <a:xfrm>
            <a:off x="2333897" y="3705496"/>
            <a:ext cx="1375952" cy="174824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2" idx="3"/>
            <a:endCxn id="25" idx="1"/>
          </p:cNvCxnSpPr>
          <p:nvPr/>
        </p:nvCxnSpPr>
        <p:spPr>
          <a:xfrm flipV="1">
            <a:off x="2346960" y="4352109"/>
            <a:ext cx="1345475" cy="672736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7" idx="1"/>
            <a:endCxn id="23" idx="3"/>
          </p:cNvCxnSpPr>
          <p:nvPr/>
        </p:nvCxnSpPr>
        <p:spPr>
          <a:xfrm flipH="1" flipV="1">
            <a:off x="5564777" y="3185160"/>
            <a:ext cx="1293224" cy="52469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3"/>
            <a:endCxn id="24" idx="1"/>
          </p:cNvCxnSpPr>
          <p:nvPr/>
        </p:nvCxnSpPr>
        <p:spPr>
          <a:xfrm>
            <a:off x="2333897" y="3705496"/>
            <a:ext cx="1389019" cy="1088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7" idx="1"/>
            <a:endCxn id="24" idx="3"/>
          </p:cNvCxnSpPr>
          <p:nvPr/>
        </p:nvCxnSpPr>
        <p:spPr>
          <a:xfrm flipH="1">
            <a:off x="5564778" y="3709852"/>
            <a:ext cx="1293223" cy="653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6" idx="1"/>
            <a:endCxn id="25" idx="3"/>
          </p:cNvCxnSpPr>
          <p:nvPr/>
        </p:nvCxnSpPr>
        <p:spPr>
          <a:xfrm flipH="1" flipV="1">
            <a:off x="5590903" y="4352109"/>
            <a:ext cx="1258389" cy="70757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6" idx="1"/>
            <a:endCxn id="27" idx="3"/>
          </p:cNvCxnSpPr>
          <p:nvPr/>
        </p:nvCxnSpPr>
        <p:spPr>
          <a:xfrm flipH="1">
            <a:off x="5590902" y="5059679"/>
            <a:ext cx="1258390" cy="39406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6" idx="1"/>
            <a:endCxn id="26" idx="3"/>
          </p:cNvCxnSpPr>
          <p:nvPr/>
        </p:nvCxnSpPr>
        <p:spPr>
          <a:xfrm flipH="1" flipV="1">
            <a:off x="5590903" y="4896395"/>
            <a:ext cx="1258389" cy="16328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40526" y="5878285"/>
            <a:ext cx="6027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TFT-Capt = Transition (or Delay) Fault Test Capture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24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Automatic IO Constraining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Clocking configurations that can be fully constrained automatically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55162" y="5816782"/>
            <a:ext cx="2133600" cy="206375"/>
          </a:xfrm>
          <a:prstGeom prst="rect">
            <a:avLst/>
          </a:prstGeom>
        </p:spPr>
        <p:txBody>
          <a:bodyPr/>
          <a:lstStyle/>
          <a:p>
            <a:fld id="{7D4B0C55-F209-43AC-AC87-AB15516A0AD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9531" y="2063933"/>
            <a:ext cx="2913017" cy="16981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 flipV="1">
            <a:off x="1053727" y="2516797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118715" y="2560322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1073" y="236437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mclk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2045" y="2085704"/>
            <a:ext cx="2913017" cy="16981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Connector 19"/>
          <p:cNvSpPr/>
          <p:nvPr/>
        </p:nvSpPr>
        <p:spPr>
          <a:xfrm flipV="1">
            <a:off x="5386241" y="2603883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lowchart: Connector 20"/>
          <p:cNvSpPr/>
          <p:nvPr/>
        </p:nvSpPr>
        <p:spPr>
          <a:xfrm flipV="1">
            <a:off x="5399305" y="3243963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451229" y="2647408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459937" y="3283134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63587" y="245146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mclk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63737" y="307412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fclk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145176" y="4384767"/>
            <a:ext cx="2913017" cy="16981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Connector 29"/>
          <p:cNvSpPr/>
          <p:nvPr/>
        </p:nvSpPr>
        <p:spPr>
          <a:xfrm flipV="1">
            <a:off x="1049372" y="4837631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889758" y="4619897"/>
            <a:ext cx="718458" cy="600892"/>
          </a:xfrm>
          <a:prstGeom prst="rect">
            <a:avLst/>
          </a:prstGeom>
          <a:solidFill>
            <a:srgbClr val="FFD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divh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Flowchart: Connector 32"/>
          <p:cNvSpPr/>
          <p:nvPr/>
        </p:nvSpPr>
        <p:spPr>
          <a:xfrm flipV="1">
            <a:off x="2599499" y="4820212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1114360" y="4881156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26718" y="468521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mclk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695301" y="462860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gclk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508171" y="4371706"/>
            <a:ext cx="2913017" cy="16981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lowchart: Connector 39"/>
          <p:cNvSpPr/>
          <p:nvPr/>
        </p:nvSpPr>
        <p:spPr>
          <a:xfrm flipV="1">
            <a:off x="5412367" y="4850695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lowchart: Connector 40"/>
          <p:cNvSpPr/>
          <p:nvPr/>
        </p:nvSpPr>
        <p:spPr>
          <a:xfrm flipV="1">
            <a:off x="5425431" y="5490775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252753" y="4632961"/>
            <a:ext cx="718458" cy="600892"/>
          </a:xfrm>
          <a:prstGeom prst="rect">
            <a:avLst/>
          </a:prstGeom>
          <a:solidFill>
            <a:srgbClr val="FFD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divh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lowchart: Connector 42"/>
          <p:cNvSpPr/>
          <p:nvPr/>
        </p:nvSpPr>
        <p:spPr>
          <a:xfrm flipV="1">
            <a:off x="6962494" y="4833276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477355" y="4894220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5486063" y="5529946"/>
            <a:ext cx="749274" cy="8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789713" y="469827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mclk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889863" y="53209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fclk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058296" y="464167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gclk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290457" y="3984171"/>
            <a:ext cx="328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bcp, bcr, fftc, intc, qm, tac, vcp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82342" y="1672046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eag_cpu, eag_l2_tbnk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/>
          <a:p>
            <a:fld id="{3DB59DD4-6D27-4E63-9E6C-7D0AB5D17FC0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in AutoCons Constraints?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33610"/>
            <a:ext cx="8467725" cy="5149623"/>
          </a:xfrm>
        </p:spPr>
        <p:txBody>
          <a:bodyPr/>
          <a:lstStyle/>
          <a:p>
            <a:r>
              <a:rPr lang="en-US" sz="2000" dirty="0" smtClean="0"/>
              <a:t>Clock definitions – divh, divp, clkmux, etc.</a:t>
            </a:r>
          </a:p>
          <a:p>
            <a:r>
              <a:rPr lang="en-US" sz="2000" dirty="0" smtClean="0"/>
              <a:t>Clock lists and Clock-to-Clock exceptions (</a:t>
            </a:r>
            <a:r>
              <a:rPr lang="en-US" sz="2000" i="1" dirty="0" smtClean="0"/>
              <a:t>set_clock_groups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Standard constants - clock periods, object attribute names</a:t>
            </a:r>
          </a:p>
          <a:p>
            <a:r>
              <a:rPr lang="en-US" sz="2000" dirty="0" smtClean="0"/>
              <a:t>Standard variables and collections:</a:t>
            </a:r>
          </a:p>
          <a:p>
            <a:pPr lvl="1"/>
            <a:r>
              <a:rPr lang="en-US" sz="2000" dirty="0" smtClean="0"/>
              <a:t>Collections: </a:t>
            </a:r>
            <a:r>
              <a:rPr lang="en-US" sz="2000" i="1" dirty="0" smtClean="0"/>
              <a:t>clkports, iports, oports</a:t>
            </a:r>
          </a:p>
          <a:p>
            <a:pPr lvl="1"/>
            <a:r>
              <a:rPr lang="en-US" sz="2000" dirty="0" smtClean="0"/>
              <a:t>Path Groups: </a:t>
            </a:r>
            <a:r>
              <a:rPr lang="en-US" sz="2000" i="1" dirty="0" smtClean="0"/>
              <a:t>IPATH, OPATH, FTPATH</a:t>
            </a:r>
          </a:p>
          <a:p>
            <a:pPr lvl="1"/>
            <a:r>
              <a:rPr lang="en-US" sz="2000" dirty="0" smtClean="0"/>
              <a:t>Default IO delay variables: </a:t>
            </a:r>
            <a:r>
              <a:rPr lang="en-US" sz="2000" i="1" dirty="0" smtClean="0"/>
              <a:t>default__&lt;clkname&gt;__io_delay</a:t>
            </a:r>
          </a:p>
          <a:p>
            <a:r>
              <a:rPr lang="en-US" sz="2000" dirty="0" smtClean="0"/>
              <a:t>Common timing exceptions:</a:t>
            </a:r>
          </a:p>
          <a:p>
            <a:pPr lvl="1"/>
            <a:r>
              <a:rPr lang="en-US" sz="2000" dirty="0" smtClean="0"/>
              <a:t>mode-related case settings</a:t>
            </a:r>
          </a:p>
          <a:p>
            <a:pPr lvl="1"/>
            <a:r>
              <a:rPr lang="en-US" sz="2000" dirty="0" smtClean="0"/>
              <a:t>divh, clkmux related timing exceptions</a:t>
            </a:r>
          </a:p>
          <a:p>
            <a:pPr lvl="1"/>
            <a:r>
              <a:rPr lang="en-US" sz="2000" dirty="0" smtClean="0"/>
              <a:t>DFT, RAM, PM related timing exceptions</a:t>
            </a:r>
          </a:p>
          <a:p>
            <a:r>
              <a:rPr lang="en-US" sz="2000" dirty="0" smtClean="0"/>
              <a:t>IO delay constraints where possible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7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287322"/>
            <a:ext cx="8458200" cy="701506"/>
          </a:xfrm>
        </p:spPr>
        <p:txBody>
          <a:bodyPr/>
          <a:lstStyle/>
          <a:p>
            <a:pPr eaLnBrk="1" hangingPunct="1"/>
            <a:r>
              <a:rPr lang="en-US" sz="3500" i="1" dirty="0" smtClean="0">
                <a:solidFill>
                  <a:srgbClr val="DE0000"/>
                </a:solidFill>
              </a:rPr>
              <a:t>“Necessity is the Mother of Invention”</a:t>
            </a:r>
            <a:endParaRPr lang="en-US" sz="3500" i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90" y="1333661"/>
            <a:ext cx="8458200" cy="4716263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Necessity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b="0" dirty="0" smtClean="0"/>
              <a:t>Intensely manual effort of developing timing constraints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Increasing SOC complexity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Decreasing schedules and resources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Differing requirements of analysis and optimization teams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b="0" dirty="0" smtClean="0"/>
              <a:t>Differing requirements of chip and subchip</a:t>
            </a:r>
            <a:r>
              <a:rPr lang="en-US" sz="2200" dirty="0"/>
              <a:t> </a:t>
            </a:r>
            <a:r>
              <a:rPr lang="en-US" sz="2200" b="0" dirty="0" smtClean="0"/>
              <a:t>teams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Need for speedy and error-free constraints development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b="0" dirty="0" smtClean="0"/>
              <a:t>Need for efficient management and maintenance of large amounts of constraints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Invention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AutoCons</a:t>
            </a:r>
            <a:endParaRPr lang="en-US" sz="2200" b="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400" b="0" dirty="0" smtClean="0"/>
              <a:t>…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6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308587"/>
            <a:ext cx="8458200" cy="648344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Sample Target Design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90" y="1344295"/>
            <a:ext cx="8458200" cy="4436918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1.2GHz</a:t>
            </a:r>
            <a:r>
              <a:rPr lang="en-US" sz="2400" b="0" dirty="0" smtClean="0"/>
              <a:t>, 28nm, 208mm</a:t>
            </a:r>
            <a:r>
              <a:rPr lang="en-US" sz="2400" b="0" baseline="30000" dirty="0" smtClean="0"/>
              <a:t>2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2.7B</a:t>
            </a:r>
            <a:r>
              <a:rPr lang="en-US" sz="2400" b="0" dirty="0" smtClean="0"/>
              <a:t> transistors, </a:t>
            </a:r>
            <a:r>
              <a:rPr lang="en-US" sz="2400" dirty="0" smtClean="0"/>
              <a:t>37.7M</a:t>
            </a:r>
            <a:r>
              <a:rPr lang="en-US" sz="2400" b="0" dirty="0" smtClean="0"/>
              <a:t> instances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Over </a:t>
            </a:r>
            <a:r>
              <a:rPr lang="en-US" sz="2400" dirty="0" smtClean="0"/>
              <a:t>60</a:t>
            </a:r>
            <a:r>
              <a:rPr lang="en-US" sz="2400" b="0" dirty="0" smtClean="0"/>
              <a:t> subchips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Flat STA signoff at chip-level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/>
              <a:t>3 STA and OPT </a:t>
            </a:r>
            <a:r>
              <a:rPr lang="en-US" sz="2400" b="0" dirty="0" smtClean="0"/>
              <a:t>modes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Over </a:t>
            </a:r>
            <a:r>
              <a:rPr lang="en-US" sz="2400" dirty="0" smtClean="0"/>
              <a:t>1500</a:t>
            </a:r>
            <a:r>
              <a:rPr lang="en-US" sz="2400" b="0" dirty="0" smtClean="0"/>
              <a:t> clock definitions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Mission mode </a:t>
            </a:r>
            <a:r>
              <a:rPr lang="en-US" sz="2400" b="0" i="1" dirty="0" smtClean="0"/>
              <a:t>tcl</a:t>
            </a:r>
            <a:r>
              <a:rPr lang="en-US" sz="2400" b="0" dirty="0" smtClean="0"/>
              <a:t> constraints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b="0" dirty="0" smtClean="0"/>
              <a:t>Over </a:t>
            </a:r>
            <a:r>
              <a:rPr lang="en-US" sz="2200" b="1" dirty="0" smtClean="0"/>
              <a:t>44K</a:t>
            </a:r>
            <a:r>
              <a:rPr lang="en-US" sz="2200" b="0" dirty="0" smtClean="0"/>
              <a:t> lines at chip-level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200" b="0" dirty="0" smtClean="0"/>
              <a:t>Over </a:t>
            </a:r>
            <a:r>
              <a:rPr lang="en-US" sz="2200" b="1" dirty="0" smtClean="0"/>
              <a:t>89K</a:t>
            </a:r>
            <a:r>
              <a:rPr lang="en-US" sz="2200" b="0" dirty="0" smtClean="0"/>
              <a:t> lines at subchip-level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93077" y="2950498"/>
            <a:ext cx="1895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Constraints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Beast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947125" y="2638457"/>
            <a:ext cx="2386974" cy="14550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74558" y="2270052"/>
            <a:ext cx="2275368" cy="680446"/>
          </a:xfrm>
          <a:prstGeom prst="straightConnector1">
            <a:avLst/>
          </a:prstGeom>
          <a:ln w="254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42930" y="2516372"/>
            <a:ext cx="2704195" cy="620233"/>
          </a:xfrm>
          <a:prstGeom prst="straightConnector1">
            <a:avLst/>
          </a:prstGeom>
          <a:ln w="254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595027" y="3615070"/>
            <a:ext cx="1352098" cy="308344"/>
          </a:xfrm>
          <a:prstGeom prst="straightConnector1">
            <a:avLst/>
          </a:prstGeom>
          <a:ln w="254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880344" y="4008474"/>
            <a:ext cx="1474382" cy="893135"/>
          </a:xfrm>
          <a:prstGeom prst="straightConnector1">
            <a:avLst/>
          </a:prstGeom>
          <a:ln w="254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053114" y="3358117"/>
            <a:ext cx="1801862" cy="118054"/>
          </a:xfrm>
          <a:prstGeom prst="straightConnector1">
            <a:avLst/>
          </a:prstGeom>
          <a:ln w="254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60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635" y="308587"/>
            <a:ext cx="8458200" cy="680241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Motivation for AutoCons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90" y="1344294"/>
            <a:ext cx="8458200" cy="443691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Automate constraints development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Standardize </a:t>
            </a:r>
            <a:r>
              <a:rPr lang="en-US" sz="2200" dirty="0"/>
              <a:t>how constraints are written and developed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Subchip to Subchip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Subchip to Chip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Leverage commonality among S</a:t>
            </a:r>
            <a:r>
              <a:rPr lang="en-US" sz="2200" dirty="0" smtClean="0"/>
              <a:t>ubchips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Distributed clock </a:t>
            </a:r>
            <a:r>
              <a:rPr lang="en-US" sz="2000" dirty="0" smtClean="0"/>
              <a:t>dividers, glitch-free clock muxes, etc.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SerDes, RAMs, PM, DFT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Extract </a:t>
            </a:r>
            <a:r>
              <a:rPr lang="en-US" sz="2200" dirty="0" smtClean="0"/>
              <a:t>Subchip and </a:t>
            </a:r>
            <a:r>
              <a:rPr lang="en-US" sz="2200" dirty="0"/>
              <a:t>Chip constraints from same </a:t>
            </a:r>
            <a:r>
              <a:rPr lang="en-US" sz="2200" dirty="0" smtClean="0"/>
              <a:t>database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Abstract out details of constraints development</a:t>
            </a:r>
            <a:endParaRPr lang="en-US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/>
              <a:t>S</a:t>
            </a:r>
            <a:r>
              <a:rPr lang="en-US" sz="2200" dirty="0" smtClean="0"/>
              <a:t>hare lessons learned quickly among Subchips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01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319219"/>
            <a:ext cx="8458200" cy="637711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AutoCons Overview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657" y="1323029"/>
            <a:ext cx="8458200" cy="4436918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AutoCons</a:t>
            </a:r>
            <a:r>
              <a:rPr lang="en-US" sz="2400" b="0" dirty="0" smtClean="0"/>
              <a:t> = </a:t>
            </a:r>
            <a:r>
              <a:rPr lang="en-US" sz="2400" dirty="0" smtClean="0"/>
              <a:t>Auto</a:t>
            </a:r>
            <a:r>
              <a:rPr lang="en-US" sz="2400" b="0" dirty="0" smtClean="0"/>
              <a:t>matic </a:t>
            </a:r>
            <a:r>
              <a:rPr lang="en-US" sz="2400" dirty="0" smtClean="0"/>
              <a:t>Cons</a:t>
            </a:r>
            <a:r>
              <a:rPr lang="en-US" sz="2400" b="0" dirty="0" smtClean="0"/>
              <a:t>traints Generator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/>
              <a:t>~8000 line </a:t>
            </a:r>
            <a:r>
              <a:rPr lang="en-US" sz="2400" b="0" i="1" dirty="0"/>
              <a:t>Perl</a:t>
            </a:r>
            <a:r>
              <a:rPr lang="en-US" sz="2400" b="0" dirty="0"/>
              <a:t> program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Input = </a:t>
            </a:r>
            <a:r>
              <a:rPr lang="en-US" sz="2400" dirty="0" smtClean="0"/>
              <a:t>G</a:t>
            </a:r>
            <a:r>
              <a:rPr lang="en-US" sz="2400" b="0" dirty="0" smtClean="0"/>
              <a:t>olden </a:t>
            </a:r>
            <a:r>
              <a:rPr lang="en-US" sz="2400" dirty="0" smtClean="0"/>
              <a:t>C</a:t>
            </a:r>
            <a:r>
              <a:rPr lang="en-US" sz="2400" b="0" dirty="0" smtClean="0"/>
              <a:t>onstraints </a:t>
            </a:r>
            <a:r>
              <a:rPr lang="en-US" sz="2400" dirty="0" smtClean="0"/>
              <a:t>IN</a:t>
            </a:r>
            <a:r>
              <a:rPr lang="en-US" sz="2400" b="0" dirty="0" smtClean="0"/>
              <a:t>put (</a:t>
            </a:r>
            <a:r>
              <a:rPr lang="en-US" sz="2400" dirty="0" smtClean="0"/>
              <a:t>GCIN</a:t>
            </a:r>
            <a:r>
              <a:rPr lang="en-US" sz="2400" b="0" dirty="0" smtClean="0"/>
              <a:t>) </a:t>
            </a:r>
            <a:r>
              <a:rPr lang="en-US" sz="2400" b="0" dirty="0" smtClean="0"/>
              <a:t>file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/>
              <a:t>Input is a set of multi-dimensional hash-style </a:t>
            </a:r>
            <a:r>
              <a:rPr lang="en-US" sz="2400" b="0" i="1" dirty="0"/>
              <a:t>Perl</a:t>
            </a:r>
            <a:r>
              <a:rPr lang="en-US" sz="2400" b="0" dirty="0"/>
              <a:t> </a:t>
            </a:r>
            <a:r>
              <a:rPr lang="en-US" sz="2400" b="0" dirty="0" smtClean="0"/>
              <a:t>variables</a:t>
            </a:r>
            <a:endParaRPr lang="en-US" sz="2400" b="0" dirty="0" smtClean="0"/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Bottoms-up approach to constraints development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/>
              <a:t>Abstracted view of constraint related objects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Subchip and Chip constraints from same </a:t>
            </a:r>
            <a:r>
              <a:rPr lang="en-US" sz="2400" b="0" dirty="0" smtClean="0"/>
              <a:t>Database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400" b="0" dirty="0" smtClean="0"/>
              <a:t>Automation without giving up control</a:t>
            </a:r>
            <a:endParaRPr lang="en-US" sz="2400" b="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6"/>
            <a:ext cx="8458200" cy="678723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AutoCons Overview - Flow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" name="Vertical Scroll 6"/>
          <p:cNvSpPr/>
          <p:nvPr/>
        </p:nvSpPr>
        <p:spPr>
          <a:xfrm>
            <a:off x="2044062" y="1602630"/>
            <a:ext cx="1798329" cy="1593010"/>
          </a:xfrm>
          <a:prstGeom prst="verticalScroll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Vertical Scroll 7"/>
          <p:cNvSpPr/>
          <p:nvPr/>
        </p:nvSpPr>
        <p:spPr>
          <a:xfrm>
            <a:off x="1099189" y="2517495"/>
            <a:ext cx="2116184" cy="2500315"/>
          </a:xfrm>
          <a:prstGeom prst="verticalScroll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3842391" y="2615287"/>
            <a:ext cx="1763486" cy="1672045"/>
          </a:xfrm>
          <a:prstGeom prst="flowChartMagneticDisk">
            <a:avLst/>
          </a:prstGeom>
          <a:solidFill>
            <a:srgbClr val="A6D8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AutoCons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6637842" y="1309004"/>
            <a:ext cx="1143000" cy="1033272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miss.tcl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h</a:t>
            </a:r>
            <a:r>
              <a:rPr lang="en-US" sz="1600" dirty="0" smtClean="0">
                <a:solidFill>
                  <a:schemeClr val="tx1"/>
                </a:solidFill>
              </a:rPr>
              <a:t>old.tcl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tpg.tcl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7312756" y="3251017"/>
            <a:ext cx="1143000" cy="1033272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miss.tcl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hold.tcl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atpg.tcl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6711864" y="4674868"/>
            <a:ext cx="1143000" cy="1033272"/>
          </a:xfrm>
          <a:prstGeom prst="horizontalScroll">
            <a:avLst/>
          </a:prstGeom>
          <a:solidFill>
            <a:srgbClr val="5DD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miss.tcl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tftc.tcl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atpg.tcl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69387" y="2913326"/>
            <a:ext cx="13837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SubchipA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4133" y="3840197"/>
            <a:ext cx="13837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SubchipB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08006" y="968779"/>
            <a:ext cx="13837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SubchipA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99862" y="2912247"/>
            <a:ext cx="13837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SubchipC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07217" y="4385569"/>
            <a:ext cx="6369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Flowchart: Connector 17"/>
          <p:cNvSpPr/>
          <p:nvPr/>
        </p:nvSpPr>
        <p:spPr>
          <a:xfrm flipV="1">
            <a:off x="2170336" y="4353780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Connector 18"/>
          <p:cNvSpPr/>
          <p:nvPr/>
        </p:nvSpPr>
        <p:spPr>
          <a:xfrm flipV="1">
            <a:off x="2179046" y="4662935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urved Up Arrow 20"/>
          <p:cNvSpPr/>
          <p:nvPr/>
        </p:nvSpPr>
        <p:spPr>
          <a:xfrm rot="1281832">
            <a:off x="2908397" y="4076033"/>
            <a:ext cx="1867988" cy="927462"/>
          </a:xfrm>
          <a:prstGeom prst="curvedUpArrow">
            <a:avLst>
              <a:gd name="adj1" fmla="val 16681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 rot="19290887">
            <a:off x="5494438" y="2259043"/>
            <a:ext cx="1186888" cy="223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2277613">
            <a:off x="5371026" y="4555744"/>
            <a:ext cx="1397141" cy="198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5733923" y="3386803"/>
            <a:ext cx="1491747" cy="22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lowchart: Connector 24"/>
          <p:cNvSpPr/>
          <p:nvPr/>
        </p:nvSpPr>
        <p:spPr>
          <a:xfrm flipV="1">
            <a:off x="7652382" y="2415011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 flipV="1">
            <a:off x="7791719" y="2606600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lowchart: Connector 26"/>
          <p:cNvSpPr/>
          <p:nvPr/>
        </p:nvSpPr>
        <p:spPr>
          <a:xfrm flipV="1">
            <a:off x="7852679" y="2824314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lowchart: Connector 27"/>
          <p:cNvSpPr/>
          <p:nvPr/>
        </p:nvSpPr>
        <p:spPr>
          <a:xfrm flipV="1">
            <a:off x="2179046" y="3400870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lowchart: Connector 28"/>
          <p:cNvSpPr/>
          <p:nvPr/>
        </p:nvSpPr>
        <p:spPr>
          <a:xfrm flipV="1">
            <a:off x="2179046" y="3679179"/>
            <a:ext cx="91440" cy="914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2987" y="1592054"/>
            <a:ext cx="865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GCIN</a:t>
            </a:r>
            <a:endParaRPr lang="en-US" sz="2000" b="1" dirty="0"/>
          </a:p>
          <a:p>
            <a:r>
              <a:rPr lang="en-US" sz="2000" b="1" dirty="0" smtClean="0"/>
              <a:t>file(s)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2251370" y="1918916"/>
            <a:ext cx="13837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SubchipC</a:t>
            </a:r>
            <a:endParaRPr lang="en-US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6432" y="5447609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DE0000"/>
                </a:solidFill>
              </a:rPr>
              <a:t>300K lines</a:t>
            </a:r>
            <a:endParaRPr lang="en-US" sz="2400" b="1" dirty="0">
              <a:solidFill>
                <a:srgbClr val="DE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21347" y="5438516"/>
            <a:ext cx="1535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DE0000"/>
                </a:solidFill>
              </a:rPr>
              <a:t>22K lines</a:t>
            </a:r>
            <a:endParaRPr lang="en-US" sz="2400" b="1" dirty="0">
              <a:solidFill>
                <a:srgbClr val="DE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53100" y="5708140"/>
            <a:ext cx="781983" cy="0"/>
          </a:xfrm>
          <a:prstGeom prst="straightConnector1">
            <a:avLst/>
          </a:prstGeom>
          <a:ln w="508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68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276690"/>
            <a:ext cx="8458200" cy="669608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Basic Concepts</a:t>
            </a:r>
            <a:endParaRPr lang="en-US" sz="35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657" y="1344295"/>
            <a:ext cx="8458200" cy="4928914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/>
              <a:t>Keywords for pre-determined constructs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000" i="1" dirty="0"/>
              <a:t>m</a:t>
            </a:r>
            <a:r>
              <a:rPr lang="en-US" sz="2000" i="1" dirty="0" smtClean="0"/>
              <a:t>clkport__, clkdivh__, clkmux__, etc.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/>
              <a:t>Clock period variables for clock associations and groupings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000" i="1" dirty="0" smtClean="0"/>
              <a:t>CLKn_PERIOD, TESTCLK_PERIOD, etc.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Automatic translation to chip-level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Instance-specific constraints replication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General constraints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RAM, PM, DFT, etc.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Helper scripts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Clock tracer</a:t>
            </a:r>
          </a:p>
          <a:p>
            <a:pPr marL="917575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Subchip IO constrainer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9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682" y="290057"/>
            <a:ext cx="8458200" cy="656242"/>
          </a:xfrm>
        </p:spPr>
        <p:txBody>
          <a:bodyPr/>
          <a:lstStyle/>
          <a:p>
            <a:pPr eaLnBrk="1" hangingPunct="1"/>
            <a:r>
              <a:rPr lang="en-US" sz="3500" dirty="0" smtClean="0">
                <a:solidFill>
                  <a:srgbClr val="DE0000"/>
                </a:solidFill>
              </a:rPr>
              <a:t>Sample GCIN Entries</a:t>
            </a:r>
            <a:endParaRPr lang="en-US" sz="35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70262" y="1369545"/>
            <a:ext cx="826466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#-- </a:t>
            </a:r>
            <a:r>
              <a:rPr lang="en-US" sz="1200" b="1" i="1" dirty="0"/>
              <a:t>clkdivh__chip1 (from GCIN for subchip1)</a:t>
            </a:r>
            <a:endParaRPr lang="en-US" sz="1200" b="1" dirty="0"/>
          </a:p>
          <a:p>
            <a:r>
              <a:rPr lang="en-US" sz="1200" i="1" dirty="0"/>
              <a:t>#--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hierpath </a:t>
            </a:r>
            <a:r>
              <a:rPr lang="en-US" sz="1200" i="1" dirty="0"/>
              <a:t>} = "Ictl/i_pll_ctrl_clkdivctl_0/U_div/I_ti_ipg_divh";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srcpin </a:t>
            </a:r>
            <a:r>
              <a:rPr lang="en-US" sz="1200" i="1" dirty="0"/>
              <a:t>} = $autocons{ ref_subchip1 }{ </a:t>
            </a:r>
            <a:r>
              <a:rPr lang="en-US" sz="1200" i="1" dirty="0">
                <a:solidFill>
                  <a:srgbClr val="C00000"/>
                </a:solidFill>
              </a:rPr>
              <a:t>mclkport</a:t>
            </a:r>
            <a:r>
              <a:rPr lang="en-US" sz="1200" i="1" dirty="0"/>
              <a:t>__pllclk1 }{ </a:t>
            </a:r>
            <a:r>
              <a:rPr lang="en-US" sz="1200" i="1" dirty="0">
                <a:solidFill>
                  <a:srgbClr val="C00000"/>
                </a:solidFill>
              </a:rPr>
              <a:t>clkpin </a:t>
            </a:r>
            <a:r>
              <a:rPr lang="en-US" sz="1200" i="1" dirty="0"/>
              <a:t>};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mastclk </a:t>
            </a:r>
            <a:r>
              <a:rPr lang="en-US" sz="1200" i="1" dirty="0"/>
              <a:t>} = $autocons{ ref_subchip1 }{ </a:t>
            </a:r>
            <a:r>
              <a:rPr lang="en-US" sz="1200" i="1" dirty="0">
                <a:solidFill>
                  <a:srgbClr val="C00000"/>
                </a:solidFill>
              </a:rPr>
              <a:t>mclkport</a:t>
            </a:r>
            <a:r>
              <a:rPr lang="en-US" sz="1200" i="1" dirty="0"/>
              <a:t>__pllclk1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mastclk_top </a:t>
            </a:r>
            <a:r>
              <a:rPr lang="en-US" sz="1200" i="1" dirty="0"/>
              <a:t>} = $autocons{ ref_chip1 }{ </a:t>
            </a:r>
            <a:r>
              <a:rPr lang="en-US" sz="1200" i="1" dirty="0">
                <a:solidFill>
                  <a:srgbClr val="C00000"/>
                </a:solidFill>
              </a:rPr>
              <a:t>mclkpin</a:t>
            </a:r>
            <a:r>
              <a:rPr lang="en-US" sz="1200" i="1" dirty="0"/>
              <a:t>__corepll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 = "gclk_pll_chip_clk1";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clkname_top </a:t>
            </a:r>
            <a:r>
              <a:rPr lang="en-US" sz="1200" i="1" dirty="0"/>
              <a:t>} = "gclk_pll_chip_clk1";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clkperiod </a:t>
            </a:r>
            <a:r>
              <a:rPr lang="en-US" sz="1200" i="1" dirty="0"/>
              <a:t>} = "\$</a:t>
            </a:r>
            <a:r>
              <a:rPr lang="en-US" sz="1200" i="1" dirty="0">
                <a:solidFill>
                  <a:srgbClr val="006600"/>
                </a:solidFill>
              </a:rPr>
              <a:t>CLK1_PERIOD</a:t>
            </a:r>
            <a:r>
              <a:rPr lang="en-US" sz="1200" i="1" dirty="0"/>
              <a:t>";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divfact </a:t>
            </a:r>
            <a:r>
              <a:rPr lang="en-US" sz="1200" i="1" dirty="0"/>
              <a:t>} = 1;</a:t>
            </a:r>
            <a:endParaRPr lang="en-US" sz="1200" dirty="0"/>
          </a:p>
          <a:p>
            <a:r>
              <a:rPr lang="en-US" sz="1200" i="1" dirty="0"/>
              <a:t>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olddivh </a:t>
            </a:r>
            <a:r>
              <a:rPr lang="en-US" sz="1200" i="1" dirty="0"/>
              <a:t>} = "true";</a:t>
            </a:r>
            <a:endParaRPr lang="en-US" sz="1200" dirty="0"/>
          </a:p>
          <a:p>
            <a:r>
              <a:rPr lang="en-US" sz="1200" i="1" dirty="0"/>
              <a:t> </a:t>
            </a:r>
            <a:endParaRPr lang="en-US" sz="1200" i="1" dirty="0" smtClean="0"/>
          </a:p>
          <a:p>
            <a:endParaRPr lang="en-US" sz="1200" dirty="0"/>
          </a:p>
          <a:p>
            <a:r>
              <a:rPr lang="en-US" sz="1200" i="1" dirty="0" smtClean="0"/>
              <a:t>#-- </a:t>
            </a:r>
            <a:r>
              <a:rPr lang="en-US" sz="1200" b="1" i="1" dirty="0"/>
              <a:t>VBUS clock (from GCIN for subchip2)</a:t>
            </a:r>
            <a:endParaRPr lang="en-US" sz="1200" b="1" dirty="0"/>
          </a:p>
          <a:p>
            <a:r>
              <a:rPr lang="en-US" sz="1200" i="1" dirty="0"/>
              <a:t>#--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hierpath </a:t>
            </a:r>
            <a:r>
              <a:rPr lang="en-US" sz="1200" i="1" dirty="0"/>
              <a:t>} = "Idivh_clk3_clk";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srcpin </a:t>
            </a:r>
            <a:r>
              <a:rPr lang="en-US" sz="1200" i="1" dirty="0"/>
              <a:t>} = $autocons{ ref_subchip2 }{ </a:t>
            </a:r>
            <a:r>
              <a:rPr lang="en-US" sz="1200" i="1" dirty="0">
                <a:solidFill>
                  <a:srgbClr val="C00000"/>
                </a:solidFill>
              </a:rPr>
              <a:t>mclkport</a:t>
            </a:r>
            <a:r>
              <a:rPr lang="en-US" sz="1200" i="1" dirty="0"/>
              <a:t>__clk1clk }{ </a:t>
            </a:r>
            <a:r>
              <a:rPr lang="en-US" sz="1200" i="1" dirty="0">
                <a:solidFill>
                  <a:srgbClr val="C00000"/>
                </a:solidFill>
              </a:rPr>
              <a:t>clkpin </a:t>
            </a:r>
            <a:r>
              <a:rPr lang="en-US" sz="1200" i="1" dirty="0"/>
              <a:t>};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mastclk </a:t>
            </a:r>
            <a:r>
              <a:rPr lang="en-US" sz="1200" i="1" dirty="0"/>
              <a:t>} = $autocons{ ref_subchip2 }{ </a:t>
            </a:r>
            <a:r>
              <a:rPr lang="en-US" sz="1200" i="1" dirty="0">
                <a:solidFill>
                  <a:srgbClr val="C00000"/>
                </a:solidFill>
              </a:rPr>
              <a:t>mclkport</a:t>
            </a:r>
            <a:r>
              <a:rPr lang="en-US" sz="1200" i="1" dirty="0"/>
              <a:t>__clk1clk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 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mastclk_top </a:t>
            </a:r>
            <a:r>
              <a:rPr lang="en-US" sz="1200" i="1" dirty="0"/>
              <a:t>} = $autocons{ ref_subchip1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__chip1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 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clkname </a:t>
            </a:r>
            <a:r>
              <a:rPr lang="en-US" sz="1200" i="1" dirty="0"/>
              <a:t>} = "gclk_clk3";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clkperiod </a:t>
            </a:r>
            <a:r>
              <a:rPr lang="en-US" sz="1200" i="1" dirty="0"/>
              <a:t>} = "\$</a:t>
            </a:r>
            <a:r>
              <a:rPr lang="en-US" sz="1200" i="1" dirty="0">
                <a:solidFill>
                  <a:srgbClr val="006600"/>
                </a:solidFill>
              </a:rPr>
              <a:t>CLK3_PERIOD</a:t>
            </a:r>
            <a:r>
              <a:rPr lang="en-US" sz="1200" i="1" dirty="0"/>
              <a:t>";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divfact </a:t>
            </a:r>
            <a:r>
              <a:rPr lang="en-US" sz="1200" i="1" dirty="0"/>
              <a:t>} = "3";</a:t>
            </a:r>
            <a:endParaRPr lang="en-US" sz="1200" dirty="0"/>
          </a:p>
          <a:p>
            <a:r>
              <a:rPr lang="en-US" sz="1200" i="1" dirty="0"/>
              <a:t>$autocons{ ref_subchip2 }{ </a:t>
            </a:r>
            <a:r>
              <a:rPr lang="en-US" sz="1200" i="1" dirty="0">
                <a:solidFill>
                  <a:srgbClr val="C00000"/>
                </a:solidFill>
              </a:rPr>
              <a:t>clkdivh</a:t>
            </a:r>
            <a:r>
              <a:rPr lang="en-US" sz="1200" i="1" dirty="0"/>
              <a:t>__subclk3 }{ </a:t>
            </a:r>
            <a:r>
              <a:rPr lang="en-US" sz="1200" i="1" dirty="0">
                <a:solidFill>
                  <a:srgbClr val="C00000"/>
                </a:solidFill>
              </a:rPr>
              <a:t>mode_top </a:t>
            </a:r>
            <a:r>
              <a:rPr lang="en-US" sz="1200" i="1" dirty="0"/>
              <a:t>} = "both";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81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_Standard_PowerPoint_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TI_Standard_PowerPoint_v7</Template>
  <TotalTime>1096</TotalTime>
  <Words>1103</Words>
  <Application>Microsoft Office PowerPoint</Application>
  <PresentationFormat>On-screen Show (4:3)</PresentationFormat>
  <Paragraphs>295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TI_Standard_PowerPoint_v7</vt:lpstr>
      <vt:lpstr>AutoCons</vt:lpstr>
      <vt:lpstr>Agenda</vt:lpstr>
      <vt:lpstr>“Necessity is the Mother of Invention”</vt:lpstr>
      <vt:lpstr>Sample Target Design</vt:lpstr>
      <vt:lpstr>Motivation for AutoCons</vt:lpstr>
      <vt:lpstr>AutoCons Overview</vt:lpstr>
      <vt:lpstr>AutoCons Overview - Flow</vt:lpstr>
      <vt:lpstr>Basic Concepts</vt:lpstr>
      <vt:lpstr>Sample GCIN Entries</vt:lpstr>
      <vt:lpstr>AutoCons Abstraction</vt:lpstr>
      <vt:lpstr>Sample Instance Specification (1/2)</vt:lpstr>
      <vt:lpstr>Sample Instance Specification (2/2)</vt:lpstr>
      <vt:lpstr>Helper Scripts – Clock Tracer</vt:lpstr>
      <vt:lpstr>Sample Clock Tracer Output</vt:lpstr>
      <vt:lpstr>Helper Scripts – Subchip IO Constrainer</vt:lpstr>
      <vt:lpstr>IO Constraining Issue</vt:lpstr>
      <vt:lpstr>Conclusion</vt:lpstr>
      <vt:lpstr>PowerPoint Presentation</vt:lpstr>
      <vt:lpstr>Backup Slides</vt:lpstr>
      <vt:lpstr>STA Modes – New 3-Mode Strategy</vt:lpstr>
      <vt:lpstr>STA Modes – Block versus Top</vt:lpstr>
      <vt:lpstr>Fully Automatic IO Constraining</vt:lpstr>
      <vt:lpstr>So What’s in AutoCons Constraints?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QSPI Timing Details</dc:title>
  <dc:creator>Prasad, Sanand</dc:creator>
  <cp:lastModifiedBy>Krishnan, Manjeri</cp:lastModifiedBy>
  <cp:revision>111</cp:revision>
  <dcterms:created xsi:type="dcterms:W3CDTF">2014-03-10T14:37:49Z</dcterms:created>
  <dcterms:modified xsi:type="dcterms:W3CDTF">2015-03-11T21:54:00Z</dcterms:modified>
</cp:coreProperties>
</file>