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9"/>
  </p:notesMasterIdLst>
  <p:sldIdLst>
    <p:sldId id="257" r:id="rId2"/>
    <p:sldId id="263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B8A746-B920-412C-AE1B-312E8C66682B}">
  <a:tblStyle styleId="{B3A90745-2FDB-45B8-975E-7F37B3672547}" styleName="Broadcom Blue - Header: accent1, Total: lt2, Body font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D8D8D9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8D8D9"/>
          </a:solidFill>
        </a:fill>
      </a:tcStyle>
    </a:band1V>
    <a:band2V>
      <a:tcStyle>
        <a:tcBdr/>
      </a:tcStyle>
    </a:band2V>
    <a:lastCol>
      <a:tcTxStyle b="on">
        <a:schemeClr val="lt1"/>
      </a:tcTxStyle>
      <a:tcStyle>
        <a:tcBdr/>
        <a:fill>
          <a:solidFill>
            <a:schemeClr val="lt2">
              <a:alpha val="66666"/>
            </a:schemeClr>
          </a:solidFill>
        </a:fill>
      </a:tcStyle>
    </a:lastCol>
    <a:firstCol>
      <a:tcTxStyle b="on">
        <a:schemeClr val="lt1"/>
      </a:tcTxStyle>
      <a:tcStyle>
        <a:tcBdr/>
        <a:fill>
          <a:solidFill>
            <a:schemeClr val="accent1">
              <a:alpha val="66666"/>
            </a:scheme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B8A746-B920-412C-AE1B-312E8C66682B}" styleName="Broadcom Red - Header: custom, Total: lt2, Body font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D8D8D9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8D8D9"/>
          </a:solidFill>
        </a:fill>
      </a:tcStyle>
    </a:band1V>
    <a:band2V>
      <a:tcStyle>
        <a:tcBdr/>
      </a:tcStyle>
    </a:band2V>
    <a:lastCol>
      <a:tcTxStyle b="on">
        <a:schemeClr val="lt1"/>
      </a:tcTxStyle>
      <a:tcStyle>
        <a:tcBdr/>
        <a:fill>
          <a:solidFill>
            <a:schemeClr val="lt2">
              <a:alpha val="66666"/>
            </a:schemeClr>
          </a:solidFill>
        </a:fill>
      </a:tcStyle>
    </a:lastCol>
    <a:firstCol>
      <a:tcTxStyle b="on">
        <a:schemeClr val="lt1"/>
      </a:tcTxStyle>
      <a:tcStyle>
        <a:tcBdr/>
        <a:fill>
          <a:solidFill>
            <a:srgbClr val="C41230">
              <a:alpha val="66666"/>
            </a:srgb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rgbClr val="CC092F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7" autoAdjust="0"/>
    <p:restoredTop sz="94660"/>
  </p:normalViewPr>
  <p:slideViewPr>
    <p:cSldViewPr>
      <p:cViewPr varScale="1">
        <p:scale>
          <a:sx n="107" d="100"/>
          <a:sy n="107" d="100"/>
        </p:scale>
        <p:origin x="18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B1D45-76F5-432E-84D6-74E065ED685D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453A5-B96A-4E95-BA5B-9CE06E0E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9813" y="422275"/>
            <a:ext cx="4743450" cy="3557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98EB-19EA-4E8B-816F-21ACB9D977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5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74DD0-069B-43A0-94EF-69C9E07652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039813" y="422275"/>
            <a:ext cx="4743450" cy="3557588"/>
          </a:xfrm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2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453A5-B96A-4E95-BA5B-9CE06E0E8C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Mask"/>
          <p:cNvSpPr>
            <a:spLocks/>
          </p:cNvSpPr>
          <p:nvPr userDrawn="1"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1028" name="wave gray" descr="H:\51732_PPT_Template_2015\Links\Title_wave_gray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3175"/>
          <a:stretch/>
        </p:blipFill>
        <p:spPr bwMode="auto">
          <a:xfrm>
            <a:off x="-1" y="1009650"/>
            <a:ext cx="9144001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wave red" descr="H:\51732_PPT_Template_2015\Links\Title_wave_red_purple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8334"/>
          <a:stretch/>
        </p:blipFill>
        <p:spPr bwMode="auto">
          <a:xfrm>
            <a:off x="0" y="604276"/>
            <a:ext cx="9144000" cy="37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RCM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9756" y="5302870"/>
            <a:ext cx="5047488" cy="332399"/>
          </a:xfrm>
        </p:spPr>
        <p:txBody>
          <a:bodyPr lIns="0" tIns="0" rIns="0" bIns="0"/>
          <a:lstStyle>
            <a:lvl1pPr marL="0" marR="0" indent="0" algn="l">
              <a:spcBef>
                <a:spcPts val="40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2057400" y="4680289"/>
            <a:ext cx="5047488" cy="420624"/>
          </a:xfrm>
        </p:spPr>
        <p:txBody>
          <a:bodyPr lIns="0" tIns="0" rIns="0" bIns="0" anchor="b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3000" b="1" cap="all" baseline="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92807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5750" y="895844"/>
            <a:ext cx="8115300" cy="332399"/>
          </a:xfrm>
        </p:spPr>
        <p:txBody>
          <a:bodyPr lIns="0" tIns="0" rIns="0" bIns="0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46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8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 Mask"/>
          <p:cNvSpPr>
            <a:spLocks/>
          </p:cNvSpPr>
          <p:nvPr userDrawn="1"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87766267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i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ave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14538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914400" y="1316051"/>
            <a:ext cx="7315200" cy="4939469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blurRad="1016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smtClean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630650" y="3411837"/>
            <a:ext cx="5966022" cy="747897"/>
          </a:xfrm>
        </p:spPr>
        <p:txBody>
          <a:bodyPr lIns="0" tIns="0" rIns="0" bIns="0" anchor="ctr"/>
          <a:lstStyle>
            <a:lvl1pPr marL="228600" marR="0" indent="-22860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defRPr sz="54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BRCM Logo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6700" y="325482"/>
            <a:ext cx="891540" cy="5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405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in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d Background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1"/>
            <a:ext cx="9143999" cy="6858001"/>
          </a:xfrm>
          <a:prstGeom prst="rect">
            <a:avLst/>
          </a:prstGeom>
        </p:spPr>
      </p:pic>
      <p:sp>
        <p:nvSpPr>
          <p:cNvPr id="6" name="Page No"/>
          <p:cNvSpPr txBox="1">
            <a:spLocks/>
          </p:cNvSpPr>
          <p:nvPr userDrawn="1"/>
        </p:nvSpPr>
        <p:spPr bwMode="gray">
          <a:xfrm>
            <a:off x="8877972" y="6687484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</a:pPr>
            <a:fld id="{33A2A773-C618-4A5E-A908-2C5FB33DF7E5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pPr marL="0" marR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kern="1200" dirty="0" smtClean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Copyright"/>
          <p:cNvSpPr txBox="1">
            <a:spLocks/>
          </p:cNvSpPr>
          <p:nvPr userDrawn="1"/>
        </p:nvSpPr>
        <p:spPr>
          <a:xfrm>
            <a:off x="285750" y="6625928"/>
            <a:ext cx="523380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</a:rPr>
              <a:t>Broadcom Proprietary and Confidential.  © 2015 Broadcom Corporation.  All rights reserved.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3055051"/>
            <a:ext cx="5943602" cy="747897"/>
          </a:xfrm>
        </p:spPr>
        <p:txBody>
          <a:bodyPr lIns="0" tIns="0" rIns="0" bIns="0" anchor="ctr"/>
          <a:lstStyle>
            <a:lvl1pPr marL="228600" marR="0" indent="-228600" algn="l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defRPr sz="5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1" name="BRCM Log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2821"/>
            <a:ext cx="898864" cy="5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8751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684971" y="2341965"/>
            <a:ext cx="5923112" cy="553998"/>
          </a:xfrm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b">
            <a:spAutoFit/>
          </a:bodyPr>
          <a:lstStyle>
            <a:lvl1pPr marL="0" indent="0">
              <a:buNone/>
              <a:defRPr lang="en-US" sz="4000" b="1" cap="all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340" y="5390500"/>
            <a:ext cx="5435846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C4123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5998" y="5797284"/>
            <a:ext cx="54411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BRCM Logo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8163" y="6115990"/>
            <a:ext cx="853475" cy="553770"/>
          </a:xfrm>
          <a:prstGeom prst="rect">
            <a:avLst/>
          </a:prstGeom>
        </p:spPr>
      </p:pic>
      <p:sp>
        <p:nvSpPr>
          <p:cNvPr id="15" name="Copyright"/>
          <p:cNvSpPr txBox="1">
            <a:spLocks/>
          </p:cNvSpPr>
          <p:nvPr userDrawn="1"/>
        </p:nvSpPr>
        <p:spPr>
          <a:xfrm>
            <a:off x="285750" y="6625928"/>
            <a:ext cx="523380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Broadcom Proprietary and Confidential.  © 2015 Broadcom Corporation.  All rights reserved.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3926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hip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 Background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/>
        </p:blipFill>
        <p:spPr>
          <a:xfrm>
            <a:off x="0" y="1"/>
            <a:ext cx="9144000" cy="6581775"/>
          </a:xfrm>
          <a:prstGeom prst="rect">
            <a:avLst/>
          </a:prstGeom>
        </p:spPr>
      </p:pic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279404" y="4067724"/>
            <a:ext cx="5435846" cy="415498"/>
          </a:xfrm>
        </p:spPr>
        <p:txBody>
          <a:bodyPr lIns="0" tIns="0" rIns="0" bIns="0" anchor="b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30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404" y="4993685"/>
            <a:ext cx="5435846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14" name="Branding Chip" descr="logos-chip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4350" y="4217479"/>
            <a:ext cx="1442303" cy="2046437"/>
          </a:xfrm>
          <a:prstGeom prst="rect">
            <a:avLst/>
          </a:prstGeom>
          <a:effectLst>
            <a:outerShdw blurRad="177800" dist="76200" dir="16200000" rotWithShape="0">
              <a:srgbClr val="4B0912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3851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 Mask"/>
          <p:cNvSpPr>
            <a:spLocks/>
          </p:cNvSpPr>
          <p:nvPr userDrawn="1"/>
        </p:nvSpPr>
        <p:spPr bwMode="white">
          <a:xfrm>
            <a:off x="0" y="1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2051" name="section wave blue" descr="H:\51732_PPT_Template_2015\Links\Section_wave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" y="918031"/>
            <a:ext cx="9148572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ection Wave Red" descr="H:\51732_PPT_Template_2015\Links\Section_wave_red_purpl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3" y="604275"/>
            <a:ext cx="9148572" cy="38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28800" y="4299685"/>
            <a:ext cx="5486399" cy="415498"/>
          </a:xfrm>
        </p:spPr>
        <p:txBody>
          <a:bodyPr lIns="0" tIns="0" rIns="0" bIns="0" anchor="t"/>
          <a:lstStyle>
            <a:lvl1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9" name="BRCM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98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 Mask"/>
          <p:cNvSpPr>
            <a:spLocks/>
          </p:cNvSpPr>
          <p:nvPr userDrawn="1"/>
        </p:nvSpPr>
        <p:spPr bwMode="white">
          <a:xfrm>
            <a:off x="0" y="1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 smtClean="0"/>
          </a:p>
        </p:txBody>
      </p:sp>
      <p:pic>
        <p:nvPicPr>
          <p:cNvPr id="2051" name="section wave blue" descr="H:\51732_PPT_Template_2015\Links\Section_wave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" y="918031"/>
            <a:ext cx="9148572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ection Wave Red" descr="H:\51732_PPT_Template_2015\Links\Section_wave_red_purpl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3" y="604275"/>
            <a:ext cx="9148572" cy="38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086099" y="4599349"/>
            <a:ext cx="5692140" cy="415498"/>
          </a:xfrm>
        </p:spPr>
        <p:txBody>
          <a:bodyPr lIns="0" tIns="0" rIns="0" bIns="0" anchor="b" anchorCtr="0"/>
          <a:lstStyle>
            <a:lvl1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9" name="BRCM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7886700" y="310896"/>
            <a:ext cx="898864" cy="586758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14351" y="1417321"/>
            <a:ext cx="2153840" cy="3597527"/>
          </a:xfrm>
          <a:solidFill>
            <a:schemeClr val="accent5"/>
          </a:solidFill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0" rIns="9144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 smtClean="0"/>
              <a:t>Click photo icon to insert 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086099" y="5109030"/>
            <a:ext cx="5047488" cy="332399"/>
          </a:xfrm>
        </p:spPr>
        <p:txBody>
          <a:bodyPr lIns="0" tIns="0" rIns="0" bIns="0"/>
          <a:lstStyle>
            <a:lvl1pPr marL="0" marR="0" indent="0" algn="l">
              <a:spcBef>
                <a:spcPts val="40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4512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ve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1423980"/>
          </a:xfrm>
        </p:spPr>
        <p:txBody>
          <a:bodyPr wrap="square" lIns="0" tIns="0" rIns="0" bIns="0">
            <a:spAutoFit/>
          </a:bodyPr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429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ave"/>
          <p:cNvPicPr>
            <a:picLocks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4" name="Subtitle"/>
          <p:cNvSpPr>
            <a:spLocks noGrp="1"/>
          </p:cNvSpPr>
          <p:nvPr>
            <p:ph type="body" sz="quarter" idx="12"/>
          </p:nvPr>
        </p:nvSpPr>
        <p:spPr>
          <a:xfrm>
            <a:off x="285750" y="895844"/>
            <a:ext cx="8115300" cy="332399"/>
          </a:xfrm>
        </p:spPr>
        <p:txBody>
          <a:bodyPr lIns="0" tIns="0" rIns="0" bIns="0"/>
          <a:lstStyle>
            <a:lvl1pPr marL="0" marR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3"/>
          </p:nvPr>
        </p:nvSpPr>
        <p:spPr>
          <a:xfrm>
            <a:off x="285750" y="1371600"/>
            <a:ext cx="8115300" cy="1423980"/>
          </a:xfrm>
        </p:spPr>
        <p:txBody>
          <a:bodyPr wrap="square" lIns="0" tIns="0" rIns="0" bIns="0">
            <a:spAutoFit/>
          </a:bodyPr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9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ve"/>
          <p:cNvPicPr>
            <a:picLocks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8575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0" y="1371600"/>
            <a:ext cx="4114800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05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ve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12"/>
          <a:stretch/>
        </p:blipFill>
        <p:spPr>
          <a:xfrm>
            <a:off x="0" y="2785923"/>
            <a:ext cx="9144000" cy="3832789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285751" y="1385412"/>
            <a:ext cx="2609504" cy="474707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txBody>
          <a:bodyPr lIns="0" tIns="457200" rIns="0" bIns="0">
            <a:noAutofit/>
          </a:bodyPr>
          <a:lstStyle>
            <a:lvl1pPr marL="0" marR="0" indent="0" algn="ctr">
              <a:spcBef>
                <a:spcPts val="120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the photo icon </a:t>
            </a:r>
            <a:br>
              <a:rPr lang="en-US" dirty="0" smtClean="0"/>
            </a:br>
            <a:r>
              <a:rPr lang="en-US" dirty="0" smtClean="0"/>
              <a:t>to insert picture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59629" y="1371600"/>
            <a:ext cx="5127172" cy="1423980"/>
          </a:xfrm>
        </p:spPr>
        <p:txBody>
          <a:bodyPr lIns="0" tIns="0" rIns="0" bIns="0"/>
          <a:lstStyle>
            <a:lvl1pPr marL="228600" marR="0" indent="-228600">
              <a:spcBef>
                <a:spcPts val="1200"/>
              </a:spcBef>
              <a:spcAft>
                <a:spcPts val="0"/>
              </a:spcAft>
              <a:defRPr sz="2000"/>
            </a:lvl1pPr>
            <a:lvl2pPr marL="514350" marR="0" indent="-227013">
              <a:spcBef>
                <a:spcPts val="400"/>
              </a:spcBef>
              <a:spcAft>
                <a:spcPts val="0"/>
              </a:spcAft>
              <a:defRPr sz="1800"/>
            </a:lvl2pPr>
            <a:lvl3pPr marL="857250" marR="0" indent="-228600">
              <a:spcBef>
                <a:spcPts val="400"/>
              </a:spcBef>
              <a:spcAft>
                <a:spcPts val="0"/>
              </a:spcAft>
              <a:defRPr sz="1600"/>
            </a:lvl3pPr>
            <a:lvl4pPr marL="1143000" marR="0" indent="-228600">
              <a:spcBef>
                <a:spcPts val="400"/>
              </a:spcBef>
              <a:spcAft>
                <a:spcPts val="0"/>
              </a:spcAft>
              <a:defRPr sz="1600"/>
            </a:lvl4pPr>
            <a:lvl5pPr marL="1428750" marR="0" indent="-228600">
              <a:spcBef>
                <a:spcPts val="4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75581"/>
            <a:ext cx="7429500" cy="313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43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er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9142214" cy="8216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285750" y="275581"/>
            <a:ext cx="7429500" cy="3139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371600"/>
            <a:ext cx="8115300" cy="142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8877972" y="6687484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r" defTabSz="914400" rtl="0" eaLnBrk="1" latinLnBrk="0" hangingPunct="1">
              <a:spcBef>
                <a:spcPts val="0"/>
              </a:spcBef>
              <a:spcAft>
                <a:spcPts val="0"/>
              </a:spcAft>
            </a:pPr>
            <a:fld id="{33A2A773-C618-4A5E-A908-2C5FB33DF7E5}" type="slidenum">
              <a:rPr lang="en-US" sz="6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pPr marL="0" marR="0" indent="0" algn="r" defTabSz="914400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6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4" name="BRCM Logo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8382605" y="201023"/>
            <a:ext cx="613936" cy="405197"/>
          </a:xfrm>
          <a:prstGeom prst="rect">
            <a:avLst/>
          </a:prstGeom>
        </p:spPr>
      </p:pic>
      <p:sp>
        <p:nvSpPr>
          <p:cNvPr id="11" name="Copyright"/>
          <p:cNvSpPr txBox="1">
            <a:spLocks/>
          </p:cNvSpPr>
          <p:nvPr/>
        </p:nvSpPr>
        <p:spPr>
          <a:xfrm>
            <a:off x="285750" y="6625928"/>
            <a:ext cx="5233805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Broadcom Proprietary and Confidential.  © 2015 Broadcom Corporation.  All rights reserved.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13" r:id="rId3"/>
    <p:sldLayoutId id="2147483901" r:id="rId4"/>
    <p:sldLayoutId id="214748391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ransition spd="med">
    <p:fade/>
  </p:transition>
  <p:hf sldNum="0" hdr="0" ftr="0" dt="0"/>
  <p:txStyles>
    <p:titleStyle>
      <a:lvl1pPr marL="0" marR="0" indent="0" algn="l" defTabSz="914400" rtl="0" eaLnBrk="1" latinLnBrk="0" hangingPunct="1">
        <a:lnSpc>
          <a:spcPct val="85000"/>
        </a:lnSpc>
        <a:spcBef>
          <a:spcPct val="0"/>
        </a:spcBef>
        <a:spcAft>
          <a:spcPts val="0"/>
        </a:spcAft>
        <a:buNone/>
        <a:defRPr sz="2400" b="1" kern="1200" cap="all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4350" marR="0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72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287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 noChangeAspect="1"/>
          </p:cNvSpPr>
          <p:nvPr>
            <p:ph type="body" sz="quarter" idx="12"/>
          </p:nvPr>
        </p:nvSpPr>
        <p:spPr>
          <a:xfrm>
            <a:off x="2057400" y="4685415"/>
            <a:ext cx="5047488" cy="415498"/>
          </a:xfrm>
        </p:spPr>
        <p:txBody>
          <a:bodyPr lIns="0" tIns="0" rIns="0" bIns="0"/>
          <a:lstStyle/>
          <a:p>
            <a:r>
              <a:rPr lang="en-US" dirty="0" smtClean="0"/>
              <a:t>MS Timing Challenges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2069756" y="5302869"/>
            <a:ext cx="5047488" cy="369332"/>
          </a:xfrm>
        </p:spPr>
        <p:txBody>
          <a:bodyPr lIns="0" tIns="0" rIns="0" bIns="0"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EC1F34"/>
              </a:buClr>
            </a:pPr>
            <a:r>
              <a:rPr lang="en-US" dirty="0" smtClean="0">
                <a:solidFill>
                  <a:srgbClr val="C41230"/>
                </a:solidFill>
              </a:rPr>
              <a:t>Jacob Rael and Gaurav Mehta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7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85750" y="1371601"/>
            <a:ext cx="8115300" cy="2400657"/>
          </a:xfrm>
        </p:spPr>
        <p:txBody>
          <a:bodyPr/>
          <a:lstStyle/>
          <a:p>
            <a:r>
              <a:rPr lang="en-US" dirty="0" smtClean="0"/>
              <a:t>We work in the radio group at Broadcom and deliver analog and RF IP for WLAN, Bluetooth, FM, GPS, and other radios</a:t>
            </a:r>
          </a:p>
          <a:p>
            <a:r>
              <a:rPr lang="en-US" dirty="0" smtClean="0"/>
              <a:t>Our team is mostly analog and RF engineers that have no idea about digital circuitry.</a:t>
            </a:r>
          </a:p>
          <a:p>
            <a:r>
              <a:rPr lang="en-US" dirty="0" smtClean="0"/>
              <a:t>Our partners are digital teams that often have no idea about analog or RF circuitry.</a:t>
            </a:r>
          </a:p>
          <a:p>
            <a:r>
              <a:rPr lang="en-US" dirty="0" smtClean="0"/>
              <a:t>My modeling team works to bridge this gap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69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 noChangeAspect="1"/>
          </p:cNvSpPr>
          <p:nvPr>
            <p:ph sz="quarter" idx="10"/>
          </p:nvPr>
        </p:nvSpPr>
        <p:spPr>
          <a:xfrm>
            <a:off x="285750" y="1371600"/>
            <a:ext cx="4743450" cy="2862322"/>
          </a:xfrm>
        </p:spPr>
        <p:txBody>
          <a:bodyPr/>
          <a:lstStyle/>
          <a:p>
            <a:r>
              <a:rPr lang="en-US" dirty="0" smtClean="0"/>
              <a:t>Violation detected</a:t>
            </a:r>
            <a:endParaRPr lang="en-US" dirty="0"/>
          </a:p>
          <a:p>
            <a:r>
              <a:rPr lang="en-US" dirty="0" smtClean="0"/>
              <a:t>Edit </a:t>
            </a:r>
            <a:r>
              <a:rPr lang="en-US" dirty="0"/>
              <a:t>schematic to insert buffer</a:t>
            </a:r>
          </a:p>
          <a:p>
            <a:r>
              <a:rPr lang="en-US" dirty="0" smtClean="0"/>
              <a:t>Modify </a:t>
            </a:r>
            <a:r>
              <a:rPr lang="en-US" dirty="0"/>
              <a:t>layout to match schematic</a:t>
            </a:r>
          </a:p>
          <a:p>
            <a:r>
              <a:rPr lang="en-US" dirty="0" smtClean="0"/>
              <a:t>Run </a:t>
            </a:r>
            <a:r>
              <a:rPr lang="en-US" dirty="0"/>
              <a:t>“what if” to get </a:t>
            </a:r>
            <a:r>
              <a:rPr lang="en-US" dirty="0" smtClean="0"/>
              <a:t>buffer </a:t>
            </a:r>
            <a:r>
              <a:rPr lang="en-US" dirty="0"/>
              <a:t>size</a:t>
            </a:r>
          </a:p>
          <a:p>
            <a:r>
              <a:rPr lang="en-US" dirty="0" smtClean="0"/>
              <a:t>Update schematic to final buffer size</a:t>
            </a:r>
            <a:endParaRPr lang="en-US" dirty="0"/>
          </a:p>
          <a:p>
            <a:r>
              <a:rPr lang="en-US" dirty="0" smtClean="0"/>
              <a:t>Update layout to final buffer size</a:t>
            </a:r>
            <a:endParaRPr lang="en-US" dirty="0"/>
          </a:p>
          <a:p>
            <a:r>
              <a:rPr lang="en-US" dirty="0" smtClean="0"/>
              <a:t>Rerun STA to verify </a:t>
            </a:r>
            <a:r>
              <a:rPr lang="en-US" dirty="0"/>
              <a:t>fix</a:t>
            </a:r>
          </a:p>
        </p:txBody>
      </p:sp>
      <p:sp>
        <p:nvSpPr>
          <p:cNvPr id="6" name="Title 7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dirty="0"/>
              <a:t>loop to </a:t>
            </a:r>
            <a:r>
              <a:rPr lang="en-US" dirty="0" err="1" smtClean="0"/>
              <a:t>FiX</a:t>
            </a:r>
            <a:r>
              <a:rPr lang="en-US" dirty="0" smtClean="0"/>
              <a:t> STA Violations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95900" y="1447800"/>
            <a:ext cx="3543300" cy="3031067"/>
            <a:chOff x="5295900" y="1921933"/>
            <a:chExt cx="3543300" cy="3031067"/>
          </a:xfrm>
        </p:grpSpPr>
        <p:sp>
          <p:nvSpPr>
            <p:cNvPr id="3" name="Rectangle 2"/>
            <p:cNvSpPr/>
            <p:nvPr/>
          </p:nvSpPr>
          <p:spPr>
            <a:xfrm>
              <a:off x="5295900" y="1921933"/>
              <a:ext cx="400050" cy="8382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dirty="0" smtClean="0"/>
                <a:t>D  Q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695950" y="2341033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439150" y="1947333"/>
              <a:ext cx="400050" cy="8382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dirty="0" smtClean="0"/>
                <a:t>D  Q</a:t>
              </a:r>
            </a:p>
          </p:txBody>
        </p:sp>
        <p:sp>
          <p:nvSpPr>
            <p:cNvPr id="2" name="Cloud 1"/>
            <p:cNvSpPr/>
            <p:nvPr/>
          </p:nvSpPr>
          <p:spPr>
            <a:xfrm>
              <a:off x="5810250" y="1947333"/>
              <a:ext cx="914400" cy="762000"/>
            </a:xfrm>
            <a:prstGeom prst="cloud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 err="1" smtClean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467600" y="2341033"/>
              <a:ext cx="228600" cy="651934"/>
              <a:chOff x="9296400" y="2209800"/>
              <a:chExt cx="304800" cy="65193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9448800" y="2209800"/>
                <a:ext cx="0" cy="2286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448800" y="2514600"/>
                <a:ext cx="0" cy="2032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9296400" y="2438400"/>
                <a:ext cx="304800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9296400" y="2514600"/>
                <a:ext cx="304800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/>
              <p:cNvGrpSpPr/>
              <p:nvPr/>
            </p:nvGrpSpPr>
            <p:grpSpPr>
              <a:xfrm>
                <a:off x="9334500" y="2717800"/>
                <a:ext cx="228600" cy="143934"/>
                <a:chOff x="9334500" y="2717800"/>
                <a:chExt cx="228600" cy="14393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334500" y="2717800"/>
                  <a:ext cx="2286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393936" y="2785534"/>
                  <a:ext cx="109728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421368" y="2861734"/>
                  <a:ext cx="54864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Rectangle 26"/>
            <p:cNvSpPr/>
            <p:nvPr/>
          </p:nvSpPr>
          <p:spPr>
            <a:xfrm>
              <a:off x="5295900" y="3873500"/>
              <a:ext cx="400050" cy="8382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dirty="0" smtClean="0"/>
                <a:t>D  Q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695950" y="429260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8439150" y="3898900"/>
              <a:ext cx="400050" cy="8382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b="1" dirty="0" smtClean="0"/>
                <a:t>D  Q</a:t>
              </a:r>
            </a:p>
          </p:txBody>
        </p:sp>
        <p:sp>
          <p:nvSpPr>
            <p:cNvPr id="30" name="Cloud 29"/>
            <p:cNvSpPr/>
            <p:nvPr/>
          </p:nvSpPr>
          <p:spPr>
            <a:xfrm>
              <a:off x="5810250" y="3898900"/>
              <a:ext cx="914400" cy="762000"/>
            </a:xfrm>
            <a:prstGeom prst="cloud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 err="1" smtClean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953250" y="4292600"/>
              <a:ext cx="228600" cy="651934"/>
              <a:chOff x="9296400" y="2209800"/>
              <a:chExt cx="304800" cy="651934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9448800" y="2209800"/>
                <a:ext cx="0" cy="2286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9448800" y="2514600"/>
                <a:ext cx="0" cy="2032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9296400" y="2438400"/>
                <a:ext cx="304800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9296400" y="2514600"/>
                <a:ext cx="304800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9334500" y="2717800"/>
                <a:ext cx="228600" cy="143934"/>
                <a:chOff x="9334500" y="2717800"/>
                <a:chExt cx="228600" cy="143934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9334500" y="2717800"/>
                  <a:ext cx="2286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9393936" y="2785534"/>
                  <a:ext cx="109728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9421368" y="2861734"/>
                  <a:ext cx="54864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7924800" y="4301066"/>
              <a:ext cx="228600" cy="651934"/>
              <a:chOff x="9296400" y="2209800"/>
              <a:chExt cx="304800" cy="651934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9448800" y="2209800"/>
                <a:ext cx="0" cy="2286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448800" y="2514600"/>
                <a:ext cx="0" cy="2032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296400" y="2438400"/>
                <a:ext cx="304800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296400" y="2514600"/>
                <a:ext cx="304800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9334500" y="2717800"/>
                <a:ext cx="228600" cy="143934"/>
                <a:chOff x="9334500" y="2717800"/>
                <a:chExt cx="228600" cy="143934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9334500" y="2717800"/>
                  <a:ext cx="2286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9393936" y="2785534"/>
                  <a:ext cx="109728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9421368" y="2861734"/>
                  <a:ext cx="54864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Isosceles Triangle 48"/>
            <p:cNvSpPr/>
            <p:nvPr/>
          </p:nvSpPr>
          <p:spPr>
            <a:xfrm rot="5400000">
              <a:off x="7420190" y="4184352"/>
              <a:ext cx="361950" cy="228600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 err="1" smtClean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7410451" y="4076414"/>
              <a:ext cx="305015" cy="4066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652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0"/>
            <a:ext cx="8115300" cy="3417346"/>
          </a:xfrm>
        </p:spPr>
        <p:txBody>
          <a:bodyPr/>
          <a:lstStyle/>
          <a:p>
            <a:r>
              <a:rPr lang="en-US" dirty="0" smtClean="0"/>
              <a:t>Dirty STA reports consist of the following</a:t>
            </a:r>
          </a:p>
          <a:p>
            <a:pPr lvl="1"/>
            <a:r>
              <a:rPr lang="en-US" dirty="0" smtClean="0"/>
              <a:t>Back </a:t>
            </a:r>
            <a:r>
              <a:rPr lang="en-US" dirty="0"/>
              <a:t>annotation errors</a:t>
            </a:r>
          </a:p>
          <a:p>
            <a:pPr lvl="1"/>
            <a:r>
              <a:rPr lang="en-US" dirty="0" smtClean="0"/>
              <a:t>Non </a:t>
            </a:r>
            <a:r>
              <a:rPr lang="en-US" dirty="0"/>
              <a:t>clocked </a:t>
            </a:r>
            <a:r>
              <a:rPr lang="en-US" dirty="0" smtClean="0"/>
              <a:t>flip flops</a:t>
            </a:r>
          </a:p>
          <a:p>
            <a:pPr lvl="1"/>
            <a:r>
              <a:rPr lang="en-US" dirty="0" smtClean="0"/>
              <a:t>Max </a:t>
            </a:r>
            <a:r>
              <a:rPr lang="en-US" dirty="0" err="1" smtClean="0"/>
              <a:t>tran</a:t>
            </a:r>
            <a:r>
              <a:rPr lang="en-US" dirty="0"/>
              <a:t> </a:t>
            </a:r>
            <a:r>
              <a:rPr lang="en-US" dirty="0" smtClean="0"/>
              <a:t>and Max cap violations</a:t>
            </a:r>
            <a:endParaRPr lang="en-US" dirty="0"/>
          </a:p>
          <a:p>
            <a:r>
              <a:rPr lang="en-US" dirty="0" smtClean="0"/>
              <a:t>Digital Teams expect clean reports so each error and violation needs to be individually fixed or waived</a:t>
            </a:r>
            <a:endParaRPr lang="en-US" dirty="0"/>
          </a:p>
          <a:p>
            <a:r>
              <a:rPr lang="en-US" dirty="0" smtClean="0"/>
              <a:t>This process takes </a:t>
            </a:r>
            <a:r>
              <a:rPr lang="en-US" dirty="0"/>
              <a:t>a long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Interface errors or violations not </a:t>
            </a:r>
            <a:r>
              <a:rPr lang="en-US" dirty="0"/>
              <a:t>visible on radio level so need to wait until chip </a:t>
            </a:r>
            <a:r>
              <a:rPr lang="en-US" dirty="0" smtClean="0"/>
              <a:t>team runs STA</a:t>
            </a:r>
          </a:p>
          <a:p>
            <a:pPr lvl="1"/>
            <a:r>
              <a:rPr lang="en-US" dirty="0" smtClean="0"/>
              <a:t>Need find a time when everyone is available to meet. Difficult when dealing with global teams.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STA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28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371601"/>
            <a:ext cx="8115300" cy="3875933"/>
          </a:xfrm>
        </p:spPr>
        <p:txBody>
          <a:bodyPr/>
          <a:lstStyle/>
          <a:p>
            <a:r>
              <a:rPr lang="en-US" dirty="0"/>
              <a:t>To minimize dirty reports, timing is run close to </a:t>
            </a:r>
            <a:r>
              <a:rPr lang="en-US" dirty="0" smtClean="0"/>
              <a:t>tapeout</a:t>
            </a:r>
          </a:p>
          <a:p>
            <a:pPr lvl="1"/>
            <a:r>
              <a:rPr lang="en-US" dirty="0" smtClean="0"/>
              <a:t>Some interface clock paths are not finalized until close to tapeout</a:t>
            </a:r>
          </a:p>
          <a:p>
            <a:pPr lvl="1"/>
            <a:r>
              <a:rPr lang="en-US" dirty="0" smtClean="0"/>
              <a:t>Radio layout is evolving until tapeout date. Cleaner back annotation when the layout is finalized</a:t>
            </a:r>
          </a:p>
          <a:p>
            <a:r>
              <a:rPr lang="en-US" dirty="0" smtClean="0"/>
              <a:t>With no time left to fix errors, the final timing closure occurs in a high </a:t>
            </a:r>
            <a:r>
              <a:rPr lang="en-US" dirty="0"/>
              <a:t>pressure </a:t>
            </a:r>
            <a:r>
              <a:rPr lang="en-US" dirty="0" smtClean="0"/>
              <a:t>environment where marginal violations maybe waived instead of fixed properly.</a:t>
            </a:r>
          </a:p>
          <a:p>
            <a:pPr lvl="1"/>
            <a:r>
              <a:rPr lang="en-US" dirty="0" smtClean="0"/>
              <a:t>Long loop further discourages fixing violations</a:t>
            </a:r>
          </a:p>
          <a:p>
            <a:pPr lvl="1"/>
            <a:r>
              <a:rPr lang="en-US" dirty="0" smtClean="0"/>
              <a:t>“This is just a test chip.”</a:t>
            </a:r>
          </a:p>
          <a:p>
            <a:pPr lvl="1"/>
            <a:r>
              <a:rPr lang="en-US" dirty="0"/>
              <a:t>“We’ll fix it next time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much time Allocated for 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91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750" y="1027585"/>
            <a:ext cx="8115300" cy="5525615"/>
          </a:xfrm>
        </p:spPr>
        <p:txBody>
          <a:bodyPr/>
          <a:lstStyle/>
          <a:p>
            <a:r>
              <a:rPr lang="en-US" dirty="0" smtClean="0"/>
              <a:t>STA </a:t>
            </a:r>
            <a:r>
              <a:rPr lang="en-US" dirty="0"/>
              <a:t>is not a simulation, it is an </a:t>
            </a:r>
            <a:r>
              <a:rPr lang="en-US" dirty="0" smtClean="0"/>
              <a:t>analysis.</a:t>
            </a:r>
          </a:p>
          <a:p>
            <a:pPr lvl="1"/>
            <a:r>
              <a:rPr lang="en-US" dirty="0" smtClean="0"/>
              <a:t>Designers feel a few analog simulations are good enough.</a:t>
            </a:r>
          </a:p>
          <a:p>
            <a:pPr lvl="1"/>
            <a:r>
              <a:rPr lang="en-US" dirty="0" smtClean="0"/>
              <a:t>Designers can reproduce these violations in simulation if given the correct corners and input sequence.</a:t>
            </a:r>
            <a:endParaRPr lang="en-US" dirty="0"/>
          </a:p>
          <a:p>
            <a:r>
              <a:rPr lang="en-US" dirty="0"/>
              <a:t>Creative use of </a:t>
            </a:r>
            <a:r>
              <a:rPr lang="en-US" dirty="0" smtClean="0"/>
              <a:t>circuit topology cells in </a:t>
            </a:r>
            <a:r>
              <a:rPr lang="en-US" dirty="0"/>
              <a:t>timing critical </a:t>
            </a:r>
            <a:r>
              <a:rPr lang="en-US" dirty="0" smtClean="0"/>
              <a:t>paths breaks STA</a:t>
            </a:r>
          </a:p>
          <a:p>
            <a:pPr lvl="1"/>
            <a:r>
              <a:rPr lang="en-US" dirty="0" smtClean="0"/>
              <a:t>Add resistors to split paths or isolate nets</a:t>
            </a:r>
          </a:p>
          <a:p>
            <a:pPr lvl="1"/>
            <a:r>
              <a:rPr lang="en-US" dirty="0" smtClean="0"/>
              <a:t>Use power switches on parallel buffers to implement programmable drive strength instead of tri-state buffers</a:t>
            </a:r>
          </a:p>
          <a:p>
            <a:r>
              <a:rPr lang="en-US" dirty="0" smtClean="0"/>
              <a:t>Designers don’t believe in glitch violations</a:t>
            </a:r>
          </a:p>
          <a:p>
            <a:pPr lvl="1"/>
            <a:r>
              <a:rPr lang="en-US" dirty="0" smtClean="0"/>
              <a:t>They can’t reproduce them in simulation so they don’t have any physical connection to the violation</a:t>
            </a:r>
          </a:p>
          <a:p>
            <a:pPr lvl="1"/>
            <a:r>
              <a:rPr lang="en-US" dirty="0" smtClean="0"/>
              <a:t>Maybe worst case condition can’t be put in simulation.</a:t>
            </a:r>
          </a:p>
          <a:p>
            <a:r>
              <a:rPr lang="en-US" dirty="0" smtClean="0"/>
              <a:t>Analog designers are ok with layout and schematic cells having different names as long as LVS passes </a:t>
            </a:r>
          </a:p>
          <a:p>
            <a:pPr lvl="1"/>
            <a:r>
              <a:rPr lang="en-US" dirty="0" smtClean="0"/>
              <a:t>Different cell names breaks extraction and causes back annotation errors</a:t>
            </a:r>
          </a:p>
          <a:p>
            <a:pPr lvl="1"/>
            <a:r>
              <a:rPr lang="en-US" dirty="0" smtClean="0"/>
              <a:t>Difficult to fix because no one wants to change anything after the design is LVS clean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118615"/>
            <a:ext cx="7429500" cy="627864"/>
          </a:xfrm>
        </p:spPr>
        <p:txBody>
          <a:bodyPr/>
          <a:lstStyle/>
          <a:p>
            <a:r>
              <a:rPr lang="en-US" dirty="0" smtClean="0"/>
              <a:t>Difficult to Communicate STA to Analog Designers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31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CM_Red_16x9">
  <a:themeElements>
    <a:clrScheme name="Broadcom_2015">
      <a:dk1>
        <a:sysClr val="windowText" lastClr="000000"/>
      </a:dk1>
      <a:lt1>
        <a:sysClr val="window" lastClr="FFFFFF"/>
      </a:lt1>
      <a:dk2>
        <a:srgbClr val="CC092F"/>
      </a:dk2>
      <a:lt2>
        <a:srgbClr val="4D4D4F"/>
      </a:lt2>
      <a:accent1>
        <a:srgbClr val="007497"/>
      </a:accent1>
      <a:accent2>
        <a:srgbClr val="6F9A05"/>
      </a:accent2>
      <a:accent3>
        <a:srgbClr val="F9CC2E"/>
      </a:accent3>
      <a:accent4>
        <a:srgbClr val="B42E91"/>
      </a:accent4>
      <a:accent5>
        <a:srgbClr val="9E9E9F"/>
      </a:accent5>
      <a:accent6>
        <a:srgbClr val="244C5A"/>
      </a:accent6>
      <a:hlink>
        <a:srgbClr val="007497"/>
      </a:hlink>
      <a:folHlink>
        <a:srgbClr val="B42E91"/>
      </a:folHlink>
    </a:clrScheme>
    <a:fontScheme name="Broadcom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092F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/>
        </a:defPPr>
      </a:lstStyle>
    </a:txDef>
  </a:objectDefaults>
  <a:extraClrSchemeLst>
    <a:extraClrScheme>
      <a:clrScheme name="Broadcom">
        <a:dk1>
          <a:sysClr val="windowText" lastClr="000000"/>
        </a:dk1>
        <a:lt1>
          <a:sysClr val="window" lastClr="FFFFFF"/>
        </a:lt1>
        <a:dk2>
          <a:srgbClr val="CC092F"/>
        </a:dk2>
        <a:lt2>
          <a:srgbClr val="4D4D4F"/>
        </a:lt2>
        <a:accent1>
          <a:srgbClr val="007497"/>
        </a:accent1>
        <a:accent2>
          <a:srgbClr val="6F9A05"/>
        </a:accent2>
        <a:accent3>
          <a:srgbClr val="F9CC2E"/>
        </a:accent3>
        <a:accent4>
          <a:srgbClr val="B42E91"/>
        </a:accent4>
        <a:accent5>
          <a:srgbClr val="9E9E9F"/>
        </a:accent5>
        <a:accent6>
          <a:srgbClr val="244C5A"/>
        </a:accent6>
        <a:hlink>
          <a:srgbClr val="007497"/>
        </a:hlink>
        <a:folHlink>
          <a:srgbClr val="B42E91"/>
        </a:folHlink>
      </a:clrScheme>
    </a:extraClrScheme>
  </a:extraClrSchemeLst>
  <a:custClrLst>
    <a:custClr name="Secondary Red">
      <a:srgbClr val="AB192D"/>
    </a:custClr>
    <a:custClr name="Secondary Green">
      <a:srgbClr val="325F02"/>
    </a:custClr>
    <a:custClr name="Secondary Gold">
      <a:srgbClr val="D76E25"/>
    </a:custClr>
    <a:custClr name="Secondary Purple">
      <a:srgbClr val="702277"/>
    </a:custClr>
    <a:custClr name="Tertiary Gray">
      <a:srgbClr val="4D4D4F"/>
    </a:custClr>
    <a:custClr name="Tertiary Red">
      <a:srgbClr val="F32836"/>
    </a:custClr>
    <a:custClr name="Tertiary Blue">
      <a:srgbClr val="002F3F"/>
    </a:custClr>
    <a:custClr name="Tertiary Green">
      <a:srgbClr val="35401E"/>
    </a:custClr>
    <a:custClr name="Tertiary Gold">
      <a:srgbClr val="F6E80D"/>
    </a:custClr>
    <a:custClr name="Tertiary Purple">
      <a:srgbClr val="56004E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BRCM_Red_16x9</Template>
  <TotalTime>561</TotalTime>
  <Words>461</Words>
  <Application>Microsoft Office PowerPoint</Application>
  <PresentationFormat>On-screen Show (4:3)</PresentationFormat>
  <Paragraphs>53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BRCM_Red_16x9</vt:lpstr>
      <vt:lpstr>PowerPoint Presentation</vt:lpstr>
      <vt:lpstr>Introduction</vt:lpstr>
      <vt:lpstr>Long loop to FiX STA Violations</vt:lpstr>
      <vt:lpstr>Dirty STA Reports</vt:lpstr>
      <vt:lpstr>Not much time Allocated for STA</vt:lpstr>
      <vt:lpstr>Difficult to Communicate STA to Analog Designers</vt:lpstr>
      <vt:lpstr>Thank you</vt:lpstr>
    </vt:vector>
  </TitlesOfParts>
  <Company>Broadcom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Red 16x9</dc:subject>
  <dc:creator>Jacob Rael</dc:creator>
  <cp:lastModifiedBy>Ruben Molina</cp:lastModifiedBy>
  <cp:revision>3</cp:revision>
  <dcterms:created xsi:type="dcterms:W3CDTF">2015-03-03T17:30:42Z</dcterms:created>
  <dcterms:modified xsi:type="dcterms:W3CDTF">2015-03-09T23:48:35Z</dcterms:modified>
</cp:coreProperties>
</file>