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2" r:id="rId3"/>
    <p:sldId id="259" r:id="rId4"/>
    <p:sldId id="261" r:id="rId5"/>
    <p:sldId id="260" r:id="rId6"/>
    <p:sldId id="257" r:id="rId7"/>
    <p:sldId id="263" r:id="rId8"/>
    <p:sldId id="258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C808A-0955-4F87-BEF7-1CDC9BC564C7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CB653-09DB-4737-BAF2-B6C89D057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000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CB653-09DB-4737-BAF2-B6C89D057D5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144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600200"/>
            <a:ext cx="8229600" cy="1513936"/>
          </a:xfrm>
        </p:spPr>
        <p:txBody>
          <a:bodyPr anchor="b">
            <a:no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3124200"/>
            <a:ext cx="7315200" cy="2335377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a Subtitle</a:t>
            </a:r>
            <a:endParaRPr lang="en-US" dirty="0"/>
          </a:p>
        </p:txBody>
      </p:sp>
      <p:grpSp>
        <p:nvGrpSpPr>
          <p:cNvPr id="4" name="Group 6"/>
          <p:cNvGrpSpPr/>
          <p:nvPr/>
        </p:nvGrpSpPr>
        <p:grpSpPr>
          <a:xfrm>
            <a:off x="0" y="0"/>
            <a:ext cx="9144000" cy="1295400"/>
            <a:chOff x="0" y="0"/>
            <a:chExt cx="9144000" cy="1295400"/>
          </a:xfrm>
        </p:grpSpPr>
        <p:pic>
          <p:nvPicPr>
            <p:cNvPr id="9" name="Picture 8" descr="Synopsys25-logoWhite_O_transparent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077200" y="341352"/>
              <a:ext cx="878174" cy="247545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1295400"/>
            </a:xfrm>
            <a:prstGeom prst="rect">
              <a:avLst/>
            </a:prstGeom>
          </p:spPr>
        </p:pic>
      </p:grpSp>
      <p:sp>
        <p:nvSpPr>
          <p:cNvPr id="10" name="Text Placehold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1742536" y="4456048"/>
            <a:ext cx="5658928" cy="1005840"/>
          </a:xfrm>
        </p:spPr>
        <p:txBody>
          <a:bodyPr anchor="b">
            <a:noAutofit/>
          </a:bodyPr>
          <a:lstStyle>
            <a:lvl1pPr marL="0" indent="0" algn="ctr">
              <a:buFontTx/>
              <a:buNone/>
              <a:defRPr sz="20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  <a:lvl2pPr algn="l">
              <a:buFontTx/>
              <a:buNone/>
              <a:defRPr/>
            </a:lvl2pPr>
            <a:lvl3pPr algn="l">
              <a:buFontTx/>
              <a:buNone/>
              <a:defRPr/>
            </a:lvl3pPr>
            <a:lvl4pPr algn="l">
              <a:buFontTx/>
              <a:buNone/>
              <a:defRPr/>
            </a:lvl4pPr>
            <a:lvl5pPr algn="l">
              <a:buFontTx/>
              <a:buNone/>
              <a:defRPr/>
            </a:lvl5pPr>
          </a:lstStyle>
          <a:p>
            <a:pPr lvl="0"/>
            <a:r>
              <a:rPr lang="en-US" dirty="0" smtClean="0"/>
              <a:t>Presenter’s Name</a:t>
            </a:r>
          </a:p>
        </p:txBody>
      </p:sp>
      <p:sp>
        <p:nvSpPr>
          <p:cNvPr id="11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1742537" y="5466383"/>
            <a:ext cx="5658927" cy="369887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</a:p>
        </p:txBody>
      </p:sp>
      <p:sp useBgFill="1">
        <p:nvSpPr>
          <p:cNvPr id="12" name="Rectangle 11"/>
          <p:cNvSpPr/>
          <p:nvPr/>
        </p:nvSpPr>
        <p:spPr>
          <a:xfrm>
            <a:off x="-1" y="6377959"/>
            <a:ext cx="3010619" cy="4663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3" name="Rectangle 12"/>
          <p:cNvSpPr/>
          <p:nvPr/>
        </p:nvSpPr>
        <p:spPr>
          <a:xfrm>
            <a:off x="5715000" y="6377959"/>
            <a:ext cx="3429000" cy="48004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3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838200"/>
            <a:ext cx="8686800" cy="457200"/>
          </a:xfrm>
        </p:spPr>
        <p:txBody>
          <a:bodyPr/>
          <a:lstStyle>
            <a:lvl1pPr marL="0" indent="0">
              <a:buNone/>
              <a:defRPr sz="2400" i="1"/>
            </a:lvl1pPr>
          </a:lstStyle>
          <a:p>
            <a:pPr lvl="0"/>
            <a:r>
              <a:rPr lang="en-US" dirty="0" smtClean="0"/>
              <a:t>Click to Add a Subtitle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onten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414730"/>
            <a:ext cx="4032504" cy="23774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4648200" y="1414730"/>
            <a:ext cx="4032504" cy="23774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3965268"/>
            <a:ext cx="4032504" cy="23774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8200" y="3965268"/>
            <a:ext cx="4032504" cy="23774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838200"/>
            <a:ext cx="8686800" cy="457200"/>
          </a:xfrm>
        </p:spPr>
        <p:txBody>
          <a:bodyPr/>
          <a:lstStyle>
            <a:lvl1pPr marL="0" indent="0">
              <a:buNone/>
              <a:defRPr sz="2400" i="1"/>
            </a:lvl1pPr>
          </a:lstStyle>
          <a:p>
            <a:pPr lvl="0"/>
            <a:r>
              <a:rPr lang="en-US" dirty="0" smtClean="0"/>
              <a:t>Click to Add a Subtitle</a:t>
            </a:r>
          </a:p>
        </p:txBody>
      </p:sp>
    </p:spTree>
    <p:extLst>
      <p:ext uri="{BB962C8B-B14F-4D97-AF65-F5344CB8AC3E}">
        <p14:creationId xmlns:p14="http://schemas.microsoft.com/office/powerpoint/2010/main" val="829210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Gray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311214"/>
            <a:ext cx="9144000" cy="5093208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bIns="457200" rtlCol="0" anchor="b" anchorCtr="0"/>
          <a:lstStyle/>
          <a:p>
            <a:pPr>
              <a:spcBef>
                <a:spcPts val="1200"/>
              </a:spcBef>
            </a:pPr>
            <a:endParaRPr lang="en-US" sz="3200" b="1" dirty="0">
              <a:solidFill>
                <a:prstClr val="black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8332"/>
            <a:ext cx="8686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5" name="Content Placeholder 8"/>
          <p:cNvSpPr>
            <a:spLocks noGrp="1"/>
          </p:cNvSpPr>
          <p:nvPr>
            <p:ph sz="quarter" idx="10"/>
          </p:nvPr>
        </p:nvSpPr>
        <p:spPr>
          <a:xfrm>
            <a:off x="457200" y="1414462"/>
            <a:ext cx="8229600" cy="4833937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838200"/>
            <a:ext cx="8686800" cy="457200"/>
          </a:xfrm>
        </p:spPr>
        <p:txBody>
          <a:bodyPr/>
          <a:lstStyle>
            <a:lvl1pPr marL="0" indent="0">
              <a:buNone/>
              <a:defRPr sz="2400" i="1"/>
            </a:lvl1pPr>
          </a:lstStyle>
          <a:p>
            <a:pPr lvl="0"/>
            <a:r>
              <a:rPr lang="en-US" dirty="0" smtClean="0"/>
              <a:t>Click to Add a Subtitle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950562"/>
            <a:ext cx="9144000" cy="2374037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bIns="457200" rtlCol="0" anchor="b" anchorCtr="0"/>
          <a:lstStyle/>
          <a:p>
            <a:pPr>
              <a:spcBef>
                <a:spcPts val="1200"/>
              </a:spcBef>
            </a:pPr>
            <a:endParaRPr lang="en-US" sz="3200" b="1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838200"/>
            <a:ext cx="8686800" cy="457200"/>
          </a:xfrm>
        </p:spPr>
        <p:txBody>
          <a:bodyPr/>
          <a:lstStyle>
            <a:lvl1pPr marL="0" indent="0">
              <a:buNone/>
              <a:defRPr sz="2400" i="1"/>
            </a:lvl1pPr>
          </a:lstStyle>
          <a:p>
            <a:pPr lvl="0"/>
            <a:r>
              <a:rPr lang="en-US" dirty="0" smtClean="0"/>
              <a:t>Click to Add a Subtitle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959188"/>
            <a:ext cx="9144000" cy="2441612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bIns="457200" rtlCol="0" anchor="b" anchorCtr="0"/>
          <a:lstStyle/>
          <a:p>
            <a:pPr>
              <a:spcBef>
                <a:spcPts val="1200"/>
              </a:spcBef>
            </a:pPr>
            <a:endParaRPr lang="en-US" sz="3200" b="1" dirty="0">
              <a:solidFill>
                <a:prstClr val="black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57200" y="1414462"/>
            <a:ext cx="8220974" cy="4852988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Gray Bar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98142" y="0"/>
            <a:ext cx="6745857" cy="6400800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bIns="457200" rtlCol="0" anchor="b" anchorCtr="0"/>
          <a:lstStyle/>
          <a:p>
            <a:pPr>
              <a:spcBef>
                <a:spcPts val="1200"/>
              </a:spcBef>
            </a:pPr>
            <a:endParaRPr lang="en-US" sz="3200" b="1" dirty="0">
              <a:solidFill>
                <a:prstClr val="black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48204" y="57150"/>
            <a:ext cx="6495795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5" name="Content Placeholder 5"/>
          <p:cNvSpPr>
            <a:spLocks noGrp="1"/>
          </p:cNvSpPr>
          <p:nvPr>
            <p:ph sz="quarter" idx="10"/>
          </p:nvPr>
        </p:nvSpPr>
        <p:spPr>
          <a:xfrm>
            <a:off x="241540" y="370936"/>
            <a:ext cx="1940943" cy="5877463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sz="quarter" idx="11"/>
          </p:nvPr>
        </p:nvSpPr>
        <p:spPr>
          <a:xfrm>
            <a:off x="2639683" y="1414462"/>
            <a:ext cx="6275717" cy="4833937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639682" y="838200"/>
            <a:ext cx="6504317" cy="457200"/>
          </a:xfrm>
        </p:spPr>
        <p:txBody>
          <a:bodyPr/>
          <a:lstStyle>
            <a:lvl1pPr marL="0" indent="0">
              <a:buNone/>
              <a:defRPr sz="2400" i="1"/>
            </a:lvl1pPr>
          </a:lstStyle>
          <a:p>
            <a:pPr lvl="0"/>
            <a:r>
              <a:rPr lang="en-US" dirty="0" smtClean="0"/>
              <a:t>Click to Add a Subtitle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Gray Bar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400800" y="0"/>
            <a:ext cx="2743200" cy="6400800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bIns="457200" rtlCol="0" anchor="b" anchorCtr="0"/>
          <a:lstStyle/>
          <a:p>
            <a:pPr>
              <a:spcBef>
                <a:spcPts val="1200"/>
              </a:spcBef>
            </a:pPr>
            <a:endParaRPr lang="en-US" sz="3200" b="1" dirty="0">
              <a:solidFill>
                <a:prstClr val="black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5776"/>
            <a:ext cx="57150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5" name="Content Placeholder 5"/>
          <p:cNvSpPr>
            <a:spLocks noGrp="1"/>
          </p:cNvSpPr>
          <p:nvPr>
            <p:ph sz="quarter" idx="10"/>
          </p:nvPr>
        </p:nvSpPr>
        <p:spPr>
          <a:xfrm>
            <a:off x="457200" y="1414463"/>
            <a:ext cx="5715000" cy="4833936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sz="quarter" idx="11"/>
          </p:nvPr>
        </p:nvSpPr>
        <p:spPr>
          <a:xfrm>
            <a:off x="6553200" y="228600"/>
            <a:ext cx="2438400" cy="6019800"/>
          </a:xfrm>
        </p:spPr>
        <p:txBody>
          <a:bodyPr/>
          <a:lstStyle>
            <a:lvl1pPr marL="0" indent="0">
              <a:buNone/>
              <a:defRPr sz="200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838200"/>
            <a:ext cx="5719313" cy="457200"/>
          </a:xfrm>
        </p:spPr>
        <p:txBody>
          <a:bodyPr/>
          <a:lstStyle>
            <a:lvl1pPr marL="0" indent="0">
              <a:buNone/>
              <a:defRPr sz="2400" i="1"/>
            </a:lvl1pPr>
          </a:lstStyle>
          <a:p>
            <a:pPr lvl="0"/>
            <a:r>
              <a:rPr lang="en-US" dirty="0" smtClean="0"/>
              <a:t>Click to Add a Subtitle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Left Gray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3108960" cy="6400800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bIns="457200" rtlCol="0" anchor="b" anchorCtr="0"/>
          <a:lstStyle/>
          <a:p>
            <a:pPr>
              <a:spcBef>
                <a:spcPts val="1200"/>
              </a:spcBef>
            </a:pPr>
            <a:endParaRPr lang="en-US" sz="3200" b="1" dirty="0">
              <a:solidFill>
                <a:prstClr val="black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336925" y="65776"/>
            <a:ext cx="5807075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5" name="Content Placeholder 5"/>
          <p:cNvSpPr>
            <a:spLocks noGrp="1"/>
          </p:cNvSpPr>
          <p:nvPr>
            <p:ph sz="quarter" idx="10"/>
          </p:nvPr>
        </p:nvSpPr>
        <p:spPr>
          <a:xfrm>
            <a:off x="3336925" y="1414462"/>
            <a:ext cx="5577840" cy="4833937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sz="quarter" idx="11"/>
          </p:nvPr>
        </p:nvSpPr>
        <p:spPr>
          <a:xfrm>
            <a:off x="205740" y="228600"/>
            <a:ext cx="2697480" cy="6019800"/>
          </a:xfrm>
        </p:spPr>
        <p:txBody>
          <a:bodyPr/>
          <a:lstStyle>
            <a:lvl1pPr marL="233363" indent="-233363">
              <a:buFont typeface="Arial" pitchFamily="34" charset="0"/>
              <a:buChar char="•"/>
              <a:defRPr sz="2000"/>
            </a:lvl1pPr>
            <a:lvl2pPr marL="457200" indent="-227013">
              <a:buFont typeface="Arial" pitchFamily="34" charset="0"/>
              <a:buChar char="–"/>
              <a:defRPr sz="1800" baseline="0"/>
            </a:lvl2pPr>
            <a:lvl3pPr marL="690563" indent="-236538">
              <a:buFont typeface="Arial" pitchFamily="34" charset="0"/>
              <a:buChar char="–"/>
              <a:tabLst>
                <a:tab pos="690563" algn="l"/>
              </a:tabLst>
              <a:defRPr sz="1600" baseline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3336925" y="838200"/>
            <a:ext cx="5807075" cy="457200"/>
          </a:xfrm>
        </p:spPr>
        <p:txBody>
          <a:bodyPr/>
          <a:lstStyle>
            <a:lvl1pPr marL="0" indent="0">
              <a:buNone/>
              <a:defRPr sz="2400" i="1"/>
            </a:lvl1pPr>
          </a:lstStyle>
          <a:p>
            <a:pPr lvl="0"/>
            <a:r>
              <a:rPr lang="en-US" dirty="0" smtClean="0"/>
              <a:t>Click to Add a Subtitle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999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dorso\Pictures\Focus4-3_PPT-fl_72_lowRes_more Blu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91362"/>
            <a:ext cx="9144000" cy="4075277"/>
          </a:xfrm>
          <a:prstGeom prst="rect">
            <a:avLst/>
          </a:prstGeom>
          <a:noFill/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5201" y="3200400"/>
            <a:ext cx="2133598" cy="609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32320" y="2106155"/>
            <a:ext cx="32793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rgbClr val="FFFFFF"/>
                </a:solidFill>
              </a:rPr>
              <a:t>Thank You</a:t>
            </a:r>
            <a:endParaRPr lang="en-US" sz="4800" b="1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386794"/>
            <a:ext cx="9144000" cy="47120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8574"/>
            <a:ext cx="8686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4462"/>
            <a:ext cx="8229600" cy="4848225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 smtClean="0"/>
            </a:lvl5pPr>
            <a:lvl6pPr>
              <a:defRPr lang="en-US" dirty="0" smtClean="0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logo">
    <p:bg>
      <p:bgPr>
        <a:blipFill dpi="0" rotWithShape="1">
          <a:blip r:embed="rId2">
            <a:lum/>
          </a:blip>
          <a:srcRect/>
          <a:stretch>
            <a:fillRect l="25000" t="40000" r="25000" b="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236898"/>
            <a:ext cx="9144000" cy="62110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6236898"/>
            <a:ext cx="9144000" cy="62110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236898"/>
            <a:ext cx="9144000" cy="62110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- NOT Print Ver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S1213FocusBackgr10x7-5_96_9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Picture 8" descr="CS1213FocusBackgr10x7-5_96_9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685800"/>
            <a:ext cx="8229600" cy="1177506"/>
          </a:xfrm>
        </p:spPr>
        <p:txBody>
          <a:bodyPr anchor="b">
            <a:noAutofit/>
          </a:bodyPr>
          <a:lstStyle>
            <a:lvl1pPr algn="ctr">
              <a:defRPr sz="36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76300" y="1880558"/>
            <a:ext cx="7391400" cy="1891342"/>
          </a:xfrm>
        </p:spPr>
        <p:txBody>
          <a:bodyPr/>
          <a:lstStyle>
            <a:lvl1pPr marL="0" indent="0" algn="ctr">
              <a:buNone/>
              <a:defRPr sz="2800" b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a Subtitle</a:t>
            </a:r>
            <a:endParaRPr lang="en-US" dirty="0"/>
          </a:p>
        </p:txBody>
      </p:sp>
      <p:sp>
        <p:nvSpPr>
          <p:cNvPr id="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1843709" y="2637186"/>
            <a:ext cx="5456582" cy="731520"/>
          </a:xfrm>
        </p:spPr>
        <p:txBody>
          <a:bodyPr anchor="b"/>
          <a:lstStyle>
            <a:lvl1pPr marL="0" indent="0" algn="ctr">
              <a:buNone/>
              <a:defRPr sz="2000" baseline="0">
                <a:solidFill>
                  <a:srgbClr val="FFFFFF"/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algn="ctr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algn="ctr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algn="ctr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Presenter’s Name</a:t>
            </a:r>
          </a:p>
        </p:txBody>
      </p:sp>
      <p:sp>
        <p:nvSpPr>
          <p:cNvPr id="7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2743200" y="3372928"/>
            <a:ext cx="3657600" cy="396815"/>
          </a:xfrm>
        </p:spPr>
        <p:txBody>
          <a:bodyPr anchor="b"/>
          <a:lstStyle>
            <a:lvl1pPr algn="ctr">
              <a:buNone/>
              <a:defRPr sz="18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02" y="6349043"/>
            <a:ext cx="1412907" cy="40368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537828"/>
            <a:ext cx="8229600" cy="1600200"/>
          </a:xfrm>
        </p:spPr>
        <p:txBody>
          <a:bodyPr anchor="b"/>
          <a:lstStyle>
            <a:lvl1pPr algn="ctr">
              <a:defRPr sz="3600" b="1"/>
            </a:lvl1pPr>
          </a:lstStyle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3216492"/>
            <a:ext cx="7315200" cy="1752600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a Subtitle</a:t>
            </a:r>
            <a:endParaRPr lang="en-US" dirty="0"/>
          </a:p>
        </p:txBody>
      </p:sp>
      <p:grpSp>
        <p:nvGrpSpPr>
          <p:cNvPr id="4" name="Group 6"/>
          <p:cNvGrpSpPr/>
          <p:nvPr/>
        </p:nvGrpSpPr>
        <p:grpSpPr>
          <a:xfrm>
            <a:off x="0" y="0"/>
            <a:ext cx="9144000" cy="1295400"/>
            <a:chOff x="-14377" y="0"/>
            <a:chExt cx="9144000" cy="1295400"/>
          </a:xfrm>
        </p:grpSpPr>
        <p:pic>
          <p:nvPicPr>
            <p:cNvPr id="9" name="Picture 8" descr="Synopsys25-logoWhite_O_transparent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672422" y="341352"/>
              <a:ext cx="282951" cy="7976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4377" y="0"/>
              <a:ext cx="9144000" cy="1295400"/>
            </a:xfrm>
            <a:prstGeom prst="rect">
              <a:avLst/>
            </a:prstGeom>
          </p:spPr>
        </p:pic>
      </p:grpSp>
      <p:sp useBgFill="1">
        <p:nvSpPr>
          <p:cNvPr id="10" name="Rectangle 9"/>
          <p:cNvSpPr/>
          <p:nvPr/>
        </p:nvSpPr>
        <p:spPr>
          <a:xfrm>
            <a:off x="0" y="6377959"/>
            <a:ext cx="2950234" cy="4663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1" name="Rectangle 10"/>
          <p:cNvSpPr/>
          <p:nvPr/>
        </p:nvSpPr>
        <p:spPr>
          <a:xfrm>
            <a:off x="5562600" y="6395920"/>
            <a:ext cx="3581400" cy="4663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8574"/>
            <a:ext cx="8686800" cy="1143000"/>
          </a:xfrm>
        </p:spPr>
        <p:txBody>
          <a:bodyPr/>
          <a:lstStyle/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4462"/>
            <a:ext cx="8229600" cy="4848225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/>
            </a:lvl4pPr>
            <a:lvl5pPr>
              <a:defRPr/>
            </a:lvl5pPr>
            <a:lvl6pPr>
              <a:defRPr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838200"/>
            <a:ext cx="8686800" cy="457200"/>
          </a:xfrm>
        </p:spPr>
        <p:txBody>
          <a:bodyPr/>
          <a:lstStyle>
            <a:lvl1pPr marL="0" indent="0">
              <a:buNone/>
              <a:defRPr sz="2400" i="1"/>
            </a:lvl1pPr>
          </a:lstStyle>
          <a:p>
            <a:pPr lvl="0"/>
            <a:r>
              <a:rPr lang="en-US" dirty="0" smtClean="0"/>
              <a:t>Click to Add a Subtitle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6"/>
          <p:cNvSpPr txBox="1">
            <a:spLocks/>
          </p:cNvSpPr>
          <p:nvPr/>
        </p:nvSpPr>
        <p:spPr>
          <a:xfrm>
            <a:off x="0" y="1295400"/>
            <a:ext cx="9144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274320" tIns="45720" rIns="274320" bIns="45720" rtlCol="0" anchor="ctr">
            <a:normAutofit/>
          </a:bodyPr>
          <a:lstStyle>
            <a:lvl1pPr marL="173038" indent="0">
              <a:defRPr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marL="173038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686800" cy="11430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143000" y="2688609"/>
            <a:ext cx="7543800" cy="3559791"/>
          </a:xfrm>
        </p:spPr>
        <p:txBody>
          <a:bodyPr/>
          <a:lstStyle>
            <a:lvl1pPr>
              <a:spcBef>
                <a:spcPts val="1400"/>
              </a:spcBef>
              <a:spcAft>
                <a:spcPts val="0"/>
              </a:spcAft>
              <a:buFontTx/>
              <a:buNone/>
              <a:defRPr baseline="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add agenda topics --- no bullets here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dorso\Pictures\Focus4-3_PPT-fl_72_lowRes_more Blu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91362"/>
            <a:ext cx="9144000" cy="4075277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486228"/>
            <a:ext cx="8229600" cy="1362075"/>
          </a:xfrm>
        </p:spPr>
        <p:txBody>
          <a:bodyPr anchor="b">
            <a:noAutofit/>
          </a:bodyPr>
          <a:lstStyle>
            <a:lvl1pPr algn="l">
              <a:defRPr sz="3400" b="1" cap="none" baseline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Add a Title – Transition Slide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2906713"/>
            <a:ext cx="8229600" cy="1500187"/>
          </a:xfrm>
        </p:spPr>
        <p:txBody>
          <a:bodyPr anchor="t">
            <a:noAutofit/>
          </a:bodyPr>
          <a:lstStyle>
            <a:lvl1pPr marL="0" indent="0">
              <a:buNone/>
              <a:defRPr sz="2400" b="0" i="1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Add a Subtitle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14462"/>
            <a:ext cx="4038600" cy="4848225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/>
            </a:lvl4pPr>
            <a:lvl5pPr>
              <a:defRPr/>
            </a:lvl5pPr>
            <a:lvl6pPr>
              <a:defRPr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4462"/>
            <a:ext cx="4038600" cy="4848225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/>
            </a:lvl4pPr>
            <a:lvl5pPr>
              <a:defRPr/>
            </a:lvl5pPr>
            <a:lvl6pPr>
              <a:defRPr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Subtit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Add a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14462"/>
            <a:ext cx="4038600" cy="4848225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4462"/>
            <a:ext cx="4038600" cy="4848225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838200"/>
            <a:ext cx="8686800" cy="457200"/>
          </a:xfrm>
        </p:spPr>
        <p:txBody>
          <a:bodyPr/>
          <a:lstStyle>
            <a:lvl1pPr marL="0" indent="0">
              <a:buNone/>
              <a:defRPr sz="2400" i="1"/>
            </a:lvl1pPr>
          </a:lstStyle>
          <a:p>
            <a:pPr lvl="0"/>
            <a:r>
              <a:rPr lang="en-US" dirty="0" smtClean="0"/>
              <a:t>Click to Add a Subtitle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6400838"/>
            <a:ext cx="9143245" cy="45716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574"/>
            <a:ext cx="868642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4462"/>
            <a:ext cx="8229600" cy="48482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5"/>
            <a:endParaRPr lang="en-US" dirty="0" smtClean="0"/>
          </a:p>
          <a:p>
            <a:pPr lvl="5"/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239816" y="6535578"/>
            <a:ext cx="2819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© 2015 Synopsys, Inc. All rights reserved. 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74060" y="6535578"/>
            <a:ext cx="6400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AE2347F-76BC-4690-80B5-B24BA0EA7B0A}" type="slidenum">
              <a:rPr 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3079630" y="6475623"/>
            <a:ext cx="2984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tint val="75000"/>
                  </a:schemeClr>
                </a:solidFill>
                <a:latin typeface="Arial Black" pitchFamily="34" charset="0"/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0513" indent="-290513" algn="l" defTabSz="914400" rtl="0" eaLnBrk="1" latinLnBrk="0" hangingPunct="1">
        <a:spcBef>
          <a:spcPts val="6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68325" indent="-279400" algn="l" defTabSz="914400" rtl="0" eaLnBrk="1" latinLnBrk="0" hangingPunct="1">
        <a:spcBef>
          <a:spcPts val="6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90513" algn="l" defTabSz="568325" rtl="0" eaLnBrk="1" latinLnBrk="0" hangingPunct="1">
        <a:spcBef>
          <a:spcPts val="600"/>
        </a:spcBef>
        <a:buFont typeface="Arial" pitchFamily="34" charset="0"/>
        <a:buChar char="–"/>
        <a:tabLst>
          <a:tab pos="803275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49350" indent="-2921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154113" indent="-295275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154113" indent="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8229600" cy="2819400"/>
          </a:xfrm>
        </p:spPr>
        <p:txBody>
          <a:bodyPr/>
          <a:lstStyle/>
          <a:p>
            <a:r>
              <a:rPr lang="en-US" sz="4800" dirty="0" smtClean="0"/>
              <a:t>Timing Analysis </a:t>
            </a:r>
            <a:br>
              <a:rPr lang="en-US" sz="4800" dirty="0" smtClean="0"/>
            </a:br>
            <a:r>
              <a:rPr lang="en-US" sz="4800" dirty="0" smtClean="0"/>
              <a:t>in a Mixed Signal World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2800" dirty="0" smtClean="0"/>
              <a:t>TAU Workshop Panel Session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29200"/>
            <a:ext cx="7315200" cy="1143000"/>
          </a:xfrm>
        </p:spPr>
        <p:txBody>
          <a:bodyPr/>
          <a:lstStyle/>
          <a:p>
            <a:r>
              <a:rPr lang="en-US" dirty="0" smtClean="0"/>
              <a:t>Jim Sproch</a:t>
            </a:r>
          </a:p>
          <a:p>
            <a:r>
              <a:rPr lang="en-US" dirty="0" smtClean="0"/>
              <a:t>March 12,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08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Existing Delay Models Useful for</a:t>
            </a:r>
            <a:br>
              <a:rPr lang="en-US" dirty="0" smtClean="0"/>
            </a:br>
            <a:r>
              <a:rPr lang="en-US" dirty="0" smtClean="0"/>
              <a:t>Mixed Signal Timing Analysis?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371600"/>
            <a:ext cx="4800599" cy="2514601"/>
          </a:xfrm>
        </p:spPr>
        <p:txBody>
          <a:bodyPr/>
          <a:lstStyle/>
          <a:p>
            <a:r>
              <a:rPr lang="en-US" dirty="0" smtClean="0"/>
              <a:t>Mixed signal designs comprise a mix of digital, analog, and analog-ish circuits</a:t>
            </a:r>
          </a:p>
          <a:p>
            <a:pPr>
              <a:spcBef>
                <a:spcPts val="2000"/>
              </a:spcBef>
            </a:pPr>
            <a:r>
              <a:rPr lang="en-US" dirty="0" smtClean="0"/>
              <a:t>Partitioning ideally puts model boundaries at a digital interface</a:t>
            </a:r>
          </a:p>
          <a:p>
            <a:pPr marL="288925" lvl="1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3810000"/>
            <a:ext cx="7285022" cy="2514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90513" indent="-290513" algn="l" defTabSz="914400" rtl="0" eaLnBrk="1" latinLnBrk="0" hangingPunct="1">
              <a:spcBef>
                <a:spcPts val="600"/>
              </a:spcBef>
              <a:buFont typeface="Arial" pitchFamily="34" charset="0"/>
              <a:buChar char="•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8325" indent="-279400" algn="l" defTabSz="914400" rtl="0" eaLnBrk="1" latinLnBrk="0" hangingPunct="1">
              <a:spcBef>
                <a:spcPts val="600"/>
              </a:spcBef>
              <a:buFont typeface="Arial" pitchFamily="34" charset="0"/>
              <a:buChar char="–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90513" algn="l" defTabSz="568325" rtl="0" eaLnBrk="1" latinLnBrk="0" hangingPunct="1">
              <a:spcBef>
                <a:spcPts val="600"/>
              </a:spcBef>
              <a:buFont typeface="Arial" pitchFamily="34" charset="0"/>
              <a:buChar char="–"/>
              <a:tabLst>
                <a:tab pos="803275" algn="l"/>
              </a:tabLst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9350" indent="-2921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4113" indent="-295275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en-US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54113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Existing delay modeling syntax and semantics               were designed for digital circuit applications</a:t>
            </a:r>
          </a:p>
          <a:p>
            <a:pPr lvl="1"/>
            <a:r>
              <a:rPr lang="en-US" dirty="0" smtClean="0"/>
              <a:t>Some properties are transferrable to mixed signal</a:t>
            </a:r>
          </a:p>
          <a:p>
            <a:pPr lvl="2"/>
            <a:r>
              <a:rPr lang="en-US" dirty="0" smtClean="0"/>
              <a:t>Capacitance, pulse noise, voltage swing, current source/sink</a:t>
            </a:r>
          </a:p>
          <a:p>
            <a:pPr lvl="1"/>
            <a:r>
              <a:rPr lang="en-US" dirty="0" smtClean="0"/>
              <a:t>Some analog mixed signal properties are absent</a:t>
            </a:r>
          </a:p>
          <a:p>
            <a:pPr lvl="2"/>
            <a:r>
              <a:rPr lang="en-US" dirty="0"/>
              <a:t>G</a:t>
            </a:r>
            <a:r>
              <a:rPr lang="en-US" dirty="0" smtClean="0"/>
              <a:t>ain, bandpass, analog noise, frequency response,                 jitter, phase error, acquisition and tracking range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769670" y="914400"/>
            <a:ext cx="2298130" cy="3461412"/>
            <a:chOff x="6705600" y="805788"/>
            <a:chExt cx="2298130" cy="3461412"/>
          </a:xfrm>
        </p:grpSpPr>
        <p:cxnSp>
          <p:nvCxnSpPr>
            <p:cNvPr id="8" name="Straight Connector 7"/>
            <p:cNvCxnSpPr>
              <a:cxnSpLocks noChangeAspect="1"/>
            </p:cNvCxnSpPr>
            <p:nvPr/>
          </p:nvCxnSpPr>
          <p:spPr>
            <a:xfrm>
              <a:off x="7396577" y="1055125"/>
              <a:ext cx="864111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cxnSpLocks noChangeAspect="1"/>
            </p:cNvCxnSpPr>
            <p:nvPr/>
          </p:nvCxnSpPr>
          <p:spPr>
            <a:xfrm>
              <a:off x="7544711" y="3079648"/>
              <a:ext cx="0" cy="35799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9"/>
            <p:cNvGrpSpPr/>
            <p:nvPr/>
          </p:nvGrpSpPr>
          <p:grpSpPr>
            <a:xfrm>
              <a:off x="7273133" y="1422796"/>
              <a:ext cx="1111000" cy="543366"/>
              <a:chOff x="2133600" y="1599544"/>
              <a:chExt cx="3429000" cy="1677056"/>
            </a:xfrm>
          </p:grpSpPr>
          <p:grpSp>
            <p:nvGrpSpPr>
              <p:cNvPr id="248" name="Group 247"/>
              <p:cNvGrpSpPr/>
              <p:nvPr/>
            </p:nvGrpSpPr>
            <p:grpSpPr>
              <a:xfrm rot="16200000">
                <a:off x="3352800" y="1550670"/>
                <a:ext cx="914400" cy="1012148"/>
                <a:chOff x="3200400" y="4267200"/>
                <a:chExt cx="914400" cy="1012148"/>
              </a:xfrm>
            </p:grpSpPr>
            <p:cxnSp>
              <p:nvCxnSpPr>
                <p:cNvPr id="278" name="Straight Connector 277"/>
                <p:cNvCxnSpPr/>
                <p:nvPr/>
              </p:nvCxnSpPr>
              <p:spPr>
                <a:xfrm>
                  <a:off x="3200400" y="5218095"/>
                  <a:ext cx="914400" cy="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9" name="Straight Connector 278"/>
                <p:cNvCxnSpPr/>
                <p:nvPr/>
              </p:nvCxnSpPr>
              <p:spPr>
                <a:xfrm rot="3600000">
                  <a:off x="3429000" y="4822148"/>
                  <a:ext cx="914400" cy="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0" name="Straight Connector 279"/>
                <p:cNvCxnSpPr/>
                <p:nvPr/>
              </p:nvCxnSpPr>
              <p:spPr>
                <a:xfrm rot="18000000" flipH="1">
                  <a:off x="2971800" y="4822148"/>
                  <a:ext cx="914400" cy="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1" name="Oval 280"/>
                <p:cNvSpPr/>
                <p:nvPr/>
              </p:nvSpPr>
              <p:spPr>
                <a:xfrm flipH="1">
                  <a:off x="3579322" y="4267200"/>
                  <a:ext cx="156510" cy="156510"/>
                </a:xfrm>
                <a:prstGeom prst="ellipse">
                  <a:avLst/>
                </a:prstGeom>
                <a:noFill/>
                <a:ln w="1905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00" dirty="0">
                    <a:solidFill>
                      <a:schemeClr val="tx2"/>
                    </a:solidFill>
                  </a:endParaRPr>
                </a:p>
              </p:txBody>
            </p:sp>
          </p:grpSp>
          <p:grpSp>
            <p:nvGrpSpPr>
              <p:cNvPr id="249" name="Group 248"/>
              <p:cNvGrpSpPr/>
              <p:nvPr/>
            </p:nvGrpSpPr>
            <p:grpSpPr>
              <a:xfrm rot="5400000" flipH="1">
                <a:off x="3340121" y="2313326"/>
                <a:ext cx="914400" cy="1012148"/>
                <a:chOff x="3200400" y="4267200"/>
                <a:chExt cx="914400" cy="1012148"/>
              </a:xfrm>
            </p:grpSpPr>
            <p:cxnSp>
              <p:nvCxnSpPr>
                <p:cNvPr id="274" name="Straight Connector 273"/>
                <p:cNvCxnSpPr/>
                <p:nvPr/>
              </p:nvCxnSpPr>
              <p:spPr>
                <a:xfrm>
                  <a:off x="3200400" y="5218095"/>
                  <a:ext cx="914400" cy="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5" name="Straight Connector 274"/>
                <p:cNvCxnSpPr/>
                <p:nvPr/>
              </p:nvCxnSpPr>
              <p:spPr>
                <a:xfrm rot="3600000">
                  <a:off x="3429000" y="4822148"/>
                  <a:ext cx="914400" cy="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6" name="Straight Connector 275"/>
                <p:cNvCxnSpPr/>
                <p:nvPr/>
              </p:nvCxnSpPr>
              <p:spPr>
                <a:xfrm rot="18000000" flipH="1">
                  <a:off x="2971800" y="4822148"/>
                  <a:ext cx="914400" cy="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7" name="Oval 276"/>
                <p:cNvSpPr/>
                <p:nvPr/>
              </p:nvSpPr>
              <p:spPr>
                <a:xfrm flipH="1">
                  <a:off x="3579322" y="4267200"/>
                  <a:ext cx="156510" cy="156510"/>
                </a:xfrm>
                <a:prstGeom prst="ellipse">
                  <a:avLst/>
                </a:prstGeom>
                <a:noFill/>
                <a:ln w="1905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00" dirty="0">
                    <a:solidFill>
                      <a:schemeClr val="tx2"/>
                    </a:solidFill>
                  </a:endParaRPr>
                </a:p>
              </p:txBody>
            </p:sp>
          </p:grpSp>
          <p:grpSp>
            <p:nvGrpSpPr>
              <p:cNvPr id="250" name="Group 249"/>
              <p:cNvGrpSpPr/>
              <p:nvPr/>
            </p:nvGrpSpPr>
            <p:grpSpPr>
              <a:xfrm>
                <a:off x="2133600" y="2057400"/>
                <a:ext cx="762000" cy="457200"/>
                <a:chOff x="5105400" y="4800600"/>
                <a:chExt cx="762000" cy="457200"/>
              </a:xfrm>
            </p:grpSpPr>
            <p:cxnSp>
              <p:nvCxnSpPr>
                <p:cNvPr id="267" name="Straight Connector 266"/>
                <p:cNvCxnSpPr>
                  <a:cxnSpLocks noChangeAspect="1"/>
                </p:cNvCxnSpPr>
                <p:nvPr/>
              </p:nvCxnSpPr>
              <p:spPr>
                <a:xfrm>
                  <a:off x="5257800" y="5029200"/>
                  <a:ext cx="457200" cy="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8" name="Straight Connector 267"/>
                <p:cNvCxnSpPr>
                  <a:cxnSpLocks noChangeAspect="1"/>
                </p:cNvCxnSpPr>
                <p:nvPr/>
              </p:nvCxnSpPr>
              <p:spPr>
                <a:xfrm>
                  <a:off x="5257800" y="4911090"/>
                  <a:ext cx="457200" cy="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9" name="Straight Connector 268"/>
                <p:cNvCxnSpPr>
                  <a:cxnSpLocks noChangeAspect="1"/>
                </p:cNvCxnSpPr>
                <p:nvPr/>
              </p:nvCxnSpPr>
              <p:spPr>
                <a:xfrm>
                  <a:off x="5715000" y="5029200"/>
                  <a:ext cx="0" cy="22860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0" name="Straight Connector 269"/>
                <p:cNvCxnSpPr>
                  <a:cxnSpLocks noChangeAspect="1"/>
                </p:cNvCxnSpPr>
                <p:nvPr/>
              </p:nvCxnSpPr>
              <p:spPr>
                <a:xfrm>
                  <a:off x="5257800" y="5029200"/>
                  <a:ext cx="0" cy="22860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1" name="Straight Connector 270"/>
                <p:cNvCxnSpPr>
                  <a:cxnSpLocks noChangeAspect="1"/>
                </p:cNvCxnSpPr>
                <p:nvPr/>
              </p:nvCxnSpPr>
              <p:spPr>
                <a:xfrm>
                  <a:off x="5486400" y="4800600"/>
                  <a:ext cx="0" cy="11049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2" name="Straight Connector 271"/>
                <p:cNvCxnSpPr>
                  <a:cxnSpLocks noChangeAspect="1"/>
                </p:cNvCxnSpPr>
                <p:nvPr/>
              </p:nvCxnSpPr>
              <p:spPr>
                <a:xfrm flipH="1">
                  <a:off x="5715000" y="5257800"/>
                  <a:ext cx="152400" cy="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3" name="Straight Connector 272"/>
                <p:cNvCxnSpPr>
                  <a:cxnSpLocks noChangeAspect="1"/>
                </p:cNvCxnSpPr>
                <p:nvPr/>
              </p:nvCxnSpPr>
              <p:spPr>
                <a:xfrm flipH="1">
                  <a:off x="5105400" y="5257800"/>
                  <a:ext cx="152400" cy="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1" name="Group 250"/>
              <p:cNvGrpSpPr/>
              <p:nvPr/>
            </p:nvGrpSpPr>
            <p:grpSpPr>
              <a:xfrm>
                <a:off x="4800600" y="2057400"/>
                <a:ext cx="762000" cy="457200"/>
                <a:chOff x="5105400" y="4800600"/>
                <a:chExt cx="762000" cy="457200"/>
              </a:xfrm>
            </p:grpSpPr>
            <p:cxnSp>
              <p:nvCxnSpPr>
                <p:cNvPr id="260" name="Straight Connector 259"/>
                <p:cNvCxnSpPr>
                  <a:cxnSpLocks noChangeAspect="1"/>
                </p:cNvCxnSpPr>
                <p:nvPr/>
              </p:nvCxnSpPr>
              <p:spPr>
                <a:xfrm>
                  <a:off x="5257800" y="5029200"/>
                  <a:ext cx="457200" cy="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1" name="Straight Connector 260"/>
                <p:cNvCxnSpPr>
                  <a:cxnSpLocks noChangeAspect="1"/>
                </p:cNvCxnSpPr>
                <p:nvPr/>
              </p:nvCxnSpPr>
              <p:spPr>
                <a:xfrm>
                  <a:off x="5257800" y="4911090"/>
                  <a:ext cx="457200" cy="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2" name="Straight Connector 261"/>
                <p:cNvCxnSpPr>
                  <a:cxnSpLocks noChangeAspect="1"/>
                </p:cNvCxnSpPr>
                <p:nvPr/>
              </p:nvCxnSpPr>
              <p:spPr>
                <a:xfrm>
                  <a:off x="5715000" y="5029200"/>
                  <a:ext cx="0" cy="22860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3" name="Straight Connector 262"/>
                <p:cNvCxnSpPr>
                  <a:cxnSpLocks noChangeAspect="1"/>
                </p:cNvCxnSpPr>
                <p:nvPr/>
              </p:nvCxnSpPr>
              <p:spPr>
                <a:xfrm>
                  <a:off x="5257800" y="5029200"/>
                  <a:ext cx="0" cy="22860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4" name="Straight Connector 263"/>
                <p:cNvCxnSpPr>
                  <a:cxnSpLocks noChangeAspect="1"/>
                </p:cNvCxnSpPr>
                <p:nvPr/>
              </p:nvCxnSpPr>
              <p:spPr>
                <a:xfrm>
                  <a:off x="5486400" y="4800600"/>
                  <a:ext cx="0" cy="11049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5" name="Straight Connector 264"/>
                <p:cNvCxnSpPr>
                  <a:cxnSpLocks noChangeAspect="1"/>
                </p:cNvCxnSpPr>
                <p:nvPr/>
              </p:nvCxnSpPr>
              <p:spPr>
                <a:xfrm flipH="1">
                  <a:off x="5715000" y="5257800"/>
                  <a:ext cx="152400" cy="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6" name="Straight Connector 265"/>
                <p:cNvCxnSpPr>
                  <a:cxnSpLocks noChangeAspect="1"/>
                </p:cNvCxnSpPr>
                <p:nvPr/>
              </p:nvCxnSpPr>
              <p:spPr>
                <a:xfrm flipH="1">
                  <a:off x="5105400" y="5257800"/>
                  <a:ext cx="152400" cy="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52" name="Straight Connector 251"/>
              <p:cNvCxnSpPr>
                <a:cxnSpLocks noChangeAspect="1"/>
              </p:cNvCxnSpPr>
              <p:nvPr/>
            </p:nvCxnSpPr>
            <p:spPr>
              <a:xfrm>
                <a:off x="3048000" y="2057400"/>
                <a:ext cx="0" cy="761999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Straight Connector 252"/>
              <p:cNvCxnSpPr>
                <a:cxnSpLocks noChangeAspect="1"/>
              </p:cNvCxnSpPr>
              <p:nvPr/>
            </p:nvCxnSpPr>
            <p:spPr>
              <a:xfrm rot="16200000">
                <a:off x="3200400" y="2667000"/>
                <a:ext cx="0" cy="30480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Straight Connector 253"/>
              <p:cNvCxnSpPr>
                <a:cxnSpLocks noChangeAspect="1"/>
                <a:endCxn id="281" idx="0"/>
              </p:cNvCxnSpPr>
              <p:nvPr/>
            </p:nvCxnSpPr>
            <p:spPr>
              <a:xfrm flipV="1">
                <a:off x="3048000" y="2056767"/>
                <a:ext cx="255926" cy="633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Straight Connector 254"/>
              <p:cNvCxnSpPr>
                <a:cxnSpLocks noChangeAspect="1"/>
              </p:cNvCxnSpPr>
              <p:nvPr/>
            </p:nvCxnSpPr>
            <p:spPr>
              <a:xfrm>
                <a:off x="2895600" y="2514601"/>
                <a:ext cx="1524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/>
              <p:cNvCxnSpPr>
                <a:cxnSpLocks noChangeAspect="1"/>
              </p:cNvCxnSpPr>
              <p:nvPr/>
            </p:nvCxnSpPr>
            <p:spPr>
              <a:xfrm flipH="1">
                <a:off x="4648200" y="2058033"/>
                <a:ext cx="0" cy="761999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Straight Connector 256"/>
              <p:cNvCxnSpPr>
                <a:cxnSpLocks noChangeAspect="1"/>
                <a:endCxn id="277" idx="0"/>
              </p:cNvCxnSpPr>
              <p:nvPr/>
            </p:nvCxnSpPr>
            <p:spPr>
              <a:xfrm flipH="1" flipV="1">
                <a:off x="4303395" y="2819423"/>
                <a:ext cx="344805" cy="61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Straight Connector 257"/>
              <p:cNvCxnSpPr>
                <a:cxnSpLocks noChangeAspect="1"/>
              </p:cNvCxnSpPr>
              <p:nvPr/>
            </p:nvCxnSpPr>
            <p:spPr>
              <a:xfrm flipH="1" flipV="1">
                <a:off x="4267200" y="2058033"/>
                <a:ext cx="381000" cy="1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Straight Connector 258"/>
              <p:cNvCxnSpPr>
                <a:cxnSpLocks noChangeAspect="1"/>
              </p:cNvCxnSpPr>
              <p:nvPr/>
            </p:nvCxnSpPr>
            <p:spPr>
              <a:xfrm flipH="1">
                <a:off x="4648200" y="2515234"/>
                <a:ext cx="1524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/>
            <p:cNvGrpSpPr/>
            <p:nvPr/>
          </p:nvGrpSpPr>
          <p:grpSpPr>
            <a:xfrm>
              <a:off x="7273133" y="2064705"/>
              <a:ext cx="1111000" cy="543366"/>
              <a:chOff x="2133600" y="1599544"/>
              <a:chExt cx="3429000" cy="1677056"/>
            </a:xfrm>
          </p:grpSpPr>
          <p:grpSp>
            <p:nvGrpSpPr>
              <p:cNvPr id="214" name="Group 213"/>
              <p:cNvGrpSpPr/>
              <p:nvPr/>
            </p:nvGrpSpPr>
            <p:grpSpPr>
              <a:xfrm rot="16200000">
                <a:off x="3352800" y="1550670"/>
                <a:ext cx="914400" cy="1012148"/>
                <a:chOff x="3200400" y="4267200"/>
                <a:chExt cx="914400" cy="1012148"/>
              </a:xfrm>
            </p:grpSpPr>
            <p:cxnSp>
              <p:nvCxnSpPr>
                <p:cNvPr id="244" name="Straight Connector 243"/>
                <p:cNvCxnSpPr/>
                <p:nvPr/>
              </p:nvCxnSpPr>
              <p:spPr>
                <a:xfrm>
                  <a:off x="3200400" y="5218095"/>
                  <a:ext cx="914400" cy="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5" name="Straight Connector 244"/>
                <p:cNvCxnSpPr/>
                <p:nvPr/>
              </p:nvCxnSpPr>
              <p:spPr>
                <a:xfrm rot="3600000">
                  <a:off x="3429000" y="4822148"/>
                  <a:ext cx="914400" cy="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6" name="Straight Connector 245"/>
                <p:cNvCxnSpPr/>
                <p:nvPr/>
              </p:nvCxnSpPr>
              <p:spPr>
                <a:xfrm rot="18000000" flipH="1">
                  <a:off x="2971800" y="4822148"/>
                  <a:ext cx="914400" cy="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7" name="Oval 246"/>
                <p:cNvSpPr/>
                <p:nvPr/>
              </p:nvSpPr>
              <p:spPr>
                <a:xfrm flipH="1">
                  <a:off x="3579322" y="4267200"/>
                  <a:ext cx="156510" cy="156510"/>
                </a:xfrm>
                <a:prstGeom prst="ellipse">
                  <a:avLst/>
                </a:prstGeom>
                <a:noFill/>
                <a:ln w="1905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00" dirty="0">
                    <a:solidFill>
                      <a:schemeClr val="tx2"/>
                    </a:solidFill>
                  </a:endParaRPr>
                </a:p>
              </p:txBody>
            </p:sp>
          </p:grpSp>
          <p:grpSp>
            <p:nvGrpSpPr>
              <p:cNvPr id="215" name="Group 214"/>
              <p:cNvGrpSpPr/>
              <p:nvPr/>
            </p:nvGrpSpPr>
            <p:grpSpPr>
              <a:xfrm rot="5400000" flipH="1">
                <a:off x="3340121" y="2313326"/>
                <a:ext cx="914400" cy="1012148"/>
                <a:chOff x="3200400" y="4267200"/>
                <a:chExt cx="914400" cy="1012148"/>
              </a:xfrm>
            </p:grpSpPr>
            <p:cxnSp>
              <p:nvCxnSpPr>
                <p:cNvPr id="240" name="Straight Connector 239"/>
                <p:cNvCxnSpPr/>
                <p:nvPr/>
              </p:nvCxnSpPr>
              <p:spPr>
                <a:xfrm>
                  <a:off x="3200400" y="5218095"/>
                  <a:ext cx="914400" cy="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1" name="Straight Connector 240"/>
                <p:cNvCxnSpPr/>
                <p:nvPr/>
              </p:nvCxnSpPr>
              <p:spPr>
                <a:xfrm rot="3600000">
                  <a:off x="3429000" y="4822148"/>
                  <a:ext cx="914400" cy="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2" name="Straight Connector 241"/>
                <p:cNvCxnSpPr/>
                <p:nvPr/>
              </p:nvCxnSpPr>
              <p:spPr>
                <a:xfrm rot="18000000" flipH="1">
                  <a:off x="2971800" y="4822148"/>
                  <a:ext cx="914400" cy="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3" name="Oval 242"/>
                <p:cNvSpPr/>
                <p:nvPr/>
              </p:nvSpPr>
              <p:spPr>
                <a:xfrm flipH="1">
                  <a:off x="3579322" y="4267200"/>
                  <a:ext cx="156510" cy="156510"/>
                </a:xfrm>
                <a:prstGeom prst="ellipse">
                  <a:avLst/>
                </a:prstGeom>
                <a:noFill/>
                <a:ln w="1905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00" dirty="0">
                    <a:solidFill>
                      <a:schemeClr val="tx2"/>
                    </a:solidFill>
                  </a:endParaRPr>
                </a:p>
              </p:txBody>
            </p:sp>
          </p:grpSp>
          <p:grpSp>
            <p:nvGrpSpPr>
              <p:cNvPr id="216" name="Group 215"/>
              <p:cNvGrpSpPr/>
              <p:nvPr/>
            </p:nvGrpSpPr>
            <p:grpSpPr>
              <a:xfrm>
                <a:off x="2133600" y="2057400"/>
                <a:ext cx="762000" cy="457200"/>
                <a:chOff x="5105400" y="4800600"/>
                <a:chExt cx="762000" cy="457200"/>
              </a:xfrm>
            </p:grpSpPr>
            <p:cxnSp>
              <p:nvCxnSpPr>
                <p:cNvPr id="233" name="Straight Connector 232"/>
                <p:cNvCxnSpPr>
                  <a:cxnSpLocks noChangeAspect="1"/>
                </p:cNvCxnSpPr>
                <p:nvPr/>
              </p:nvCxnSpPr>
              <p:spPr>
                <a:xfrm>
                  <a:off x="5257800" y="5029200"/>
                  <a:ext cx="457200" cy="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4" name="Straight Connector 233"/>
                <p:cNvCxnSpPr>
                  <a:cxnSpLocks noChangeAspect="1"/>
                </p:cNvCxnSpPr>
                <p:nvPr/>
              </p:nvCxnSpPr>
              <p:spPr>
                <a:xfrm>
                  <a:off x="5257800" y="4911090"/>
                  <a:ext cx="457200" cy="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" name="Straight Connector 234"/>
                <p:cNvCxnSpPr>
                  <a:cxnSpLocks noChangeAspect="1"/>
                </p:cNvCxnSpPr>
                <p:nvPr/>
              </p:nvCxnSpPr>
              <p:spPr>
                <a:xfrm>
                  <a:off x="5715000" y="5029200"/>
                  <a:ext cx="0" cy="22860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" name="Straight Connector 235"/>
                <p:cNvCxnSpPr>
                  <a:cxnSpLocks noChangeAspect="1"/>
                </p:cNvCxnSpPr>
                <p:nvPr/>
              </p:nvCxnSpPr>
              <p:spPr>
                <a:xfrm>
                  <a:off x="5257800" y="5029200"/>
                  <a:ext cx="0" cy="22860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" name="Straight Connector 236"/>
                <p:cNvCxnSpPr>
                  <a:cxnSpLocks noChangeAspect="1"/>
                </p:cNvCxnSpPr>
                <p:nvPr/>
              </p:nvCxnSpPr>
              <p:spPr>
                <a:xfrm>
                  <a:off x="5486400" y="4800600"/>
                  <a:ext cx="0" cy="11049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8" name="Straight Connector 237"/>
                <p:cNvCxnSpPr>
                  <a:cxnSpLocks noChangeAspect="1"/>
                </p:cNvCxnSpPr>
                <p:nvPr/>
              </p:nvCxnSpPr>
              <p:spPr>
                <a:xfrm flipH="1">
                  <a:off x="5715000" y="5257800"/>
                  <a:ext cx="152400" cy="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9" name="Straight Connector 238"/>
                <p:cNvCxnSpPr>
                  <a:cxnSpLocks noChangeAspect="1"/>
                </p:cNvCxnSpPr>
                <p:nvPr/>
              </p:nvCxnSpPr>
              <p:spPr>
                <a:xfrm flipH="1">
                  <a:off x="5105400" y="5257800"/>
                  <a:ext cx="152400" cy="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7" name="Group 216"/>
              <p:cNvGrpSpPr/>
              <p:nvPr/>
            </p:nvGrpSpPr>
            <p:grpSpPr>
              <a:xfrm>
                <a:off x="4800600" y="2057400"/>
                <a:ext cx="762000" cy="457200"/>
                <a:chOff x="5105400" y="4800600"/>
                <a:chExt cx="762000" cy="457200"/>
              </a:xfrm>
            </p:grpSpPr>
            <p:cxnSp>
              <p:nvCxnSpPr>
                <p:cNvPr id="226" name="Straight Connector 225"/>
                <p:cNvCxnSpPr>
                  <a:cxnSpLocks noChangeAspect="1"/>
                </p:cNvCxnSpPr>
                <p:nvPr/>
              </p:nvCxnSpPr>
              <p:spPr>
                <a:xfrm>
                  <a:off x="5257800" y="5029200"/>
                  <a:ext cx="457200" cy="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7" name="Straight Connector 226"/>
                <p:cNvCxnSpPr>
                  <a:cxnSpLocks noChangeAspect="1"/>
                </p:cNvCxnSpPr>
                <p:nvPr/>
              </p:nvCxnSpPr>
              <p:spPr>
                <a:xfrm>
                  <a:off x="5257800" y="4911090"/>
                  <a:ext cx="457200" cy="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8" name="Straight Connector 227"/>
                <p:cNvCxnSpPr>
                  <a:cxnSpLocks noChangeAspect="1"/>
                </p:cNvCxnSpPr>
                <p:nvPr/>
              </p:nvCxnSpPr>
              <p:spPr>
                <a:xfrm>
                  <a:off x="5715000" y="5029200"/>
                  <a:ext cx="0" cy="22860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9" name="Straight Connector 228"/>
                <p:cNvCxnSpPr>
                  <a:cxnSpLocks noChangeAspect="1"/>
                </p:cNvCxnSpPr>
                <p:nvPr/>
              </p:nvCxnSpPr>
              <p:spPr>
                <a:xfrm>
                  <a:off x="5257800" y="5029200"/>
                  <a:ext cx="0" cy="22860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0" name="Straight Connector 229"/>
                <p:cNvCxnSpPr>
                  <a:cxnSpLocks noChangeAspect="1"/>
                </p:cNvCxnSpPr>
                <p:nvPr/>
              </p:nvCxnSpPr>
              <p:spPr>
                <a:xfrm>
                  <a:off x="5486400" y="4800600"/>
                  <a:ext cx="0" cy="11049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1" name="Straight Connector 230"/>
                <p:cNvCxnSpPr>
                  <a:cxnSpLocks noChangeAspect="1"/>
                </p:cNvCxnSpPr>
                <p:nvPr/>
              </p:nvCxnSpPr>
              <p:spPr>
                <a:xfrm flipH="1">
                  <a:off x="5715000" y="5257800"/>
                  <a:ext cx="152400" cy="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2" name="Straight Connector 231"/>
                <p:cNvCxnSpPr>
                  <a:cxnSpLocks noChangeAspect="1"/>
                </p:cNvCxnSpPr>
                <p:nvPr/>
              </p:nvCxnSpPr>
              <p:spPr>
                <a:xfrm flipH="1">
                  <a:off x="5105400" y="5257800"/>
                  <a:ext cx="152400" cy="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18" name="Straight Connector 217"/>
              <p:cNvCxnSpPr>
                <a:cxnSpLocks noChangeAspect="1"/>
              </p:cNvCxnSpPr>
              <p:nvPr/>
            </p:nvCxnSpPr>
            <p:spPr>
              <a:xfrm>
                <a:off x="3048000" y="2057400"/>
                <a:ext cx="0" cy="761999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>
                <a:cxnSpLocks noChangeAspect="1"/>
              </p:cNvCxnSpPr>
              <p:nvPr/>
            </p:nvCxnSpPr>
            <p:spPr>
              <a:xfrm rot="16200000">
                <a:off x="3200400" y="2667000"/>
                <a:ext cx="0" cy="30480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>
                <a:cxnSpLocks noChangeAspect="1"/>
                <a:endCxn id="247" idx="0"/>
              </p:cNvCxnSpPr>
              <p:nvPr/>
            </p:nvCxnSpPr>
            <p:spPr>
              <a:xfrm flipV="1">
                <a:off x="3048000" y="2056767"/>
                <a:ext cx="255926" cy="633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Straight Connector 220"/>
              <p:cNvCxnSpPr>
                <a:cxnSpLocks noChangeAspect="1"/>
              </p:cNvCxnSpPr>
              <p:nvPr/>
            </p:nvCxnSpPr>
            <p:spPr>
              <a:xfrm>
                <a:off x="2895600" y="2514601"/>
                <a:ext cx="1524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Straight Connector 221"/>
              <p:cNvCxnSpPr>
                <a:cxnSpLocks noChangeAspect="1"/>
              </p:cNvCxnSpPr>
              <p:nvPr/>
            </p:nvCxnSpPr>
            <p:spPr>
              <a:xfrm flipH="1">
                <a:off x="4648200" y="2058033"/>
                <a:ext cx="0" cy="761999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Straight Connector 222"/>
              <p:cNvCxnSpPr>
                <a:cxnSpLocks noChangeAspect="1"/>
                <a:endCxn id="243" idx="0"/>
              </p:cNvCxnSpPr>
              <p:nvPr/>
            </p:nvCxnSpPr>
            <p:spPr>
              <a:xfrm flipH="1" flipV="1">
                <a:off x="4303395" y="2819423"/>
                <a:ext cx="344805" cy="61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/>
              <p:cNvCxnSpPr>
                <a:cxnSpLocks noChangeAspect="1"/>
              </p:cNvCxnSpPr>
              <p:nvPr/>
            </p:nvCxnSpPr>
            <p:spPr>
              <a:xfrm flipH="1" flipV="1">
                <a:off x="4267200" y="2058033"/>
                <a:ext cx="381000" cy="1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/>
              <p:cNvCxnSpPr>
                <a:cxnSpLocks noChangeAspect="1"/>
              </p:cNvCxnSpPr>
              <p:nvPr/>
            </p:nvCxnSpPr>
            <p:spPr>
              <a:xfrm flipH="1">
                <a:off x="4648200" y="2515234"/>
                <a:ext cx="1524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" name="Straight Connector 11"/>
            <p:cNvCxnSpPr>
              <a:cxnSpLocks noChangeAspect="1"/>
            </p:cNvCxnSpPr>
            <p:nvPr/>
          </p:nvCxnSpPr>
          <p:spPr>
            <a:xfrm>
              <a:off x="8260689" y="2015539"/>
              <a:ext cx="0" cy="19751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cxnSpLocks noChangeAspect="1"/>
            </p:cNvCxnSpPr>
            <p:nvPr/>
          </p:nvCxnSpPr>
          <p:spPr>
            <a:xfrm>
              <a:off x="7396577" y="2015539"/>
              <a:ext cx="0" cy="19751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cxnSpLocks noChangeAspect="1"/>
            </p:cNvCxnSpPr>
            <p:nvPr/>
          </p:nvCxnSpPr>
          <p:spPr>
            <a:xfrm>
              <a:off x="6878111" y="2015539"/>
              <a:ext cx="1382578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cxnSpLocks noChangeAspect="1"/>
            </p:cNvCxnSpPr>
            <p:nvPr/>
          </p:nvCxnSpPr>
          <p:spPr>
            <a:xfrm>
              <a:off x="8260689" y="1373631"/>
              <a:ext cx="0" cy="19751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cxnSpLocks noChangeAspect="1"/>
            </p:cNvCxnSpPr>
            <p:nvPr/>
          </p:nvCxnSpPr>
          <p:spPr>
            <a:xfrm>
              <a:off x="7396577" y="1373631"/>
              <a:ext cx="0" cy="19751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cxnSpLocks noChangeAspect="1"/>
            </p:cNvCxnSpPr>
            <p:nvPr/>
          </p:nvCxnSpPr>
          <p:spPr>
            <a:xfrm>
              <a:off x="6878111" y="1373631"/>
              <a:ext cx="1382578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Group 17"/>
            <p:cNvGrpSpPr/>
            <p:nvPr/>
          </p:nvGrpSpPr>
          <p:grpSpPr>
            <a:xfrm>
              <a:off x="7692844" y="1077365"/>
              <a:ext cx="246889" cy="197510"/>
              <a:chOff x="5105400" y="3962400"/>
              <a:chExt cx="762000" cy="609600"/>
            </a:xfrm>
          </p:grpSpPr>
          <p:cxnSp>
            <p:nvCxnSpPr>
              <p:cNvPr id="206" name="Straight Connector 205"/>
              <p:cNvCxnSpPr>
                <a:cxnSpLocks noChangeAspect="1"/>
              </p:cNvCxnSpPr>
              <p:nvPr/>
            </p:nvCxnSpPr>
            <p:spPr>
              <a:xfrm>
                <a:off x="5257800" y="4343400"/>
                <a:ext cx="4572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>
                <a:cxnSpLocks noChangeAspect="1"/>
              </p:cNvCxnSpPr>
              <p:nvPr/>
            </p:nvCxnSpPr>
            <p:spPr>
              <a:xfrm>
                <a:off x="5257800" y="4225290"/>
                <a:ext cx="4572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8" name="Oval 207"/>
              <p:cNvSpPr>
                <a:spLocks noChangeAspect="1"/>
              </p:cNvSpPr>
              <p:nvPr/>
            </p:nvSpPr>
            <p:spPr>
              <a:xfrm flipH="1">
                <a:off x="5415915" y="4070985"/>
                <a:ext cx="137160" cy="13716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 dirty="0">
                  <a:solidFill>
                    <a:schemeClr val="tx2"/>
                  </a:solidFill>
                </a:endParaRPr>
              </a:p>
            </p:txBody>
          </p:sp>
          <p:cxnSp>
            <p:nvCxnSpPr>
              <p:cNvPr id="209" name="Straight Connector 208"/>
              <p:cNvCxnSpPr>
                <a:cxnSpLocks noChangeAspect="1"/>
              </p:cNvCxnSpPr>
              <p:nvPr/>
            </p:nvCxnSpPr>
            <p:spPr>
              <a:xfrm>
                <a:off x="5715000" y="4343400"/>
                <a:ext cx="0" cy="22860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>
                <a:cxnSpLocks noChangeAspect="1"/>
              </p:cNvCxnSpPr>
              <p:nvPr/>
            </p:nvCxnSpPr>
            <p:spPr>
              <a:xfrm>
                <a:off x="5257800" y="4343400"/>
                <a:ext cx="0" cy="22860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>
                <a:cxnSpLocks noChangeAspect="1"/>
                <a:endCxn id="208" idx="0"/>
              </p:cNvCxnSpPr>
              <p:nvPr/>
            </p:nvCxnSpPr>
            <p:spPr>
              <a:xfrm flipH="1">
                <a:off x="5484495" y="3962400"/>
                <a:ext cx="1905" cy="108585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>
                <a:cxnSpLocks noChangeAspect="1"/>
              </p:cNvCxnSpPr>
              <p:nvPr/>
            </p:nvCxnSpPr>
            <p:spPr>
              <a:xfrm flipH="1">
                <a:off x="5715000" y="4572000"/>
                <a:ext cx="1524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>
                <a:cxnSpLocks noChangeAspect="1"/>
              </p:cNvCxnSpPr>
              <p:nvPr/>
            </p:nvCxnSpPr>
            <p:spPr>
              <a:xfrm flipH="1">
                <a:off x="5105400" y="4572000"/>
                <a:ext cx="1524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Straight Connector 18"/>
            <p:cNvCxnSpPr>
              <a:cxnSpLocks noChangeAspect="1"/>
            </p:cNvCxnSpPr>
            <p:nvPr/>
          </p:nvCxnSpPr>
          <p:spPr>
            <a:xfrm rot="5400000">
              <a:off x="7199066" y="1052676"/>
              <a:ext cx="148133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cxnSpLocks noChangeAspect="1"/>
            </p:cNvCxnSpPr>
            <p:nvPr/>
          </p:nvCxnSpPr>
          <p:spPr>
            <a:xfrm rot="5400000">
              <a:off x="7237334" y="1052676"/>
              <a:ext cx="148133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>
              <a:spLocks noChangeAspect="1"/>
            </p:cNvSpPr>
            <p:nvPr/>
          </p:nvSpPr>
          <p:spPr>
            <a:xfrm rot="5400000" flipH="1">
              <a:off x="7316956" y="1029839"/>
              <a:ext cx="44440" cy="44440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00" dirty="0">
                <a:solidFill>
                  <a:schemeClr val="tx2"/>
                </a:solidFill>
              </a:endParaRPr>
            </a:p>
          </p:txBody>
        </p:sp>
        <p:cxnSp>
          <p:nvCxnSpPr>
            <p:cNvPr id="22" name="Straight Connector 21"/>
            <p:cNvCxnSpPr>
              <a:cxnSpLocks noChangeAspect="1"/>
            </p:cNvCxnSpPr>
            <p:nvPr/>
          </p:nvCxnSpPr>
          <p:spPr>
            <a:xfrm rot="5400000">
              <a:off x="7236100" y="1089709"/>
              <a:ext cx="0" cy="74067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cxnSpLocks noChangeAspect="1"/>
            </p:cNvCxnSpPr>
            <p:nvPr/>
          </p:nvCxnSpPr>
          <p:spPr>
            <a:xfrm rot="5400000">
              <a:off x="7236100" y="941576"/>
              <a:ext cx="0" cy="74067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cxnSpLocks noChangeAspect="1"/>
            </p:cNvCxnSpPr>
            <p:nvPr/>
          </p:nvCxnSpPr>
          <p:spPr>
            <a:xfrm rot="5400000" flipH="1">
              <a:off x="7378678" y="1037225"/>
              <a:ext cx="617" cy="35182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cxnSpLocks noChangeAspect="1"/>
            </p:cNvCxnSpPr>
            <p:nvPr/>
          </p:nvCxnSpPr>
          <p:spPr>
            <a:xfrm rot="5400000" flipH="1">
              <a:off x="7174377" y="1151431"/>
              <a:ext cx="49378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cxnSpLocks noChangeAspect="1"/>
            </p:cNvCxnSpPr>
            <p:nvPr/>
          </p:nvCxnSpPr>
          <p:spPr>
            <a:xfrm rot="5400000" flipH="1">
              <a:off x="7174377" y="953921"/>
              <a:ext cx="49378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cxnSpLocks noChangeAspect="1"/>
            </p:cNvCxnSpPr>
            <p:nvPr/>
          </p:nvCxnSpPr>
          <p:spPr>
            <a:xfrm rot="16200000" flipH="1">
              <a:off x="8310067" y="1052676"/>
              <a:ext cx="148133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cxnSpLocks noChangeAspect="1"/>
            </p:cNvCxnSpPr>
            <p:nvPr/>
          </p:nvCxnSpPr>
          <p:spPr>
            <a:xfrm rot="16200000" flipH="1">
              <a:off x="8271799" y="1052676"/>
              <a:ext cx="148133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28"/>
            <p:cNvSpPr>
              <a:spLocks noChangeAspect="1"/>
            </p:cNvSpPr>
            <p:nvPr/>
          </p:nvSpPr>
          <p:spPr>
            <a:xfrm rot="16200000">
              <a:off x="8295870" y="1029839"/>
              <a:ext cx="44440" cy="44440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00" dirty="0">
                <a:solidFill>
                  <a:schemeClr val="tx2"/>
                </a:solidFill>
              </a:endParaRPr>
            </a:p>
          </p:txBody>
        </p:sp>
        <p:cxnSp>
          <p:nvCxnSpPr>
            <p:cNvPr id="30" name="Straight Connector 29"/>
            <p:cNvCxnSpPr>
              <a:cxnSpLocks noChangeAspect="1"/>
            </p:cNvCxnSpPr>
            <p:nvPr/>
          </p:nvCxnSpPr>
          <p:spPr>
            <a:xfrm rot="16200000" flipH="1">
              <a:off x="8421166" y="1089709"/>
              <a:ext cx="0" cy="74067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cxnSpLocks noChangeAspect="1"/>
            </p:cNvCxnSpPr>
            <p:nvPr/>
          </p:nvCxnSpPr>
          <p:spPr>
            <a:xfrm rot="16200000" flipH="1">
              <a:off x="8421166" y="941576"/>
              <a:ext cx="0" cy="74067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cxnSpLocks noChangeAspect="1"/>
            </p:cNvCxnSpPr>
            <p:nvPr/>
          </p:nvCxnSpPr>
          <p:spPr>
            <a:xfrm rot="16200000">
              <a:off x="8277971" y="1037225"/>
              <a:ext cx="617" cy="35182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cxnSpLocks noChangeAspect="1"/>
            </p:cNvCxnSpPr>
            <p:nvPr/>
          </p:nvCxnSpPr>
          <p:spPr>
            <a:xfrm rot="16200000">
              <a:off x="8433511" y="1151431"/>
              <a:ext cx="49378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cxnSpLocks noChangeAspect="1"/>
            </p:cNvCxnSpPr>
            <p:nvPr/>
          </p:nvCxnSpPr>
          <p:spPr>
            <a:xfrm rot="16200000">
              <a:off x="8433511" y="953921"/>
              <a:ext cx="49378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cxnSpLocks noChangeAspect="1"/>
            </p:cNvCxnSpPr>
            <p:nvPr/>
          </p:nvCxnSpPr>
          <p:spPr>
            <a:xfrm>
              <a:off x="8458200" y="1176120"/>
              <a:ext cx="0" cy="2024482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cxnSpLocks noChangeAspect="1"/>
            </p:cNvCxnSpPr>
            <p:nvPr/>
          </p:nvCxnSpPr>
          <p:spPr>
            <a:xfrm>
              <a:off x="7816289" y="1052676"/>
              <a:ext cx="0" cy="35799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cxnSpLocks noChangeAspect="1"/>
            </p:cNvCxnSpPr>
            <p:nvPr/>
          </p:nvCxnSpPr>
          <p:spPr>
            <a:xfrm>
              <a:off x="7199066" y="1180963"/>
              <a:ext cx="0" cy="2019639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cxnSpLocks noChangeAspect="1"/>
            </p:cNvCxnSpPr>
            <p:nvPr/>
          </p:nvCxnSpPr>
          <p:spPr>
            <a:xfrm>
              <a:off x="7939733" y="1274875"/>
              <a:ext cx="505505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cxnSpLocks noChangeAspect="1"/>
            </p:cNvCxnSpPr>
            <p:nvPr/>
          </p:nvCxnSpPr>
          <p:spPr>
            <a:xfrm>
              <a:off x="7199066" y="1274875"/>
              <a:ext cx="493778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cxnSpLocks noChangeAspect="1"/>
            </p:cNvCxnSpPr>
            <p:nvPr/>
          </p:nvCxnSpPr>
          <p:spPr>
            <a:xfrm flipH="1">
              <a:off x="8384133" y="1719274"/>
              <a:ext cx="74067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cxnSpLocks noChangeAspect="1"/>
            </p:cNvCxnSpPr>
            <p:nvPr/>
          </p:nvCxnSpPr>
          <p:spPr>
            <a:xfrm flipH="1">
              <a:off x="8384133" y="2361183"/>
              <a:ext cx="74067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cxnSpLocks noChangeAspect="1"/>
            </p:cNvCxnSpPr>
            <p:nvPr/>
          </p:nvCxnSpPr>
          <p:spPr>
            <a:xfrm flipH="1">
              <a:off x="7199066" y="1719274"/>
              <a:ext cx="74067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cxnSpLocks noChangeAspect="1"/>
            </p:cNvCxnSpPr>
            <p:nvPr/>
          </p:nvCxnSpPr>
          <p:spPr>
            <a:xfrm flipH="1">
              <a:off x="7199066" y="2361183"/>
              <a:ext cx="74067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cxnSpLocks noChangeAspect="1"/>
            </p:cNvCxnSpPr>
            <p:nvPr/>
          </p:nvCxnSpPr>
          <p:spPr>
            <a:xfrm>
              <a:off x="7750139" y="869628"/>
              <a:ext cx="0" cy="183048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7703818" y="805788"/>
              <a:ext cx="518466" cy="184666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600" dirty="0" smtClean="0"/>
                <a:t>PrechgB</a:t>
              </a:r>
            </a:p>
          </p:txBody>
        </p:sp>
        <p:grpSp>
          <p:nvGrpSpPr>
            <p:cNvPr id="46" name="Group 45"/>
            <p:cNvGrpSpPr/>
            <p:nvPr/>
          </p:nvGrpSpPr>
          <p:grpSpPr>
            <a:xfrm>
              <a:off x="7115001" y="805788"/>
              <a:ext cx="119209" cy="113217"/>
              <a:chOff x="4311836" y="4679764"/>
              <a:chExt cx="367928" cy="349436"/>
            </a:xfrm>
          </p:grpSpPr>
          <p:cxnSp>
            <p:nvCxnSpPr>
              <p:cNvPr id="203" name="Straight Connector 202"/>
              <p:cNvCxnSpPr/>
              <p:nvPr/>
            </p:nvCxnSpPr>
            <p:spPr>
              <a:xfrm>
                <a:off x="4572000" y="4724400"/>
                <a:ext cx="0" cy="30480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 rot="2700000">
                <a:off x="4527364" y="4832164"/>
                <a:ext cx="3048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>
              <a:xfrm rot="18900000" flipH="1">
                <a:off x="4311836" y="4832164"/>
                <a:ext cx="3048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Group 46"/>
            <p:cNvGrpSpPr/>
            <p:nvPr/>
          </p:nvGrpSpPr>
          <p:grpSpPr>
            <a:xfrm>
              <a:off x="8374135" y="805788"/>
              <a:ext cx="119209" cy="113217"/>
              <a:chOff x="4311836" y="4679764"/>
              <a:chExt cx="367928" cy="349436"/>
            </a:xfrm>
          </p:grpSpPr>
          <p:cxnSp>
            <p:nvCxnSpPr>
              <p:cNvPr id="200" name="Straight Connector 199"/>
              <p:cNvCxnSpPr/>
              <p:nvPr/>
            </p:nvCxnSpPr>
            <p:spPr>
              <a:xfrm>
                <a:off x="4572000" y="4724400"/>
                <a:ext cx="0" cy="30480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 rot="2700000">
                <a:off x="4527364" y="4832164"/>
                <a:ext cx="3048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rot="18900000" flipH="1">
                <a:off x="4311836" y="4832164"/>
                <a:ext cx="3048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Group 47"/>
            <p:cNvGrpSpPr/>
            <p:nvPr/>
          </p:nvGrpSpPr>
          <p:grpSpPr>
            <a:xfrm>
              <a:off x="7989111" y="2706826"/>
              <a:ext cx="246889" cy="197510"/>
              <a:chOff x="5105400" y="3962400"/>
              <a:chExt cx="762000" cy="609600"/>
            </a:xfrm>
          </p:grpSpPr>
          <p:cxnSp>
            <p:nvCxnSpPr>
              <p:cNvPr id="192" name="Straight Connector 191"/>
              <p:cNvCxnSpPr>
                <a:cxnSpLocks noChangeAspect="1"/>
              </p:cNvCxnSpPr>
              <p:nvPr/>
            </p:nvCxnSpPr>
            <p:spPr>
              <a:xfrm>
                <a:off x="5257800" y="4343400"/>
                <a:ext cx="4572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>
                <a:cxnSpLocks noChangeAspect="1"/>
              </p:cNvCxnSpPr>
              <p:nvPr/>
            </p:nvCxnSpPr>
            <p:spPr>
              <a:xfrm>
                <a:off x="5257800" y="4225290"/>
                <a:ext cx="4572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4" name="Oval 193"/>
              <p:cNvSpPr>
                <a:spLocks noChangeAspect="1"/>
              </p:cNvSpPr>
              <p:nvPr/>
            </p:nvSpPr>
            <p:spPr>
              <a:xfrm flipH="1">
                <a:off x="5415915" y="4070985"/>
                <a:ext cx="137160" cy="13716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 dirty="0">
                  <a:solidFill>
                    <a:schemeClr val="tx2"/>
                  </a:solidFill>
                </a:endParaRPr>
              </a:p>
            </p:txBody>
          </p:sp>
          <p:cxnSp>
            <p:nvCxnSpPr>
              <p:cNvPr id="195" name="Straight Connector 194"/>
              <p:cNvCxnSpPr>
                <a:cxnSpLocks noChangeAspect="1"/>
              </p:cNvCxnSpPr>
              <p:nvPr/>
            </p:nvCxnSpPr>
            <p:spPr>
              <a:xfrm>
                <a:off x="5715000" y="4343400"/>
                <a:ext cx="0" cy="22860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>
                <a:cxnSpLocks noChangeAspect="1"/>
              </p:cNvCxnSpPr>
              <p:nvPr/>
            </p:nvCxnSpPr>
            <p:spPr>
              <a:xfrm>
                <a:off x="5257800" y="4343400"/>
                <a:ext cx="0" cy="22860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>
                <a:cxnSpLocks noChangeAspect="1"/>
                <a:endCxn id="194" idx="0"/>
              </p:cNvCxnSpPr>
              <p:nvPr/>
            </p:nvCxnSpPr>
            <p:spPr>
              <a:xfrm flipH="1">
                <a:off x="5484495" y="3962400"/>
                <a:ext cx="1905" cy="108585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>
                <a:cxnSpLocks noChangeAspect="1"/>
              </p:cNvCxnSpPr>
              <p:nvPr/>
            </p:nvCxnSpPr>
            <p:spPr>
              <a:xfrm flipH="1">
                <a:off x="5715000" y="4572000"/>
                <a:ext cx="1524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>
                <a:cxnSpLocks noChangeAspect="1"/>
              </p:cNvCxnSpPr>
              <p:nvPr/>
            </p:nvCxnSpPr>
            <p:spPr>
              <a:xfrm flipH="1">
                <a:off x="5105400" y="4572000"/>
                <a:ext cx="1524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Group 48"/>
            <p:cNvGrpSpPr/>
            <p:nvPr/>
          </p:nvGrpSpPr>
          <p:grpSpPr>
            <a:xfrm flipV="1">
              <a:off x="7421266" y="2904336"/>
              <a:ext cx="246889" cy="197510"/>
              <a:chOff x="5105400" y="3962400"/>
              <a:chExt cx="762000" cy="609600"/>
            </a:xfrm>
          </p:grpSpPr>
          <p:cxnSp>
            <p:nvCxnSpPr>
              <p:cNvPr id="184" name="Straight Connector 183"/>
              <p:cNvCxnSpPr>
                <a:cxnSpLocks noChangeAspect="1"/>
              </p:cNvCxnSpPr>
              <p:nvPr/>
            </p:nvCxnSpPr>
            <p:spPr>
              <a:xfrm>
                <a:off x="5257800" y="4343400"/>
                <a:ext cx="4572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Straight Connector 184"/>
              <p:cNvCxnSpPr>
                <a:cxnSpLocks noChangeAspect="1"/>
              </p:cNvCxnSpPr>
              <p:nvPr/>
            </p:nvCxnSpPr>
            <p:spPr>
              <a:xfrm>
                <a:off x="5257800" y="4225290"/>
                <a:ext cx="4572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6" name="Oval 185"/>
              <p:cNvSpPr>
                <a:spLocks noChangeAspect="1"/>
              </p:cNvSpPr>
              <p:nvPr/>
            </p:nvSpPr>
            <p:spPr>
              <a:xfrm flipH="1">
                <a:off x="5415915" y="4070985"/>
                <a:ext cx="137160" cy="13716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 dirty="0">
                  <a:solidFill>
                    <a:schemeClr val="tx2"/>
                  </a:solidFill>
                </a:endParaRPr>
              </a:p>
            </p:txBody>
          </p:sp>
          <p:cxnSp>
            <p:nvCxnSpPr>
              <p:cNvPr id="187" name="Straight Connector 186"/>
              <p:cNvCxnSpPr>
                <a:cxnSpLocks noChangeAspect="1"/>
              </p:cNvCxnSpPr>
              <p:nvPr/>
            </p:nvCxnSpPr>
            <p:spPr>
              <a:xfrm>
                <a:off x="5715000" y="4343400"/>
                <a:ext cx="0" cy="22860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>
                <a:cxnSpLocks noChangeAspect="1"/>
              </p:cNvCxnSpPr>
              <p:nvPr/>
            </p:nvCxnSpPr>
            <p:spPr>
              <a:xfrm>
                <a:off x="5257800" y="4343400"/>
                <a:ext cx="0" cy="22860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>
                <a:cxnSpLocks noChangeAspect="1"/>
                <a:endCxn id="186" idx="0"/>
              </p:cNvCxnSpPr>
              <p:nvPr/>
            </p:nvCxnSpPr>
            <p:spPr>
              <a:xfrm flipH="1">
                <a:off x="5484495" y="3962400"/>
                <a:ext cx="1905" cy="108585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>
                <a:cxnSpLocks noChangeAspect="1"/>
              </p:cNvCxnSpPr>
              <p:nvPr/>
            </p:nvCxnSpPr>
            <p:spPr>
              <a:xfrm flipH="1">
                <a:off x="5715000" y="4572000"/>
                <a:ext cx="1524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>
                <a:cxnSpLocks noChangeAspect="1"/>
              </p:cNvCxnSpPr>
              <p:nvPr/>
            </p:nvCxnSpPr>
            <p:spPr>
              <a:xfrm flipH="1">
                <a:off x="5105400" y="4572000"/>
                <a:ext cx="1524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0" name="Straight Connector 49"/>
            <p:cNvCxnSpPr>
              <a:cxnSpLocks noChangeAspect="1"/>
            </p:cNvCxnSpPr>
            <p:nvPr/>
          </p:nvCxnSpPr>
          <p:spPr>
            <a:xfrm>
              <a:off x="7544711" y="3126536"/>
              <a:ext cx="913718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" name="Group 50"/>
            <p:cNvGrpSpPr/>
            <p:nvPr/>
          </p:nvGrpSpPr>
          <p:grpSpPr>
            <a:xfrm rot="5400000">
              <a:off x="8433511" y="3225291"/>
              <a:ext cx="246888" cy="197511"/>
              <a:chOff x="5105400" y="3962400"/>
              <a:chExt cx="762000" cy="609600"/>
            </a:xfrm>
          </p:grpSpPr>
          <p:cxnSp>
            <p:nvCxnSpPr>
              <p:cNvPr id="176" name="Straight Connector 175"/>
              <p:cNvCxnSpPr>
                <a:cxnSpLocks noChangeAspect="1"/>
              </p:cNvCxnSpPr>
              <p:nvPr/>
            </p:nvCxnSpPr>
            <p:spPr>
              <a:xfrm>
                <a:off x="5257800" y="4343400"/>
                <a:ext cx="4572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>
                <a:cxnSpLocks noChangeAspect="1"/>
              </p:cNvCxnSpPr>
              <p:nvPr/>
            </p:nvCxnSpPr>
            <p:spPr>
              <a:xfrm>
                <a:off x="5257800" y="4225290"/>
                <a:ext cx="4572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8" name="Oval 177"/>
              <p:cNvSpPr>
                <a:spLocks noChangeAspect="1"/>
              </p:cNvSpPr>
              <p:nvPr/>
            </p:nvSpPr>
            <p:spPr>
              <a:xfrm flipH="1">
                <a:off x="5415915" y="4070985"/>
                <a:ext cx="137160" cy="13716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 dirty="0">
                  <a:solidFill>
                    <a:schemeClr val="tx2"/>
                  </a:solidFill>
                </a:endParaRPr>
              </a:p>
            </p:txBody>
          </p:sp>
          <p:cxnSp>
            <p:nvCxnSpPr>
              <p:cNvPr id="179" name="Straight Connector 178"/>
              <p:cNvCxnSpPr>
                <a:cxnSpLocks noChangeAspect="1"/>
              </p:cNvCxnSpPr>
              <p:nvPr/>
            </p:nvCxnSpPr>
            <p:spPr>
              <a:xfrm>
                <a:off x="5715000" y="4343400"/>
                <a:ext cx="0" cy="22860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>
                <a:cxnSpLocks noChangeAspect="1"/>
              </p:cNvCxnSpPr>
              <p:nvPr/>
            </p:nvCxnSpPr>
            <p:spPr>
              <a:xfrm>
                <a:off x="5257800" y="4343400"/>
                <a:ext cx="0" cy="22860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>
                <a:cxnSpLocks noChangeAspect="1"/>
                <a:endCxn id="178" idx="0"/>
              </p:cNvCxnSpPr>
              <p:nvPr/>
            </p:nvCxnSpPr>
            <p:spPr>
              <a:xfrm flipH="1">
                <a:off x="5484495" y="3962400"/>
                <a:ext cx="1905" cy="108585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>
                <a:cxnSpLocks noChangeAspect="1"/>
              </p:cNvCxnSpPr>
              <p:nvPr/>
            </p:nvCxnSpPr>
            <p:spPr>
              <a:xfrm flipH="1">
                <a:off x="5715000" y="4572000"/>
                <a:ext cx="1524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>
                <a:cxnSpLocks noChangeAspect="1"/>
              </p:cNvCxnSpPr>
              <p:nvPr/>
            </p:nvCxnSpPr>
            <p:spPr>
              <a:xfrm flipH="1">
                <a:off x="5105400" y="4572000"/>
                <a:ext cx="1524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Connector 51"/>
            <p:cNvCxnSpPr>
              <a:cxnSpLocks noChangeAspect="1"/>
            </p:cNvCxnSpPr>
            <p:nvPr/>
          </p:nvCxnSpPr>
          <p:spPr>
            <a:xfrm flipV="1">
              <a:off x="8112555" y="2682137"/>
              <a:ext cx="0" cy="22199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cxnSpLocks noChangeAspect="1"/>
            </p:cNvCxnSpPr>
            <p:nvPr/>
          </p:nvCxnSpPr>
          <p:spPr>
            <a:xfrm flipH="1" flipV="1">
              <a:off x="7198837" y="2682137"/>
              <a:ext cx="913718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4" name="Group 53"/>
            <p:cNvGrpSpPr/>
            <p:nvPr/>
          </p:nvGrpSpPr>
          <p:grpSpPr>
            <a:xfrm rot="16200000" flipH="1">
              <a:off x="6976867" y="3225291"/>
              <a:ext cx="246888" cy="197511"/>
              <a:chOff x="5105400" y="3962400"/>
              <a:chExt cx="762000" cy="609600"/>
            </a:xfrm>
          </p:grpSpPr>
          <p:cxnSp>
            <p:nvCxnSpPr>
              <p:cNvPr id="168" name="Straight Connector 167"/>
              <p:cNvCxnSpPr>
                <a:cxnSpLocks noChangeAspect="1"/>
              </p:cNvCxnSpPr>
              <p:nvPr/>
            </p:nvCxnSpPr>
            <p:spPr>
              <a:xfrm>
                <a:off x="5257800" y="4343400"/>
                <a:ext cx="4572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>
                <a:cxnSpLocks noChangeAspect="1"/>
              </p:cNvCxnSpPr>
              <p:nvPr/>
            </p:nvCxnSpPr>
            <p:spPr>
              <a:xfrm>
                <a:off x="5257800" y="4225290"/>
                <a:ext cx="4572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0" name="Oval 169"/>
              <p:cNvSpPr>
                <a:spLocks noChangeAspect="1"/>
              </p:cNvSpPr>
              <p:nvPr/>
            </p:nvSpPr>
            <p:spPr>
              <a:xfrm flipH="1">
                <a:off x="5415915" y="4070985"/>
                <a:ext cx="137160" cy="13716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 dirty="0">
                  <a:solidFill>
                    <a:schemeClr val="tx2"/>
                  </a:solidFill>
                </a:endParaRPr>
              </a:p>
            </p:txBody>
          </p:sp>
          <p:cxnSp>
            <p:nvCxnSpPr>
              <p:cNvPr id="171" name="Straight Connector 170"/>
              <p:cNvCxnSpPr>
                <a:cxnSpLocks noChangeAspect="1"/>
              </p:cNvCxnSpPr>
              <p:nvPr/>
            </p:nvCxnSpPr>
            <p:spPr>
              <a:xfrm>
                <a:off x="5715000" y="4343400"/>
                <a:ext cx="0" cy="22860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>
                <a:cxnSpLocks noChangeAspect="1"/>
              </p:cNvCxnSpPr>
              <p:nvPr/>
            </p:nvCxnSpPr>
            <p:spPr>
              <a:xfrm>
                <a:off x="5257800" y="4343400"/>
                <a:ext cx="0" cy="22860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>
                <a:cxnSpLocks noChangeAspect="1"/>
                <a:endCxn id="170" idx="0"/>
              </p:cNvCxnSpPr>
              <p:nvPr/>
            </p:nvCxnSpPr>
            <p:spPr>
              <a:xfrm flipH="1">
                <a:off x="5484495" y="3962400"/>
                <a:ext cx="1905" cy="108585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>
                <a:cxnSpLocks noChangeAspect="1"/>
              </p:cNvCxnSpPr>
              <p:nvPr/>
            </p:nvCxnSpPr>
            <p:spPr>
              <a:xfrm flipH="1">
                <a:off x="5715000" y="4572000"/>
                <a:ext cx="1524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>
                <a:cxnSpLocks noChangeAspect="1"/>
              </p:cNvCxnSpPr>
              <p:nvPr/>
            </p:nvCxnSpPr>
            <p:spPr>
              <a:xfrm flipH="1">
                <a:off x="5105400" y="4572000"/>
                <a:ext cx="1524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Group 54"/>
            <p:cNvGrpSpPr/>
            <p:nvPr/>
          </p:nvGrpSpPr>
          <p:grpSpPr>
            <a:xfrm>
              <a:off x="7746457" y="2731515"/>
              <a:ext cx="119209" cy="113217"/>
              <a:chOff x="4311836" y="4679764"/>
              <a:chExt cx="367928" cy="349436"/>
            </a:xfrm>
          </p:grpSpPr>
          <p:cxnSp>
            <p:nvCxnSpPr>
              <p:cNvPr id="165" name="Straight Connector 164"/>
              <p:cNvCxnSpPr/>
              <p:nvPr/>
            </p:nvCxnSpPr>
            <p:spPr>
              <a:xfrm>
                <a:off x="4572000" y="4724400"/>
                <a:ext cx="0" cy="30480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2700000">
                <a:off x="4527364" y="4832164"/>
                <a:ext cx="3048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18900000" flipH="1">
                <a:off x="4311836" y="4832164"/>
                <a:ext cx="3048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6" name="Straight Connector 55"/>
            <p:cNvCxnSpPr>
              <a:cxnSpLocks noChangeAspect="1"/>
            </p:cNvCxnSpPr>
            <p:nvPr/>
          </p:nvCxnSpPr>
          <p:spPr>
            <a:xfrm>
              <a:off x="7668058" y="2904336"/>
              <a:ext cx="321053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cxnSpLocks noChangeAspect="1"/>
            </p:cNvCxnSpPr>
            <p:nvPr/>
          </p:nvCxnSpPr>
          <p:spPr>
            <a:xfrm>
              <a:off x="7830482" y="2820043"/>
              <a:ext cx="0" cy="74066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cxnSpLocks noChangeAspect="1"/>
            </p:cNvCxnSpPr>
            <p:nvPr/>
          </p:nvCxnSpPr>
          <p:spPr>
            <a:xfrm>
              <a:off x="8236000" y="2904336"/>
              <a:ext cx="222200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cxnSpLocks noChangeAspect="1"/>
            </p:cNvCxnSpPr>
            <p:nvPr/>
          </p:nvCxnSpPr>
          <p:spPr>
            <a:xfrm>
              <a:off x="7199066" y="2904336"/>
              <a:ext cx="222200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0" name="Group 59"/>
            <p:cNvGrpSpPr/>
            <p:nvPr/>
          </p:nvGrpSpPr>
          <p:grpSpPr>
            <a:xfrm>
              <a:off x="6705600" y="2534004"/>
              <a:ext cx="493466" cy="469087"/>
              <a:chOff x="381962" y="228600"/>
              <a:chExt cx="1523038" cy="1447800"/>
            </a:xfrm>
          </p:grpSpPr>
          <p:grpSp>
            <p:nvGrpSpPr>
              <p:cNvPr id="147" name="Group 146"/>
              <p:cNvGrpSpPr/>
              <p:nvPr/>
            </p:nvGrpSpPr>
            <p:grpSpPr>
              <a:xfrm rot="16200000">
                <a:off x="838200" y="609601"/>
                <a:ext cx="762000" cy="457200"/>
                <a:chOff x="5105400" y="4800600"/>
                <a:chExt cx="762000" cy="457200"/>
              </a:xfrm>
            </p:grpSpPr>
            <p:cxnSp>
              <p:nvCxnSpPr>
                <p:cNvPr id="158" name="Straight Connector 157"/>
                <p:cNvCxnSpPr>
                  <a:cxnSpLocks noChangeAspect="1"/>
                </p:cNvCxnSpPr>
                <p:nvPr/>
              </p:nvCxnSpPr>
              <p:spPr>
                <a:xfrm>
                  <a:off x="5257800" y="5029200"/>
                  <a:ext cx="457200" cy="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Connector 158"/>
                <p:cNvCxnSpPr>
                  <a:cxnSpLocks noChangeAspect="1"/>
                </p:cNvCxnSpPr>
                <p:nvPr/>
              </p:nvCxnSpPr>
              <p:spPr>
                <a:xfrm>
                  <a:off x="5257800" y="4911090"/>
                  <a:ext cx="457200" cy="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Straight Connector 159"/>
                <p:cNvCxnSpPr>
                  <a:cxnSpLocks noChangeAspect="1"/>
                </p:cNvCxnSpPr>
                <p:nvPr/>
              </p:nvCxnSpPr>
              <p:spPr>
                <a:xfrm>
                  <a:off x="5715000" y="5029200"/>
                  <a:ext cx="0" cy="22860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Straight Connector 160"/>
                <p:cNvCxnSpPr>
                  <a:cxnSpLocks noChangeAspect="1"/>
                </p:cNvCxnSpPr>
                <p:nvPr/>
              </p:nvCxnSpPr>
              <p:spPr>
                <a:xfrm>
                  <a:off x="5257800" y="5029200"/>
                  <a:ext cx="0" cy="22860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Straight Connector 161"/>
                <p:cNvCxnSpPr>
                  <a:cxnSpLocks noChangeAspect="1"/>
                </p:cNvCxnSpPr>
                <p:nvPr/>
              </p:nvCxnSpPr>
              <p:spPr>
                <a:xfrm>
                  <a:off x="5486400" y="4800600"/>
                  <a:ext cx="0" cy="11049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Straight Connector 162"/>
                <p:cNvCxnSpPr>
                  <a:cxnSpLocks noChangeAspect="1"/>
                </p:cNvCxnSpPr>
                <p:nvPr/>
              </p:nvCxnSpPr>
              <p:spPr>
                <a:xfrm flipH="1">
                  <a:off x="5715000" y="5257800"/>
                  <a:ext cx="152400" cy="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Straight Connector 163"/>
                <p:cNvCxnSpPr>
                  <a:cxnSpLocks noChangeAspect="1"/>
                </p:cNvCxnSpPr>
                <p:nvPr/>
              </p:nvCxnSpPr>
              <p:spPr>
                <a:xfrm flipH="1">
                  <a:off x="5105400" y="5257800"/>
                  <a:ext cx="152400" cy="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8" name="Group 147"/>
              <p:cNvGrpSpPr/>
              <p:nvPr/>
            </p:nvGrpSpPr>
            <p:grpSpPr>
              <a:xfrm>
                <a:off x="1219200" y="1447800"/>
                <a:ext cx="457200" cy="228600"/>
                <a:chOff x="4343400" y="4267200"/>
                <a:chExt cx="457200" cy="228600"/>
              </a:xfrm>
            </p:grpSpPr>
            <p:cxnSp>
              <p:nvCxnSpPr>
                <p:cNvPr id="154" name="Straight Connector 153"/>
                <p:cNvCxnSpPr/>
                <p:nvPr/>
              </p:nvCxnSpPr>
              <p:spPr>
                <a:xfrm>
                  <a:off x="4343400" y="4343400"/>
                  <a:ext cx="457200" cy="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/>
                <p:cNvCxnSpPr/>
                <p:nvPr/>
              </p:nvCxnSpPr>
              <p:spPr>
                <a:xfrm>
                  <a:off x="4572000" y="4267200"/>
                  <a:ext cx="0" cy="7620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Straight Connector 155"/>
                <p:cNvCxnSpPr/>
                <p:nvPr/>
              </p:nvCxnSpPr>
              <p:spPr>
                <a:xfrm>
                  <a:off x="4419600" y="4419600"/>
                  <a:ext cx="304800" cy="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/>
                <p:nvPr/>
              </p:nvCxnSpPr>
              <p:spPr>
                <a:xfrm>
                  <a:off x="4495800" y="4495800"/>
                  <a:ext cx="152400" cy="0"/>
                </a:xfrm>
                <a:prstGeom prst="line">
                  <a:avLst/>
                </a:prstGeom>
                <a:ln w="19050" cap="rnd">
                  <a:solidFill>
                    <a:schemeClr val="tx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9" name="Straight Connector 148"/>
              <p:cNvCxnSpPr>
                <a:cxnSpLocks noChangeAspect="1"/>
              </p:cNvCxnSpPr>
              <p:nvPr/>
            </p:nvCxnSpPr>
            <p:spPr>
              <a:xfrm>
                <a:off x="1447800" y="1219200"/>
                <a:ext cx="0" cy="22860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>
                <a:cxnSpLocks noChangeAspect="1"/>
              </p:cNvCxnSpPr>
              <p:nvPr/>
            </p:nvCxnSpPr>
            <p:spPr>
              <a:xfrm>
                <a:off x="1447800" y="228600"/>
                <a:ext cx="0" cy="22860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>
                <a:cxnSpLocks noChangeAspect="1"/>
              </p:cNvCxnSpPr>
              <p:nvPr/>
            </p:nvCxnSpPr>
            <p:spPr>
              <a:xfrm flipH="1">
                <a:off x="1447800" y="228600"/>
                <a:ext cx="4572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>
                <a:cxnSpLocks noChangeAspect="1"/>
              </p:cNvCxnSpPr>
              <p:nvPr/>
            </p:nvCxnSpPr>
            <p:spPr>
              <a:xfrm>
                <a:off x="533400" y="838200"/>
                <a:ext cx="4572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3" name="TextBox 152"/>
              <p:cNvSpPr txBox="1"/>
              <p:nvPr/>
            </p:nvSpPr>
            <p:spPr>
              <a:xfrm>
                <a:off x="381962" y="489251"/>
                <a:ext cx="672859" cy="284979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600" dirty="0" smtClean="0"/>
                  <a:t>Wmux</a:t>
                </a:r>
                <a:endParaRPr lang="en-US" sz="600" dirty="0"/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 rot="5400000" flipH="1">
              <a:off x="8556956" y="2657448"/>
              <a:ext cx="246888" cy="148133"/>
              <a:chOff x="5105400" y="4800600"/>
              <a:chExt cx="762000" cy="457200"/>
            </a:xfrm>
          </p:grpSpPr>
          <p:cxnSp>
            <p:nvCxnSpPr>
              <p:cNvPr id="140" name="Straight Connector 139"/>
              <p:cNvCxnSpPr>
                <a:cxnSpLocks noChangeAspect="1"/>
              </p:cNvCxnSpPr>
              <p:nvPr/>
            </p:nvCxnSpPr>
            <p:spPr>
              <a:xfrm>
                <a:off x="5257800" y="5029200"/>
                <a:ext cx="4572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>
                <a:cxnSpLocks noChangeAspect="1"/>
              </p:cNvCxnSpPr>
              <p:nvPr/>
            </p:nvCxnSpPr>
            <p:spPr>
              <a:xfrm>
                <a:off x="5257800" y="4911090"/>
                <a:ext cx="4572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>
                <a:cxnSpLocks noChangeAspect="1"/>
              </p:cNvCxnSpPr>
              <p:nvPr/>
            </p:nvCxnSpPr>
            <p:spPr>
              <a:xfrm>
                <a:off x="5715000" y="5029200"/>
                <a:ext cx="0" cy="22860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>
                <a:cxnSpLocks noChangeAspect="1"/>
              </p:cNvCxnSpPr>
              <p:nvPr/>
            </p:nvCxnSpPr>
            <p:spPr>
              <a:xfrm>
                <a:off x="5257800" y="5029200"/>
                <a:ext cx="0" cy="22860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>
                <a:cxnSpLocks noChangeAspect="1"/>
              </p:cNvCxnSpPr>
              <p:nvPr/>
            </p:nvCxnSpPr>
            <p:spPr>
              <a:xfrm>
                <a:off x="5486400" y="4800600"/>
                <a:ext cx="0" cy="11049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>
                <a:cxnSpLocks noChangeAspect="1"/>
              </p:cNvCxnSpPr>
              <p:nvPr/>
            </p:nvCxnSpPr>
            <p:spPr>
              <a:xfrm flipH="1">
                <a:off x="5715000" y="5257800"/>
                <a:ext cx="1524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>
                <a:cxnSpLocks noChangeAspect="1"/>
              </p:cNvCxnSpPr>
              <p:nvPr/>
            </p:nvCxnSpPr>
            <p:spPr>
              <a:xfrm flipH="1">
                <a:off x="5105400" y="5257800"/>
                <a:ext cx="1524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2" name="Group 61"/>
            <p:cNvGrpSpPr/>
            <p:nvPr/>
          </p:nvGrpSpPr>
          <p:grpSpPr>
            <a:xfrm flipH="1">
              <a:off x="8532266" y="2929025"/>
              <a:ext cx="148133" cy="74066"/>
              <a:chOff x="4343400" y="4267200"/>
              <a:chExt cx="457200" cy="228600"/>
            </a:xfrm>
          </p:grpSpPr>
          <p:cxnSp>
            <p:nvCxnSpPr>
              <p:cNvPr id="136" name="Straight Connector 135"/>
              <p:cNvCxnSpPr/>
              <p:nvPr/>
            </p:nvCxnSpPr>
            <p:spPr>
              <a:xfrm>
                <a:off x="4343400" y="4343400"/>
                <a:ext cx="4572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4572000" y="4267200"/>
                <a:ext cx="0" cy="7620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4419600" y="4419600"/>
                <a:ext cx="3048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>
                <a:off x="4495800" y="4495800"/>
                <a:ext cx="1524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3" name="Straight Connector 62"/>
            <p:cNvCxnSpPr>
              <a:cxnSpLocks noChangeAspect="1"/>
            </p:cNvCxnSpPr>
            <p:nvPr/>
          </p:nvCxnSpPr>
          <p:spPr>
            <a:xfrm flipH="1">
              <a:off x="8606333" y="2854959"/>
              <a:ext cx="0" cy="74066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cxnSpLocks noChangeAspect="1"/>
            </p:cNvCxnSpPr>
            <p:nvPr/>
          </p:nvCxnSpPr>
          <p:spPr>
            <a:xfrm flipH="1">
              <a:off x="8606333" y="2534004"/>
              <a:ext cx="0" cy="74066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cxnSpLocks noChangeAspect="1"/>
            </p:cNvCxnSpPr>
            <p:nvPr/>
          </p:nvCxnSpPr>
          <p:spPr>
            <a:xfrm>
              <a:off x="8458200" y="2534004"/>
              <a:ext cx="148133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cxnSpLocks noChangeAspect="1"/>
            </p:cNvCxnSpPr>
            <p:nvPr/>
          </p:nvCxnSpPr>
          <p:spPr>
            <a:xfrm flipH="1">
              <a:off x="8754466" y="2731515"/>
              <a:ext cx="148133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 flipH="1">
              <a:off x="8734425" y="2618456"/>
              <a:ext cx="269305" cy="92333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600" dirty="0" smtClean="0"/>
                <a:t>WmuxB</a:t>
              </a:r>
              <a:endParaRPr lang="en-US" sz="600" dirty="0"/>
            </a:p>
          </p:txBody>
        </p:sp>
        <p:cxnSp>
          <p:nvCxnSpPr>
            <p:cNvPr id="68" name="Straight Connector 67"/>
            <p:cNvCxnSpPr>
              <a:cxnSpLocks noChangeAspect="1"/>
            </p:cNvCxnSpPr>
            <p:nvPr/>
          </p:nvCxnSpPr>
          <p:spPr>
            <a:xfrm flipH="1">
              <a:off x="8655711" y="3324046"/>
              <a:ext cx="148133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 flipH="1">
              <a:off x="8650697" y="3210911"/>
              <a:ext cx="253275" cy="92333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600" dirty="0"/>
                <a:t>R</a:t>
              </a:r>
              <a:r>
                <a:rPr lang="en-US" sz="600" dirty="0" smtClean="0"/>
                <a:t>muxB</a:t>
              </a:r>
              <a:endParaRPr lang="en-US" sz="600" dirty="0"/>
            </a:p>
          </p:txBody>
        </p:sp>
        <p:cxnSp>
          <p:nvCxnSpPr>
            <p:cNvPr id="70" name="Straight Connector 69"/>
            <p:cNvCxnSpPr>
              <a:cxnSpLocks noChangeAspect="1"/>
            </p:cNvCxnSpPr>
            <p:nvPr/>
          </p:nvCxnSpPr>
          <p:spPr>
            <a:xfrm flipH="1">
              <a:off x="6863915" y="3324046"/>
              <a:ext cx="148133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 flipH="1">
              <a:off x="6729757" y="3167989"/>
              <a:ext cx="440660" cy="184666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600" dirty="0" smtClean="0"/>
                <a:t>Rmux</a:t>
              </a:r>
              <a:endParaRPr lang="en-US" sz="600" dirty="0"/>
            </a:p>
          </p:txBody>
        </p:sp>
        <p:cxnSp>
          <p:nvCxnSpPr>
            <p:cNvPr id="72" name="Straight Connector 71"/>
            <p:cNvCxnSpPr>
              <a:cxnSpLocks noChangeAspect="1"/>
            </p:cNvCxnSpPr>
            <p:nvPr/>
          </p:nvCxnSpPr>
          <p:spPr>
            <a:xfrm>
              <a:off x="7544711" y="3449354"/>
              <a:ext cx="567845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3" name="Group 72"/>
            <p:cNvGrpSpPr/>
            <p:nvPr/>
          </p:nvGrpSpPr>
          <p:grpSpPr>
            <a:xfrm>
              <a:off x="7705806" y="3472179"/>
              <a:ext cx="246889" cy="197510"/>
              <a:chOff x="5105400" y="3962400"/>
              <a:chExt cx="762000" cy="609600"/>
            </a:xfrm>
          </p:grpSpPr>
          <p:cxnSp>
            <p:nvCxnSpPr>
              <p:cNvPr id="128" name="Straight Connector 127"/>
              <p:cNvCxnSpPr>
                <a:cxnSpLocks noChangeAspect="1"/>
              </p:cNvCxnSpPr>
              <p:nvPr/>
            </p:nvCxnSpPr>
            <p:spPr>
              <a:xfrm>
                <a:off x="5257800" y="4343400"/>
                <a:ext cx="4572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>
                <a:cxnSpLocks noChangeAspect="1"/>
              </p:cNvCxnSpPr>
              <p:nvPr/>
            </p:nvCxnSpPr>
            <p:spPr>
              <a:xfrm>
                <a:off x="5257800" y="4225290"/>
                <a:ext cx="4572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0" name="Oval 129"/>
              <p:cNvSpPr>
                <a:spLocks noChangeAspect="1"/>
              </p:cNvSpPr>
              <p:nvPr/>
            </p:nvSpPr>
            <p:spPr>
              <a:xfrm flipH="1">
                <a:off x="5415915" y="4070985"/>
                <a:ext cx="137160" cy="13716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 dirty="0">
                  <a:solidFill>
                    <a:schemeClr val="tx2"/>
                  </a:solidFill>
                </a:endParaRPr>
              </a:p>
            </p:txBody>
          </p:sp>
          <p:cxnSp>
            <p:nvCxnSpPr>
              <p:cNvPr id="131" name="Straight Connector 130"/>
              <p:cNvCxnSpPr>
                <a:cxnSpLocks noChangeAspect="1"/>
              </p:cNvCxnSpPr>
              <p:nvPr/>
            </p:nvCxnSpPr>
            <p:spPr>
              <a:xfrm>
                <a:off x="5715000" y="4343400"/>
                <a:ext cx="0" cy="22860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>
                <a:cxnSpLocks noChangeAspect="1"/>
              </p:cNvCxnSpPr>
              <p:nvPr/>
            </p:nvCxnSpPr>
            <p:spPr>
              <a:xfrm>
                <a:off x="5257800" y="4343400"/>
                <a:ext cx="0" cy="22860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>
                <a:cxnSpLocks noChangeAspect="1"/>
                <a:endCxn id="130" idx="0"/>
              </p:cNvCxnSpPr>
              <p:nvPr/>
            </p:nvCxnSpPr>
            <p:spPr>
              <a:xfrm flipH="1">
                <a:off x="5484495" y="3962400"/>
                <a:ext cx="1905" cy="108585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>
                <a:cxnSpLocks noChangeAspect="1"/>
              </p:cNvCxnSpPr>
              <p:nvPr/>
            </p:nvCxnSpPr>
            <p:spPr>
              <a:xfrm flipH="1">
                <a:off x="5715000" y="4572000"/>
                <a:ext cx="1524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>
                <a:cxnSpLocks noChangeAspect="1"/>
              </p:cNvCxnSpPr>
              <p:nvPr/>
            </p:nvCxnSpPr>
            <p:spPr>
              <a:xfrm flipH="1">
                <a:off x="5105400" y="4572000"/>
                <a:ext cx="1524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4" name="Straight Connector 73"/>
            <p:cNvCxnSpPr>
              <a:cxnSpLocks noChangeAspect="1"/>
            </p:cNvCxnSpPr>
            <p:nvPr/>
          </p:nvCxnSpPr>
          <p:spPr>
            <a:xfrm rot="5400000">
              <a:off x="7347200" y="3447490"/>
              <a:ext cx="148133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>
              <a:cxnSpLocks noChangeAspect="1"/>
            </p:cNvCxnSpPr>
            <p:nvPr/>
          </p:nvCxnSpPr>
          <p:spPr>
            <a:xfrm rot="5400000">
              <a:off x="7385468" y="3447490"/>
              <a:ext cx="148133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Oval 75"/>
            <p:cNvSpPr>
              <a:spLocks noChangeAspect="1"/>
            </p:cNvSpPr>
            <p:nvPr/>
          </p:nvSpPr>
          <p:spPr>
            <a:xfrm rot="5400000" flipH="1">
              <a:off x="7465089" y="3424653"/>
              <a:ext cx="44440" cy="44440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00" dirty="0">
                <a:solidFill>
                  <a:schemeClr val="tx2"/>
                </a:solidFill>
              </a:endParaRPr>
            </a:p>
          </p:txBody>
        </p:sp>
        <p:cxnSp>
          <p:nvCxnSpPr>
            <p:cNvPr id="77" name="Straight Connector 76"/>
            <p:cNvCxnSpPr>
              <a:cxnSpLocks noChangeAspect="1"/>
            </p:cNvCxnSpPr>
            <p:nvPr/>
          </p:nvCxnSpPr>
          <p:spPr>
            <a:xfrm rot="5400000">
              <a:off x="7384233" y="3484523"/>
              <a:ext cx="0" cy="74067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cxnSpLocks noChangeAspect="1"/>
            </p:cNvCxnSpPr>
            <p:nvPr/>
          </p:nvCxnSpPr>
          <p:spPr>
            <a:xfrm rot="5400000">
              <a:off x="7384233" y="3336390"/>
              <a:ext cx="0" cy="74067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cxnSpLocks noChangeAspect="1"/>
            </p:cNvCxnSpPr>
            <p:nvPr/>
          </p:nvCxnSpPr>
          <p:spPr>
            <a:xfrm rot="5400000" flipH="1">
              <a:off x="7526811" y="3432039"/>
              <a:ext cx="617" cy="35182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cxnSpLocks noChangeAspect="1"/>
            </p:cNvCxnSpPr>
            <p:nvPr/>
          </p:nvCxnSpPr>
          <p:spPr>
            <a:xfrm rot="5400000" flipH="1">
              <a:off x="7322511" y="3546245"/>
              <a:ext cx="49378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>
              <a:cxnSpLocks noChangeAspect="1"/>
            </p:cNvCxnSpPr>
            <p:nvPr/>
          </p:nvCxnSpPr>
          <p:spPr>
            <a:xfrm rot="5400000" flipH="1">
              <a:off x="7322511" y="3348735"/>
              <a:ext cx="49378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cxnSpLocks noChangeAspect="1"/>
            </p:cNvCxnSpPr>
            <p:nvPr/>
          </p:nvCxnSpPr>
          <p:spPr>
            <a:xfrm rot="16200000" flipH="1">
              <a:off x="8161933" y="3447490"/>
              <a:ext cx="148133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>
              <a:cxnSpLocks noChangeAspect="1"/>
            </p:cNvCxnSpPr>
            <p:nvPr/>
          </p:nvCxnSpPr>
          <p:spPr>
            <a:xfrm rot="16200000" flipH="1">
              <a:off x="8123665" y="3447490"/>
              <a:ext cx="148133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Oval 83"/>
            <p:cNvSpPr>
              <a:spLocks noChangeAspect="1"/>
            </p:cNvSpPr>
            <p:nvPr/>
          </p:nvSpPr>
          <p:spPr>
            <a:xfrm rot="16200000">
              <a:off x="8147737" y="3424653"/>
              <a:ext cx="44440" cy="44440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00" dirty="0">
                <a:solidFill>
                  <a:schemeClr val="tx2"/>
                </a:solidFill>
              </a:endParaRPr>
            </a:p>
          </p:txBody>
        </p:sp>
        <p:cxnSp>
          <p:nvCxnSpPr>
            <p:cNvPr id="85" name="Straight Connector 84"/>
            <p:cNvCxnSpPr>
              <a:cxnSpLocks noChangeAspect="1"/>
            </p:cNvCxnSpPr>
            <p:nvPr/>
          </p:nvCxnSpPr>
          <p:spPr>
            <a:xfrm rot="16200000" flipH="1">
              <a:off x="8273033" y="3484523"/>
              <a:ext cx="0" cy="74067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cxnSpLocks noChangeAspect="1"/>
            </p:cNvCxnSpPr>
            <p:nvPr/>
          </p:nvCxnSpPr>
          <p:spPr>
            <a:xfrm rot="16200000" flipH="1">
              <a:off x="8273033" y="3336390"/>
              <a:ext cx="0" cy="74067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cxnSpLocks noChangeAspect="1"/>
            </p:cNvCxnSpPr>
            <p:nvPr/>
          </p:nvCxnSpPr>
          <p:spPr>
            <a:xfrm rot="16200000">
              <a:off x="8129837" y="3432039"/>
              <a:ext cx="617" cy="35182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cxnSpLocks noChangeAspect="1"/>
            </p:cNvCxnSpPr>
            <p:nvPr/>
          </p:nvCxnSpPr>
          <p:spPr>
            <a:xfrm rot="16200000">
              <a:off x="8285378" y="3546245"/>
              <a:ext cx="49378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cxnSpLocks noChangeAspect="1"/>
            </p:cNvCxnSpPr>
            <p:nvPr/>
          </p:nvCxnSpPr>
          <p:spPr>
            <a:xfrm rot="16200000">
              <a:off x="8285378" y="3348735"/>
              <a:ext cx="49378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>
              <a:cxnSpLocks noChangeAspect="1"/>
            </p:cNvCxnSpPr>
            <p:nvPr/>
          </p:nvCxnSpPr>
          <p:spPr>
            <a:xfrm>
              <a:off x="7829250" y="3447490"/>
              <a:ext cx="0" cy="35799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cxnSpLocks noChangeAspect="1"/>
            </p:cNvCxnSpPr>
            <p:nvPr/>
          </p:nvCxnSpPr>
          <p:spPr>
            <a:xfrm>
              <a:off x="7952695" y="3669689"/>
              <a:ext cx="505505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cxnSpLocks noChangeAspect="1"/>
            </p:cNvCxnSpPr>
            <p:nvPr/>
          </p:nvCxnSpPr>
          <p:spPr>
            <a:xfrm>
              <a:off x="7212028" y="3669689"/>
              <a:ext cx="493778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cxnSpLocks noChangeAspect="1"/>
            </p:cNvCxnSpPr>
            <p:nvPr/>
          </p:nvCxnSpPr>
          <p:spPr>
            <a:xfrm>
              <a:off x="7643466" y="3321557"/>
              <a:ext cx="0" cy="125892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7665718" y="3291813"/>
              <a:ext cx="424796" cy="92333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600" dirty="0" smtClean="0"/>
                <a:t>SA-PrechgB</a:t>
              </a:r>
            </a:p>
          </p:txBody>
        </p:sp>
        <p:grpSp>
          <p:nvGrpSpPr>
            <p:cNvPr id="95" name="Group 94"/>
            <p:cNvGrpSpPr/>
            <p:nvPr/>
          </p:nvGrpSpPr>
          <p:grpSpPr>
            <a:xfrm>
              <a:off x="7263135" y="3200602"/>
              <a:ext cx="119209" cy="113217"/>
              <a:chOff x="4311836" y="4679764"/>
              <a:chExt cx="367928" cy="349436"/>
            </a:xfrm>
          </p:grpSpPr>
          <p:cxnSp>
            <p:nvCxnSpPr>
              <p:cNvPr id="125" name="Straight Connector 124"/>
              <p:cNvCxnSpPr/>
              <p:nvPr/>
            </p:nvCxnSpPr>
            <p:spPr>
              <a:xfrm>
                <a:off x="4572000" y="4724400"/>
                <a:ext cx="0" cy="30480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2700000">
                <a:off x="4527364" y="4832164"/>
                <a:ext cx="3048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 rot="18900000" flipH="1">
                <a:off x="4311836" y="4832164"/>
                <a:ext cx="3048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6" name="Group 95"/>
            <p:cNvGrpSpPr/>
            <p:nvPr/>
          </p:nvGrpSpPr>
          <p:grpSpPr>
            <a:xfrm>
              <a:off x="8226002" y="3200602"/>
              <a:ext cx="119209" cy="113217"/>
              <a:chOff x="4311836" y="4679764"/>
              <a:chExt cx="367928" cy="349436"/>
            </a:xfrm>
          </p:grpSpPr>
          <p:cxnSp>
            <p:nvCxnSpPr>
              <p:cNvPr id="122" name="Straight Connector 121"/>
              <p:cNvCxnSpPr/>
              <p:nvPr/>
            </p:nvCxnSpPr>
            <p:spPr>
              <a:xfrm>
                <a:off x="4572000" y="4724400"/>
                <a:ext cx="0" cy="30480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2700000">
                <a:off x="4527364" y="4832164"/>
                <a:ext cx="3048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18900000" flipH="1">
                <a:off x="4311836" y="4832164"/>
                <a:ext cx="3048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7" name="Group 96"/>
            <p:cNvGrpSpPr/>
            <p:nvPr/>
          </p:nvGrpSpPr>
          <p:grpSpPr>
            <a:xfrm flipV="1">
              <a:off x="7705806" y="3842511"/>
              <a:ext cx="296267" cy="296266"/>
              <a:chOff x="6858000" y="4404653"/>
              <a:chExt cx="914400" cy="914400"/>
            </a:xfrm>
          </p:grpSpPr>
          <p:cxnSp>
            <p:nvCxnSpPr>
              <p:cNvPr id="116" name="Straight Connector 115"/>
              <p:cNvCxnSpPr/>
              <p:nvPr/>
            </p:nvCxnSpPr>
            <p:spPr>
              <a:xfrm>
                <a:off x="6858000" y="5257800"/>
                <a:ext cx="9144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3600000">
                <a:off x="7086600" y="4861853"/>
                <a:ext cx="9144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18000000" flipH="1">
                <a:off x="6629400" y="4861853"/>
                <a:ext cx="9144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7126605" y="5052060"/>
                <a:ext cx="0" cy="15240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flipH="1">
                <a:off x="7054215" y="5128260"/>
                <a:ext cx="14097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flipH="1">
                <a:off x="7433310" y="5128260"/>
                <a:ext cx="14097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8" name="Group 97"/>
            <p:cNvGrpSpPr/>
            <p:nvPr/>
          </p:nvGrpSpPr>
          <p:grpSpPr>
            <a:xfrm>
              <a:off x="7582361" y="3669689"/>
              <a:ext cx="197511" cy="192668"/>
              <a:chOff x="3200400" y="3733800"/>
              <a:chExt cx="609600" cy="594653"/>
            </a:xfrm>
          </p:grpSpPr>
          <p:cxnSp>
            <p:nvCxnSpPr>
              <p:cNvPr id="113" name="Straight Connector 112"/>
              <p:cNvCxnSpPr>
                <a:cxnSpLocks noChangeAspect="1"/>
              </p:cNvCxnSpPr>
              <p:nvPr/>
            </p:nvCxnSpPr>
            <p:spPr>
              <a:xfrm>
                <a:off x="3810000" y="4038600"/>
                <a:ext cx="0" cy="289853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>
                <a:cxnSpLocks noChangeAspect="1"/>
              </p:cNvCxnSpPr>
              <p:nvPr/>
            </p:nvCxnSpPr>
            <p:spPr>
              <a:xfrm flipH="1">
                <a:off x="3200400" y="4038600"/>
                <a:ext cx="6096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>
                <a:cxnSpLocks noChangeAspect="1"/>
              </p:cNvCxnSpPr>
              <p:nvPr/>
            </p:nvCxnSpPr>
            <p:spPr>
              <a:xfrm>
                <a:off x="3200400" y="3733800"/>
                <a:ext cx="0" cy="289853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9" name="Group 98"/>
            <p:cNvGrpSpPr/>
            <p:nvPr/>
          </p:nvGrpSpPr>
          <p:grpSpPr>
            <a:xfrm flipH="1">
              <a:off x="7928006" y="3669689"/>
              <a:ext cx="197511" cy="192668"/>
              <a:chOff x="3200400" y="3733800"/>
              <a:chExt cx="609600" cy="594653"/>
            </a:xfrm>
          </p:grpSpPr>
          <p:cxnSp>
            <p:nvCxnSpPr>
              <p:cNvPr id="110" name="Straight Connector 109"/>
              <p:cNvCxnSpPr>
                <a:cxnSpLocks noChangeAspect="1"/>
              </p:cNvCxnSpPr>
              <p:nvPr/>
            </p:nvCxnSpPr>
            <p:spPr>
              <a:xfrm>
                <a:off x="3810000" y="4038600"/>
                <a:ext cx="0" cy="289853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>
                <a:cxnSpLocks noChangeAspect="1"/>
              </p:cNvCxnSpPr>
              <p:nvPr/>
            </p:nvCxnSpPr>
            <p:spPr>
              <a:xfrm flipH="1">
                <a:off x="3200400" y="4038600"/>
                <a:ext cx="609600" cy="0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>
                <a:cxnSpLocks noChangeAspect="1"/>
              </p:cNvCxnSpPr>
              <p:nvPr/>
            </p:nvCxnSpPr>
            <p:spPr>
              <a:xfrm>
                <a:off x="3200400" y="3733800"/>
                <a:ext cx="0" cy="289853"/>
              </a:xfrm>
              <a:prstGeom prst="line">
                <a:avLst/>
              </a:prstGeom>
              <a:ln w="1905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0" name="Straight Connector 99"/>
            <p:cNvCxnSpPr>
              <a:cxnSpLocks noChangeAspect="1"/>
            </p:cNvCxnSpPr>
            <p:nvPr/>
          </p:nvCxnSpPr>
          <p:spPr>
            <a:xfrm>
              <a:off x="8458200" y="3447490"/>
              <a:ext cx="0" cy="222199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>
              <a:cxnSpLocks noChangeAspect="1"/>
            </p:cNvCxnSpPr>
            <p:nvPr/>
          </p:nvCxnSpPr>
          <p:spPr>
            <a:xfrm>
              <a:off x="7199066" y="3447490"/>
              <a:ext cx="0" cy="222199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>
              <a:cxnSpLocks noChangeAspect="1"/>
            </p:cNvCxnSpPr>
            <p:nvPr/>
          </p:nvCxnSpPr>
          <p:spPr>
            <a:xfrm>
              <a:off x="8310066" y="3558590"/>
              <a:ext cx="0" cy="11110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>
              <a:cxnSpLocks noChangeAspect="1"/>
            </p:cNvCxnSpPr>
            <p:nvPr/>
          </p:nvCxnSpPr>
          <p:spPr>
            <a:xfrm>
              <a:off x="7347200" y="3558590"/>
              <a:ext cx="0" cy="11110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cxnSpLocks noChangeAspect="1"/>
            </p:cNvCxnSpPr>
            <p:nvPr/>
          </p:nvCxnSpPr>
          <p:spPr>
            <a:xfrm>
              <a:off x="7378986" y="3965955"/>
              <a:ext cx="387924" cy="0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/>
            <p:cNvSpPr txBox="1"/>
            <p:nvPr/>
          </p:nvSpPr>
          <p:spPr>
            <a:xfrm>
              <a:off x="7348138" y="3861409"/>
              <a:ext cx="336632" cy="92333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600" dirty="0" smtClean="0"/>
                <a:t>SAenable</a:t>
              </a:r>
              <a:endParaRPr lang="en-US" sz="600" dirty="0"/>
            </a:p>
          </p:txBody>
        </p:sp>
        <p:cxnSp>
          <p:nvCxnSpPr>
            <p:cNvPr id="106" name="Straight Connector 105"/>
            <p:cNvCxnSpPr>
              <a:cxnSpLocks noChangeAspect="1"/>
            </p:cNvCxnSpPr>
            <p:nvPr/>
          </p:nvCxnSpPr>
          <p:spPr>
            <a:xfrm>
              <a:off x="7853426" y="4119067"/>
              <a:ext cx="0" cy="148133"/>
            </a:xfrm>
            <a:prstGeom prst="line">
              <a:avLst/>
            </a:prstGeom>
            <a:ln w="190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TextBox 106"/>
            <p:cNvSpPr txBox="1"/>
            <p:nvPr/>
          </p:nvSpPr>
          <p:spPr>
            <a:xfrm>
              <a:off x="7883766" y="4157644"/>
              <a:ext cx="286938" cy="92333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600" dirty="0" smtClean="0"/>
                <a:t>DataOut</a:t>
              </a:r>
              <a:endParaRPr lang="en-US" sz="600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6885108" y="1910688"/>
              <a:ext cx="184346" cy="92333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600" dirty="0" smtClean="0"/>
                <a:t>WL-0</a:t>
              </a:r>
              <a:endParaRPr lang="en-US" sz="600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6873239" y="1269715"/>
              <a:ext cx="197170" cy="92333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600" dirty="0" smtClean="0"/>
                <a:t>WL-N</a:t>
              </a:r>
              <a:endParaRPr lang="en-US" sz="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2721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Models for Mixed Signal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Encapsulation of function and key interface parameters</a:t>
            </a:r>
          </a:p>
          <a:p>
            <a:pPr lvl="1"/>
            <a:r>
              <a:rPr lang="en-US" dirty="0" smtClean="0"/>
              <a:t>Functionality, timing, noise, variation (LVF), </a:t>
            </a:r>
            <a:r>
              <a:rPr lang="en-US" dirty="0"/>
              <a:t>drive strength</a:t>
            </a:r>
            <a:endParaRPr lang="en-US" dirty="0" smtClean="0"/>
          </a:p>
          <a:p>
            <a:pPr lvl="1"/>
            <a:r>
              <a:rPr lang="en-US" dirty="0" smtClean="0"/>
              <a:t>Electromigration (EM), pin load capacitance, static/dynamic power</a:t>
            </a:r>
          </a:p>
          <a:p>
            <a:endParaRPr lang="en-US" dirty="0"/>
          </a:p>
          <a:p>
            <a:r>
              <a:rPr lang="en-US" dirty="0" smtClean="0"/>
              <a:t>Liberty™ open-source standard for library models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on-linear table format (NLDM)</a:t>
            </a:r>
          </a:p>
          <a:p>
            <a:pPr lvl="1"/>
            <a:r>
              <a:rPr lang="en-US" dirty="0" smtClean="0"/>
              <a:t>Current-source format (CCS, ECSM)</a:t>
            </a:r>
          </a:p>
          <a:p>
            <a:pPr lvl="1"/>
            <a:r>
              <a:rPr lang="en-US" dirty="0" smtClean="0"/>
              <a:t>Diverse industry participation via LTAB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Complementary interoperability with IEEE-1801        (UPF, CPF) power intent standard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49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Models Work for Mixed Signal?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Model interfaces are a challenge for even digital circuits</a:t>
            </a:r>
          </a:p>
          <a:p>
            <a:pPr lvl="1"/>
            <a:r>
              <a:rPr lang="en-US" dirty="0" smtClean="0"/>
              <a:t>Non-linear waveform effects</a:t>
            </a:r>
          </a:p>
          <a:p>
            <a:pPr lvl="1"/>
            <a:r>
              <a:rPr lang="en-US" dirty="0" smtClean="0"/>
              <a:t>Simultaneous, or near-simultaneous switching</a:t>
            </a:r>
          </a:p>
          <a:p>
            <a:pPr lvl="1"/>
            <a:r>
              <a:rPr lang="en-US" dirty="0" smtClean="0"/>
              <a:t>Complex input impedance</a:t>
            </a:r>
          </a:p>
          <a:p>
            <a:endParaRPr lang="en-US" dirty="0" smtClean="0"/>
          </a:p>
          <a:p>
            <a:r>
              <a:rPr lang="en-US" dirty="0" smtClean="0"/>
              <a:t>Models do add value for mixed signal designs</a:t>
            </a:r>
          </a:p>
          <a:p>
            <a:pPr lvl="1"/>
            <a:r>
              <a:rPr lang="en-US" dirty="0" smtClean="0"/>
              <a:t>Encapsulation in a black box model for hierarchical verification</a:t>
            </a:r>
          </a:p>
          <a:p>
            <a:pPr lvl="1"/>
            <a:r>
              <a:rPr lang="en-US" dirty="0" smtClean="0"/>
              <a:t>Pin-to-pin arcs to support timing propagation</a:t>
            </a:r>
          </a:p>
          <a:p>
            <a:pPr lvl="1"/>
            <a:endParaRPr lang="en-US" dirty="0"/>
          </a:p>
          <a:p>
            <a:r>
              <a:rPr lang="en-US" dirty="0" smtClean="0"/>
              <a:t>Technical challenges </a:t>
            </a:r>
          </a:p>
          <a:p>
            <a:pPr lvl="1"/>
            <a:r>
              <a:rPr lang="en-US" dirty="0" smtClean="0"/>
              <a:t>External cross-talk</a:t>
            </a:r>
          </a:p>
          <a:p>
            <a:pPr lvl="1"/>
            <a:r>
              <a:rPr lang="en-US" dirty="0" smtClean="0"/>
              <a:t>Impedance shielding</a:t>
            </a:r>
          </a:p>
          <a:p>
            <a:pPr lvl="1"/>
            <a:r>
              <a:rPr lang="en-US" dirty="0" smtClean="0"/>
              <a:t>Composite and macro modeling</a:t>
            </a:r>
          </a:p>
        </p:txBody>
      </p:sp>
    </p:spTree>
    <p:extLst>
      <p:ext uri="{BB962C8B-B14F-4D97-AF65-F5344CB8AC3E}">
        <p14:creationId xmlns:p14="http://schemas.microsoft.com/office/powerpoint/2010/main" val="356092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Transistor-Level Static Timing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STA for custom digital and interface circuits</a:t>
            </a:r>
          </a:p>
          <a:p>
            <a:pPr lvl="1"/>
            <a:r>
              <a:rPr lang="en-US" dirty="0" smtClean="0"/>
              <a:t>Hierarchical SPICE netlist and transistor model card input</a:t>
            </a:r>
          </a:p>
          <a:p>
            <a:pPr lvl="1"/>
            <a:r>
              <a:rPr lang="en-US" dirty="0" smtClean="0"/>
              <a:t>Exhaustive, vector-free verification of digital timing constraints</a:t>
            </a:r>
          </a:p>
          <a:p>
            <a:pPr lvl="1"/>
            <a:r>
              <a:rPr lang="en-US" dirty="0" smtClean="0"/>
              <a:t>Support for digital circuits in an analog context, e.g. DCVSL, </a:t>
            </a:r>
            <a:r>
              <a:rPr lang="en-US" dirty="0"/>
              <a:t>SerDes</a:t>
            </a:r>
            <a:endParaRPr lang="en-US" dirty="0" smtClean="0"/>
          </a:p>
          <a:p>
            <a:pPr lvl="1"/>
            <a:r>
              <a:rPr lang="en-US" dirty="0" smtClean="0"/>
              <a:t>Support for memories and particular analog-ish circuit topologies</a:t>
            </a:r>
          </a:p>
          <a:p>
            <a:pPr lvl="4"/>
            <a:endParaRPr lang="en-US" dirty="0"/>
          </a:p>
          <a:p>
            <a:r>
              <a:rPr lang="en-US" dirty="0" smtClean="0"/>
              <a:t>Timing constraint coverage</a:t>
            </a:r>
          </a:p>
          <a:p>
            <a:pPr lvl="1"/>
            <a:r>
              <a:rPr lang="en-US" dirty="0" smtClean="0"/>
              <a:t>Complete set of combinational and sequential checks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Setup, hold, recovery, removal, min pulse width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Mixed-signal checks include 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Differential clock and data signals, </a:t>
            </a:r>
            <a:r>
              <a:rPr lang="en-US" dirty="0"/>
              <a:t>sense amp enable, </a:t>
            </a:r>
            <a:r>
              <a:rPr lang="en-US" dirty="0" smtClean="0"/>
              <a:t>          synchronizers, precharge, level shifters, contention resolution</a:t>
            </a:r>
          </a:p>
          <a:p>
            <a:pPr lvl="2">
              <a:lnSpc>
                <a:spcPct val="120000"/>
              </a:lnSpc>
              <a:spcBef>
                <a:spcPts val="400"/>
              </a:spcBef>
            </a:pPr>
            <a:r>
              <a:rPr lang="en-US" dirty="0" smtClean="0"/>
              <a:t>Ultra-fast </a:t>
            </a:r>
            <a:r>
              <a:rPr lang="en-US" dirty="0"/>
              <a:t>custom digital </a:t>
            </a:r>
            <a:r>
              <a:rPr lang="en-US" dirty="0" smtClean="0"/>
              <a:t>circuits:   Verilog-A </a:t>
            </a:r>
            <a:r>
              <a:rPr lang="en-US" dirty="0"/>
              <a:t>monitor in every DFF </a:t>
            </a:r>
            <a:r>
              <a:rPr lang="en-US" dirty="0" smtClean="0"/>
              <a:t>instance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Characterization to encapsulate in a Liberty extracted timing model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Technical challenges</a:t>
            </a:r>
          </a:p>
          <a:p>
            <a:pPr lvl="1"/>
            <a:r>
              <a:rPr lang="en-US" dirty="0" smtClean="0"/>
              <a:t>Full analog circuits, PLL, ADC, DAC, switch-cap, LRC</a:t>
            </a:r>
          </a:p>
        </p:txBody>
      </p:sp>
      <p:grpSp>
        <p:nvGrpSpPr>
          <p:cNvPr id="4" name="Group 3"/>
          <p:cNvGrpSpPr>
            <a:grpSpLocks noChangeAspect="1"/>
          </p:cNvGrpSpPr>
          <p:nvPr/>
        </p:nvGrpSpPr>
        <p:grpSpPr>
          <a:xfrm>
            <a:off x="7239000" y="2897992"/>
            <a:ext cx="1620144" cy="1521608"/>
            <a:chOff x="2514600" y="1348548"/>
            <a:chExt cx="4730353" cy="4442652"/>
          </a:xfrm>
        </p:grpSpPr>
        <p:cxnSp>
          <p:nvCxnSpPr>
            <p:cNvPr id="5" name="Straight Connector 4"/>
            <p:cNvCxnSpPr>
              <a:cxnSpLocks noChangeAspect="1"/>
            </p:cNvCxnSpPr>
            <p:nvPr/>
          </p:nvCxnSpPr>
          <p:spPr>
            <a:xfrm rot="5400000">
              <a:off x="3657600" y="2659316"/>
              <a:ext cx="457200" cy="0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>
              <a:cxnSpLocks noChangeAspect="1"/>
            </p:cNvCxnSpPr>
            <p:nvPr/>
          </p:nvCxnSpPr>
          <p:spPr>
            <a:xfrm rot="5400000">
              <a:off x="3775710" y="2659316"/>
              <a:ext cx="457200" cy="0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/>
            <p:cNvSpPr>
              <a:spLocks noChangeAspect="1"/>
            </p:cNvSpPr>
            <p:nvPr/>
          </p:nvSpPr>
          <p:spPr>
            <a:xfrm rot="5400000" flipH="1">
              <a:off x="4021455" y="2588831"/>
              <a:ext cx="137160" cy="13716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00" dirty="0">
                <a:solidFill>
                  <a:schemeClr val="tx2"/>
                </a:solidFill>
              </a:endParaRPr>
            </a:p>
          </p:txBody>
        </p:sp>
        <p:cxnSp>
          <p:nvCxnSpPr>
            <p:cNvPr id="8" name="Straight Connector 7"/>
            <p:cNvCxnSpPr>
              <a:cxnSpLocks noChangeAspect="1"/>
            </p:cNvCxnSpPr>
            <p:nvPr/>
          </p:nvCxnSpPr>
          <p:spPr>
            <a:xfrm rot="5400000">
              <a:off x="3771900" y="2773616"/>
              <a:ext cx="0" cy="228600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cxnSpLocks noChangeAspect="1"/>
            </p:cNvCxnSpPr>
            <p:nvPr/>
          </p:nvCxnSpPr>
          <p:spPr>
            <a:xfrm rot="5400000">
              <a:off x="3771900" y="2316416"/>
              <a:ext cx="0" cy="228600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cxnSpLocks noChangeAspect="1"/>
            </p:cNvCxnSpPr>
            <p:nvPr/>
          </p:nvCxnSpPr>
          <p:spPr>
            <a:xfrm rot="5400000" flipH="1">
              <a:off x="4211955" y="2611628"/>
              <a:ext cx="1905" cy="108585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cxnSpLocks noChangeAspect="1"/>
            </p:cNvCxnSpPr>
            <p:nvPr/>
          </p:nvCxnSpPr>
          <p:spPr>
            <a:xfrm rot="5400000" flipH="1">
              <a:off x="3581400" y="2964116"/>
              <a:ext cx="152400" cy="0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cxnSpLocks noChangeAspect="1"/>
            </p:cNvCxnSpPr>
            <p:nvPr/>
          </p:nvCxnSpPr>
          <p:spPr>
            <a:xfrm rot="5400000" flipH="1">
              <a:off x="3581400" y="2354516"/>
              <a:ext cx="152400" cy="0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cxnSpLocks noChangeAspect="1"/>
            </p:cNvCxnSpPr>
            <p:nvPr/>
          </p:nvCxnSpPr>
          <p:spPr>
            <a:xfrm rot="16200000" flipH="1">
              <a:off x="5943600" y="2667000"/>
              <a:ext cx="457200" cy="0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cxnSpLocks noChangeAspect="1"/>
            </p:cNvCxnSpPr>
            <p:nvPr/>
          </p:nvCxnSpPr>
          <p:spPr>
            <a:xfrm rot="16200000" flipH="1">
              <a:off x="5825490" y="2667000"/>
              <a:ext cx="457200" cy="0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>
              <a:spLocks noChangeAspect="1"/>
            </p:cNvSpPr>
            <p:nvPr/>
          </p:nvSpPr>
          <p:spPr>
            <a:xfrm rot="16200000">
              <a:off x="5899785" y="2596515"/>
              <a:ext cx="137160" cy="13716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00" dirty="0">
                <a:solidFill>
                  <a:schemeClr val="tx2"/>
                </a:solidFill>
              </a:endParaRPr>
            </a:p>
          </p:txBody>
        </p:sp>
        <p:cxnSp>
          <p:nvCxnSpPr>
            <p:cNvPr id="16" name="Straight Connector 15"/>
            <p:cNvCxnSpPr>
              <a:cxnSpLocks noChangeAspect="1"/>
            </p:cNvCxnSpPr>
            <p:nvPr/>
          </p:nvCxnSpPr>
          <p:spPr>
            <a:xfrm rot="16200000" flipH="1">
              <a:off x="6286500" y="2781300"/>
              <a:ext cx="0" cy="228600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cxnSpLocks noChangeAspect="1"/>
            </p:cNvCxnSpPr>
            <p:nvPr/>
          </p:nvCxnSpPr>
          <p:spPr>
            <a:xfrm rot="16200000" flipH="1">
              <a:off x="6286500" y="2324100"/>
              <a:ext cx="0" cy="228600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cxnSpLocks noChangeAspect="1"/>
            </p:cNvCxnSpPr>
            <p:nvPr/>
          </p:nvCxnSpPr>
          <p:spPr>
            <a:xfrm rot="16200000">
              <a:off x="5844540" y="2619312"/>
              <a:ext cx="1905" cy="108585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cxnSpLocks noChangeAspect="1"/>
            </p:cNvCxnSpPr>
            <p:nvPr/>
          </p:nvCxnSpPr>
          <p:spPr>
            <a:xfrm rot="16200000">
              <a:off x="6324600" y="2971800"/>
              <a:ext cx="152400" cy="0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cxnSpLocks noChangeAspect="1"/>
            </p:cNvCxnSpPr>
            <p:nvPr/>
          </p:nvCxnSpPr>
          <p:spPr>
            <a:xfrm rot="16200000">
              <a:off x="6324600" y="2362200"/>
              <a:ext cx="152400" cy="0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005320" y="1568636"/>
              <a:ext cx="0" cy="488764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 21"/>
            <p:cNvGrpSpPr/>
            <p:nvPr/>
          </p:nvGrpSpPr>
          <p:grpSpPr>
            <a:xfrm rot="16200000">
              <a:off x="3048000" y="3733801"/>
              <a:ext cx="762000" cy="457200"/>
              <a:chOff x="5105400" y="4800600"/>
              <a:chExt cx="762000" cy="457200"/>
            </a:xfrm>
          </p:grpSpPr>
          <p:cxnSp>
            <p:nvCxnSpPr>
              <p:cNvPr id="74" name="Straight Connector 73"/>
              <p:cNvCxnSpPr>
                <a:cxnSpLocks noChangeAspect="1"/>
              </p:cNvCxnSpPr>
              <p:nvPr/>
            </p:nvCxnSpPr>
            <p:spPr>
              <a:xfrm>
                <a:off x="5257800" y="5029200"/>
                <a:ext cx="457200" cy="0"/>
              </a:xfrm>
              <a:prstGeom prst="line">
                <a:avLst/>
              </a:prstGeom>
              <a:ln w="2540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>
                <a:cxnSpLocks noChangeAspect="1"/>
              </p:cNvCxnSpPr>
              <p:nvPr/>
            </p:nvCxnSpPr>
            <p:spPr>
              <a:xfrm>
                <a:off x="5257800" y="4911090"/>
                <a:ext cx="457200" cy="0"/>
              </a:xfrm>
              <a:prstGeom prst="line">
                <a:avLst/>
              </a:prstGeom>
              <a:ln w="2540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>
                <a:cxnSpLocks noChangeAspect="1"/>
              </p:cNvCxnSpPr>
              <p:nvPr/>
            </p:nvCxnSpPr>
            <p:spPr>
              <a:xfrm>
                <a:off x="5715000" y="5029200"/>
                <a:ext cx="0" cy="228600"/>
              </a:xfrm>
              <a:prstGeom prst="line">
                <a:avLst/>
              </a:prstGeom>
              <a:ln w="2540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>
                <a:cxnSpLocks noChangeAspect="1"/>
              </p:cNvCxnSpPr>
              <p:nvPr/>
            </p:nvCxnSpPr>
            <p:spPr>
              <a:xfrm>
                <a:off x="5257800" y="5029200"/>
                <a:ext cx="0" cy="228600"/>
              </a:xfrm>
              <a:prstGeom prst="line">
                <a:avLst/>
              </a:prstGeom>
              <a:ln w="2540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>
                <a:cxnSpLocks noChangeAspect="1"/>
              </p:cNvCxnSpPr>
              <p:nvPr/>
            </p:nvCxnSpPr>
            <p:spPr>
              <a:xfrm>
                <a:off x="5486400" y="4800600"/>
                <a:ext cx="0" cy="110490"/>
              </a:xfrm>
              <a:prstGeom prst="line">
                <a:avLst/>
              </a:prstGeom>
              <a:ln w="2540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>
                <a:cxnSpLocks noChangeAspect="1"/>
              </p:cNvCxnSpPr>
              <p:nvPr/>
            </p:nvCxnSpPr>
            <p:spPr>
              <a:xfrm flipH="1">
                <a:off x="5715000" y="5257800"/>
                <a:ext cx="152400" cy="0"/>
              </a:xfrm>
              <a:prstGeom prst="line">
                <a:avLst/>
              </a:prstGeom>
              <a:ln w="2540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>
                <a:cxnSpLocks noChangeAspect="1"/>
              </p:cNvCxnSpPr>
              <p:nvPr/>
            </p:nvCxnSpPr>
            <p:spPr>
              <a:xfrm flipH="1">
                <a:off x="5105400" y="5257800"/>
                <a:ext cx="152400" cy="0"/>
              </a:xfrm>
              <a:prstGeom prst="line">
                <a:avLst/>
              </a:prstGeom>
              <a:ln w="2540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/>
            <p:cNvGrpSpPr/>
            <p:nvPr/>
          </p:nvGrpSpPr>
          <p:grpSpPr>
            <a:xfrm>
              <a:off x="3429000" y="4495800"/>
              <a:ext cx="457200" cy="228600"/>
              <a:chOff x="4343400" y="4267200"/>
              <a:chExt cx="457200" cy="228600"/>
            </a:xfrm>
          </p:grpSpPr>
          <p:cxnSp>
            <p:nvCxnSpPr>
              <p:cNvPr id="70" name="Straight Connector 69"/>
              <p:cNvCxnSpPr/>
              <p:nvPr/>
            </p:nvCxnSpPr>
            <p:spPr>
              <a:xfrm>
                <a:off x="4343400" y="4343400"/>
                <a:ext cx="457200" cy="0"/>
              </a:xfrm>
              <a:prstGeom prst="line">
                <a:avLst/>
              </a:prstGeom>
              <a:ln w="2540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>
                <a:off x="4572000" y="4267200"/>
                <a:ext cx="0" cy="76200"/>
              </a:xfrm>
              <a:prstGeom prst="line">
                <a:avLst/>
              </a:prstGeom>
              <a:ln w="2540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4419600" y="4419600"/>
                <a:ext cx="304800" cy="0"/>
              </a:xfrm>
              <a:prstGeom prst="line">
                <a:avLst/>
              </a:prstGeom>
              <a:ln w="2540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4495800" y="4495800"/>
                <a:ext cx="152400" cy="0"/>
              </a:xfrm>
              <a:prstGeom prst="line">
                <a:avLst/>
              </a:prstGeom>
              <a:ln w="2540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4" name="Straight Connector 23"/>
            <p:cNvCxnSpPr>
              <a:cxnSpLocks noChangeAspect="1"/>
            </p:cNvCxnSpPr>
            <p:nvPr/>
          </p:nvCxnSpPr>
          <p:spPr>
            <a:xfrm>
              <a:off x="3657600" y="4343400"/>
              <a:ext cx="0" cy="228600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cxnSpLocks noChangeAspect="1"/>
            </p:cNvCxnSpPr>
            <p:nvPr/>
          </p:nvCxnSpPr>
          <p:spPr>
            <a:xfrm>
              <a:off x="3657600" y="3048000"/>
              <a:ext cx="0" cy="533400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cxnSpLocks noChangeAspect="1"/>
            </p:cNvCxnSpPr>
            <p:nvPr/>
          </p:nvCxnSpPr>
          <p:spPr>
            <a:xfrm>
              <a:off x="2514600" y="3962400"/>
              <a:ext cx="685800" cy="0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2514600" y="3657600"/>
              <a:ext cx="468030" cy="224654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500" dirty="0" smtClean="0"/>
                <a:t>LVsig</a:t>
              </a:r>
              <a:endParaRPr lang="en-US" sz="500" dirty="0"/>
            </a:p>
          </p:txBody>
        </p:sp>
        <p:grpSp>
          <p:nvGrpSpPr>
            <p:cNvPr id="28" name="Group 27"/>
            <p:cNvGrpSpPr/>
            <p:nvPr/>
          </p:nvGrpSpPr>
          <p:grpSpPr>
            <a:xfrm rot="16200000">
              <a:off x="5791200" y="4724401"/>
              <a:ext cx="762000" cy="457200"/>
              <a:chOff x="5105400" y="4800600"/>
              <a:chExt cx="762000" cy="457200"/>
            </a:xfrm>
          </p:grpSpPr>
          <p:cxnSp>
            <p:nvCxnSpPr>
              <p:cNvPr id="63" name="Straight Connector 62"/>
              <p:cNvCxnSpPr>
                <a:cxnSpLocks noChangeAspect="1"/>
              </p:cNvCxnSpPr>
              <p:nvPr/>
            </p:nvCxnSpPr>
            <p:spPr>
              <a:xfrm>
                <a:off x="5257800" y="5029200"/>
                <a:ext cx="457200" cy="0"/>
              </a:xfrm>
              <a:prstGeom prst="line">
                <a:avLst/>
              </a:prstGeom>
              <a:ln w="2540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>
                <a:cxnSpLocks noChangeAspect="1"/>
              </p:cNvCxnSpPr>
              <p:nvPr/>
            </p:nvCxnSpPr>
            <p:spPr>
              <a:xfrm>
                <a:off x="5257800" y="4911090"/>
                <a:ext cx="457200" cy="0"/>
              </a:xfrm>
              <a:prstGeom prst="line">
                <a:avLst/>
              </a:prstGeom>
              <a:ln w="2540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>
                <a:cxnSpLocks noChangeAspect="1"/>
              </p:cNvCxnSpPr>
              <p:nvPr/>
            </p:nvCxnSpPr>
            <p:spPr>
              <a:xfrm>
                <a:off x="5715000" y="5029200"/>
                <a:ext cx="0" cy="228600"/>
              </a:xfrm>
              <a:prstGeom prst="line">
                <a:avLst/>
              </a:prstGeom>
              <a:ln w="2540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>
                <a:cxnSpLocks noChangeAspect="1"/>
              </p:cNvCxnSpPr>
              <p:nvPr/>
            </p:nvCxnSpPr>
            <p:spPr>
              <a:xfrm>
                <a:off x="5257800" y="5029200"/>
                <a:ext cx="0" cy="228600"/>
              </a:xfrm>
              <a:prstGeom prst="line">
                <a:avLst/>
              </a:prstGeom>
              <a:ln w="2540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>
                <a:cxnSpLocks noChangeAspect="1"/>
              </p:cNvCxnSpPr>
              <p:nvPr/>
            </p:nvCxnSpPr>
            <p:spPr>
              <a:xfrm>
                <a:off x="5486400" y="4800600"/>
                <a:ext cx="0" cy="110490"/>
              </a:xfrm>
              <a:prstGeom prst="line">
                <a:avLst/>
              </a:prstGeom>
              <a:ln w="2540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>
                <a:cxnSpLocks noChangeAspect="1"/>
              </p:cNvCxnSpPr>
              <p:nvPr/>
            </p:nvCxnSpPr>
            <p:spPr>
              <a:xfrm flipH="1">
                <a:off x="5715000" y="5257800"/>
                <a:ext cx="152400" cy="0"/>
              </a:xfrm>
              <a:prstGeom prst="line">
                <a:avLst/>
              </a:prstGeom>
              <a:ln w="2540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>
                <a:cxnSpLocks noChangeAspect="1"/>
              </p:cNvCxnSpPr>
              <p:nvPr/>
            </p:nvCxnSpPr>
            <p:spPr>
              <a:xfrm flipH="1">
                <a:off x="5105400" y="5257800"/>
                <a:ext cx="152400" cy="0"/>
              </a:xfrm>
              <a:prstGeom prst="line">
                <a:avLst/>
              </a:prstGeom>
              <a:ln w="2540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Group 28"/>
            <p:cNvGrpSpPr/>
            <p:nvPr/>
          </p:nvGrpSpPr>
          <p:grpSpPr>
            <a:xfrm>
              <a:off x="6172200" y="5562600"/>
              <a:ext cx="457200" cy="228600"/>
              <a:chOff x="4343400" y="4267200"/>
              <a:chExt cx="457200" cy="228600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>
                <a:off x="4343400" y="4343400"/>
                <a:ext cx="457200" cy="0"/>
              </a:xfrm>
              <a:prstGeom prst="line">
                <a:avLst/>
              </a:prstGeom>
              <a:ln w="2540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4572000" y="4267200"/>
                <a:ext cx="0" cy="76200"/>
              </a:xfrm>
              <a:prstGeom prst="line">
                <a:avLst/>
              </a:prstGeom>
              <a:ln w="2540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4419600" y="4419600"/>
                <a:ext cx="304800" cy="0"/>
              </a:xfrm>
              <a:prstGeom prst="line">
                <a:avLst/>
              </a:prstGeom>
              <a:ln w="2540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4495800" y="4495800"/>
                <a:ext cx="152400" cy="0"/>
              </a:xfrm>
              <a:prstGeom prst="line">
                <a:avLst/>
              </a:prstGeom>
              <a:ln w="2540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Straight Connector 29"/>
            <p:cNvCxnSpPr>
              <a:cxnSpLocks noChangeAspect="1"/>
            </p:cNvCxnSpPr>
            <p:nvPr/>
          </p:nvCxnSpPr>
          <p:spPr>
            <a:xfrm>
              <a:off x="6400800" y="5334000"/>
              <a:ext cx="0" cy="228600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cxnSpLocks noChangeAspect="1"/>
            </p:cNvCxnSpPr>
            <p:nvPr/>
          </p:nvCxnSpPr>
          <p:spPr>
            <a:xfrm>
              <a:off x="6400800" y="3048000"/>
              <a:ext cx="0" cy="1600200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cxnSpLocks noChangeAspect="1"/>
            </p:cNvCxnSpPr>
            <p:nvPr/>
          </p:nvCxnSpPr>
          <p:spPr>
            <a:xfrm>
              <a:off x="5638800" y="4953000"/>
              <a:ext cx="304800" cy="0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cxnSpLocks noChangeAspect="1"/>
            </p:cNvCxnSpPr>
            <p:nvPr/>
          </p:nvCxnSpPr>
          <p:spPr>
            <a:xfrm>
              <a:off x="6400800" y="4343400"/>
              <a:ext cx="844153" cy="0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4" name="Group 33"/>
            <p:cNvGrpSpPr/>
            <p:nvPr/>
          </p:nvGrpSpPr>
          <p:grpSpPr>
            <a:xfrm rot="5400000">
              <a:off x="4675526" y="4446926"/>
              <a:ext cx="914400" cy="1012148"/>
              <a:chOff x="3200400" y="4267200"/>
              <a:chExt cx="914400" cy="1012148"/>
            </a:xfrm>
          </p:grpSpPr>
          <p:cxnSp>
            <p:nvCxnSpPr>
              <p:cNvPr id="55" name="Straight Connector 54"/>
              <p:cNvCxnSpPr/>
              <p:nvPr/>
            </p:nvCxnSpPr>
            <p:spPr>
              <a:xfrm>
                <a:off x="3200400" y="5218095"/>
                <a:ext cx="914400" cy="0"/>
              </a:xfrm>
              <a:prstGeom prst="line">
                <a:avLst/>
              </a:prstGeom>
              <a:ln w="2540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3600000">
                <a:off x="3429000" y="4822148"/>
                <a:ext cx="914400" cy="0"/>
              </a:xfrm>
              <a:prstGeom prst="line">
                <a:avLst/>
              </a:prstGeom>
              <a:ln w="2540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18000000" flipH="1">
                <a:off x="2971800" y="4822148"/>
                <a:ext cx="914400" cy="0"/>
              </a:xfrm>
              <a:prstGeom prst="line">
                <a:avLst/>
              </a:prstGeom>
              <a:ln w="25400" cap="rnd">
                <a:solidFill>
                  <a:schemeClr val="tx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Oval 57"/>
              <p:cNvSpPr/>
              <p:nvPr/>
            </p:nvSpPr>
            <p:spPr>
              <a:xfrm flipH="1">
                <a:off x="3579322" y="4267200"/>
                <a:ext cx="156510" cy="156510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dirty="0">
                  <a:solidFill>
                    <a:schemeClr val="tx2"/>
                  </a:solidFill>
                </a:endParaRPr>
              </a:p>
            </p:txBody>
          </p:sp>
        </p:grpSp>
        <p:cxnSp>
          <p:nvCxnSpPr>
            <p:cNvPr id="35" name="Straight Connector 34"/>
            <p:cNvCxnSpPr/>
            <p:nvPr/>
          </p:nvCxnSpPr>
          <p:spPr>
            <a:xfrm>
              <a:off x="5060764" y="4159436"/>
              <a:ext cx="0" cy="304800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2700000">
              <a:off x="5033983" y="4224095"/>
              <a:ext cx="182880" cy="0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8900000" flipH="1">
              <a:off x="4905487" y="4223273"/>
              <a:ext cx="182880" cy="0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cxnSpLocks noChangeAspect="1"/>
            </p:cNvCxnSpPr>
            <p:nvPr/>
          </p:nvCxnSpPr>
          <p:spPr>
            <a:xfrm>
              <a:off x="5061592" y="4474845"/>
              <a:ext cx="0" cy="228600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cxnSpLocks noChangeAspect="1"/>
            </p:cNvCxnSpPr>
            <p:nvPr/>
          </p:nvCxnSpPr>
          <p:spPr>
            <a:xfrm>
              <a:off x="2743200" y="3962400"/>
              <a:ext cx="0" cy="990601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cxnSpLocks noChangeAspect="1"/>
            </p:cNvCxnSpPr>
            <p:nvPr/>
          </p:nvCxnSpPr>
          <p:spPr>
            <a:xfrm flipH="1">
              <a:off x="2743200" y="4953000"/>
              <a:ext cx="1944705" cy="0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cxnSpLocks noChangeAspect="1"/>
            </p:cNvCxnSpPr>
            <p:nvPr/>
          </p:nvCxnSpPr>
          <p:spPr>
            <a:xfrm>
              <a:off x="5410200" y="2674684"/>
              <a:ext cx="457200" cy="0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cxnSpLocks noChangeAspect="1"/>
            </p:cNvCxnSpPr>
            <p:nvPr/>
          </p:nvCxnSpPr>
          <p:spPr>
            <a:xfrm>
              <a:off x="5410200" y="2681728"/>
              <a:ext cx="0" cy="518672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cxnSpLocks noChangeAspect="1"/>
            </p:cNvCxnSpPr>
            <p:nvPr/>
          </p:nvCxnSpPr>
          <p:spPr>
            <a:xfrm flipH="1">
              <a:off x="3657600" y="3200400"/>
              <a:ext cx="1752600" cy="0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6629399" y="4043349"/>
              <a:ext cx="500795" cy="224654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500" dirty="0" smtClean="0"/>
                <a:t>HVsig</a:t>
              </a:r>
              <a:endParaRPr lang="en-US" sz="500" dirty="0"/>
            </a:p>
          </p:txBody>
        </p:sp>
        <p:cxnSp>
          <p:nvCxnSpPr>
            <p:cNvPr id="45" name="Straight Connector 44"/>
            <p:cNvCxnSpPr>
              <a:cxnSpLocks noChangeAspect="1"/>
            </p:cNvCxnSpPr>
            <p:nvPr/>
          </p:nvCxnSpPr>
          <p:spPr>
            <a:xfrm flipH="1">
              <a:off x="4572000" y="3657600"/>
              <a:ext cx="1828800" cy="0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cxnSpLocks noChangeAspect="1"/>
            </p:cNvCxnSpPr>
            <p:nvPr/>
          </p:nvCxnSpPr>
          <p:spPr>
            <a:xfrm>
              <a:off x="4572000" y="2667000"/>
              <a:ext cx="0" cy="990600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cxnSpLocks noChangeAspect="1"/>
            </p:cNvCxnSpPr>
            <p:nvPr/>
          </p:nvCxnSpPr>
          <p:spPr>
            <a:xfrm flipH="1">
              <a:off x="4267200" y="2667000"/>
              <a:ext cx="304800" cy="0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5105400" y="3973830"/>
              <a:ext cx="435271" cy="224654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500" dirty="0" smtClean="0"/>
                <a:t>VddL</a:t>
              </a:r>
              <a:endParaRPr lang="en-US" sz="5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084772" y="1348548"/>
              <a:ext cx="468030" cy="224654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500" dirty="0" smtClean="0"/>
                <a:t>VddH</a:t>
              </a:r>
              <a:endParaRPr lang="en-US" sz="500" dirty="0"/>
            </a:p>
          </p:txBody>
        </p:sp>
        <p:cxnSp>
          <p:nvCxnSpPr>
            <p:cNvPr id="50" name="Straight Connector 49"/>
            <p:cNvCxnSpPr/>
            <p:nvPr/>
          </p:nvCxnSpPr>
          <p:spPr>
            <a:xfrm rot="2700000">
              <a:off x="4978514" y="1611742"/>
              <a:ext cx="182880" cy="0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8900000" flipH="1">
              <a:off x="4850018" y="1610920"/>
              <a:ext cx="182880" cy="0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cxnSpLocks noChangeAspect="1"/>
            </p:cNvCxnSpPr>
            <p:nvPr/>
          </p:nvCxnSpPr>
          <p:spPr>
            <a:xfrm>
              <a:off x="3657600" y="2057400"/>
              <a:ext cx="2743200" cy="0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cxnSpLocks noChangeAspect="1"/>
            </p:cNvCxnSpPr>
            <p:nvPr/>
          </p:nvCxnSpPr>
          <p:spPr>
            <a:xfrm>
              <a:off x="6400800" y="2057400"/>
              <a:ext cx="0" cy="228600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cxnSpLocks noChangeAspect="1"/>
            </p:cNvCxnSpPr>
            <p:nvPr/>
          </p:nvCxnSpPr>
          <p:spPr>
            <a:xfrm>
              <a:off x="3657600" y="2057400"/>
              <a:ext cx="0" cy="228600"/>
            </a:xfrm>
            <a:prstGeom prst="line">
              <a:avLst/>
            </a:prstGeom>
            <a:ln w="254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1982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Co-Simulation for Mixed Signal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Combine SPICE with a logic simulator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Functional, </a:t>
            </a:r>
            <a:r>
              <a:rPr lang="en-US" dirty="0" smtClean="0"/>
              <a:t>timing, </a:t>
            </a:r>
            <a:r>
              <a:rPr lang="en-US" dirty="0"/>
              <a:t>and power-up simulation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High throughput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Excellent accuracy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 smtClean="0"/>
              <a:t>Let SPICE do what SPICE does best, and use fast     logic simulation to handle RTL and gate-level circuits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Various SPICE engines, +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SystemVerilog, Verilog, Verilog-A, Verilog-AMS, or VHDL</a:t>
            </a:r>
          </a:p>
          <a:p>
            <a:pPr lvl="1"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Direct kernel integration of SPICE and logic simulation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Single process, single </a:t>
            </a:r>
            <a:r>
              <a:rPr lang="en-US" dirty="0" smtClean="0"/>
              <a:t>executable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Multi-level verification</a:t>
            </a:r>
          </a:p>
          <a:p>
            <a:pPr lvl="2">
              <a:spcBef>
                <a:spcPts val="0"/>
              </a:spcBef>
            </a:pPr>
            <a:endParaRPr lang="en-US" dirty="0" smtClean="0"/>
          </a:p>
          <a:p>
            <a:r>
              <a:rPr lang="en-US" dirty="0" smtClean="0"/>
              <a:t>Use abstracted models for system-level validation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25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81538"/>
          </a:xfrm>
        </p:spPr>
        <p:txBody>
          <a:bodyPr/>
          <a:lstStyle/>
          <a:p>
            <a:r>
              <a:rPr lang="en-US" dirty="0" smtClean="0"/>
              <a:t>Mixed signal modeling and timing analysis CAN be done</a:t>
            </a:r>
          </a:p>
          <a:p>
            <a:pPr lvl="1"/>
            <a:r>
              <a:rPr lang="en-US" dirty="0" smtClean="0"/>
              <a:t>Enables ultra-fast, ultra-small, ultra-low-power designs</a:t>
            </a:r>
          </a:p>
          <a:p>
            <a:pPr lvl="1"/>
            <a:r>
              <a:rPr lang="en-US" dirty="0" smtClean="0"/>
              <a:t>Valuable verification technique to ensure working first silicon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Technical challenges</a:t>
            </a:r>
          </a:p>
          <a:p>
            <a:pPr lvl="1"/>
            <a:r>
              <a:rPr lang="en-US" dirty="0" smtClean="0"/>
              <a:t>MS circuit timing analysis is not necessarily easy or exhaustive</a:t>
            </a:r>
          </a:p>
          <a:p>
            <a:pPr lvl="1"/>
            <a:r>
              <a:rPr lang="en-US" dirty="0" smtClean="0"/>
              <a:t>Labor and compute resources can be expensive</a:t>
            </a:r>
          </a:p>
          <a:p>
            <a:pPr lvl="1"/>
            <a:r>
              <a:rPr lang="en-US" dirty="0" smtClean="0"/>
              <a:t>Costs may really explode with increasing number of corners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Continuing progress</a:t>
            </a:r>
          </a:p>
          <a:p>
            <a:pPr lvl="1"/>
            <a:r>
              <a:rPr lang="en-US" dirty="0" smtClean="0"/>
              <a:t>Modeling interface improvements</a:t>
            </a:r>
          </a:p>
          <a:p>
            <a:pPr lvl="1"/>
            <a:r>
              <a:rPr lang="en-US" dirty="0" smtClean="0"/>
              <a:t>Expanding analysis support for analog-ish circuits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70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543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Synopsys Existing Color Palette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897ABA"/>
      </a:accent1>
      <a:accent2>
        <a:srgbClr val="FA7D21"/>
      </a:accent2>
      <a:accent3>
        <a:srgbClr val="85B634"/>
      </a:accent3>
      <a:accent4>
        <a:srgbClr val="EA1700"/>
      </a:accent4>
      <a:accent5>
        <a:srgbClr val="BCBCBC"/>
      </a:accent5>
      <a:accent6>
        <a:srgbClr val="4071BA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ault Theme" id="{E41D392C-69B5-410B-93A2-3DCBC541DC57}" vid="{665B3EE7-6704-437D-8D44-ED21F54FF7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Synopsys Existing Color Palette">
    <a:dk1>
      <a:sysClr val="windowText" lastClr="000000"/>
    </a:dk1>
    <a:lt1>
      <a:sysClr val="window" lastClr="FFFFFF"/>
    </a:lt1>
    <a:dk2>
      <a:srgbClr val="000000"/>
    </a:dk2>
    <a:lt2>
      <a:srgbClr val="FFFFFF"/>
    </a:lt2>
    <a:accent1>
      <a:srgbClr val="897ABA"/>
    </a:accent1>
    <a:accent2>
      <a:srgbClr val="FA7D21"/>
    </a:accent2>
    <a:accent3>
      <a:srgbClr val="85B634"/>
    </a:accent3>
    <a:accent4>
      <a:srgbClr val="EA1700"/>
    </a:accent4>
    <a:accent5>
      <a:srgbClr val="BCBCBC"/>
    </a:accent5>
    <a:accent6>
      <a:srgbClr val="4071BA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793</TotalTime>
  <Words>507</Words>
  <Application>Microsoft Office PowerPoint</Application>
  <PresentationFormat>On-screen Show (4:3)</PresentationFormat>
  <Paragraphs>99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Arial Black</vt:lpstr>
      <vt:lpstr>Calibri</vt:lpstr>
      <vt:lpstr>Default Theme</vt:lpstr>
      <vt:lpstr>Timing Analysis  in a Mixed Signal World  TAU Workshop Panel Session</vt:lpstr>
      <vt:lpstr>Are Existing Delay Models Useful for Mixed Signal Timing Analysis?</vt:lpstr>
      <vt:lpstr>Abstract Models for Mixed Signal</vt:lpstr>
      <vt:lpstr>Do Models Work for Mixed Signal?</vt:lpstr>
      <vt:lpstr>Transistor-Level Static Timing Analysis</vt:lpstr>
      <vt:lpstr>Co-Simulation for Mixed Signal Designs</vt:lpstr>
      <vt:lpstr>Bottom Line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TAU Mixed Signal Timing Panel</dc:title>
  <dc:creator>Jim Sproch</dc:creator>
  <cp:lastModifiedBy>Ruben Molina</cp:lastModifiedBy>
  <cp:revision>52</cp:revision>
  <cp:lastPrinted>2015-03-07T00:43:45Z</cp:lastPrinted>
  <dcterms:created xsi:type="dcterms:W3CDTF">2006-08-16T00:00:00Z</dcterms:created>
  <dcterms:modified xsi:type="dcterms:W3CDTF">2015-03-12T05:52:46Z</dcterms:modified>
</cp:coreProperties>
</file>