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0" r:id="rId5"/>
  </p:sldMasterIdLst>
  <p:notesMasterIdLst>
    <p:notesMasterId r:id="rId17"/>
  </p:notesMasterIdLst>
  <p:handoutMasterIdLst>
    <p:handoutMasterId r:id="rId18"/>
  </p:handoutMasterIdLst>
  <p:sldIdLst>
    <p:sldId id="327" r:id="rId6"/>
    <p:sldId id="328" r:id="rId7"/>
    <p:sldId id="329" r:id="rId8"/>
    <p:sldId id="330" r:id="rId9"/>
    <p:sldId id="331" r:id="rId10"/>
    <p:sldId id="332" r:id="rId11"/>
    <p:sldId id="333" r:id="rId12"/>
    <p:sldId id="335" r:id="rId13"/>
    <p:sldId id="336" r:id="rId14"/>
    <p:sldId id="337" r:id="rId15"/>
    <p:sldId id="338" r:id="rId16"/>
  </p:sldIdLst>
  <p:sldSz cx="9144000" cy="6858000" type="screen4x3"/>
  <p:notesSz cx="7077075" cy="91011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67">
          <p15:clr>
            <a:srgbClr val="A4A3A4"/>
          </p15:clr>
        </p15:guide>
        <p15:guide id="2" pos="222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tera Us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2D2D89"/>
    <a:srgbClr val="000066"/>
    <a:srgbClr val="3366CC"/>
    <a:srgbClr val="3333CC"/>
    <a:srgbClr val="A549DD"/>
    <a:srgbClr val="90909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07" autoAdjust="0"/>
    <p:restoredTop sz="94574" autoAdjust="0"/>
  </p:normalViewPr>
  <p:slideViewPr>
    <p:cSldViewPr snapToGrid="0">
      <p:cViewPr varScale="1">
        <p:scale>
          <a:sx n="110" d="100"/>
          <a:sy n="110" d="100"/>
        </p:scale>
        <p:origin x="690"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4" d="100"/>
          <a:sy n="94" d="100"/>
        </p:scale>
        <p:origin x="-2646" y="-102"/>
      </p:cViewPr>
      <p:guideLst>
        <p:guide orient="horz" pos="2867"/>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86100" cy="449263"/>
          </a:xfrm>
          <a:prstGeom prst="rect">
            <a:avLst/>
          </a:prstGeom>
          <a:noFill/>
          <a:ln w="9525">
            <a:noFill/>
            <a:miter lim="800000"/>
            <a:headEnd/>
            <a:tailEnd/>
          </a:ln>
          <a:effectLst/>
        </p:spPr>
        <p:txBody>
          <a:bodyPr vert="horz" wrap="square" lIns="91733" tIns="45866" rIns="91733" bIns="45866" numCol="1" anchor="t" anchorCtr="0" compatLnSpc="1">
            <a:prstTxWarp prst="textNoShape">
              <a:avLst/>
            </a:prstTxWarp>
          </a:bodyPr>
          <a:lstStyle>
            <a:lvl1pPr defTabSz="917575" eaLnBrk="0" hangingPunct="0">
              <a:defRPr sz="1200">
                <a:cs typeface="+mn-cs"/>
              </a:defRPr>
            </a:lvl1pPr>
          </a:lstStyle>
          <a:p>
            <a:pPr>
              <a:defRPr/>
            </a:pPr>
            <a:endParaRPr lang="en-US"/>
          </a:p>
        </p:txBody>
      </p:sp>
      <p:sp>
        <p:nvSpPr>
          <p:cNvPr id="15363" name="Rectangle 3"/>
          <p:cNvSpPr>
            <a:spLocks noGrp="1" noChangeArrowheads="1"/>
          </p:cNvSpPr>
          <p:nvPr>
            <p:ph type="dt" sz="quarter" idx="1"/>
          </p:nvPr>
        </p:nvSpPr>
        <p:spPr bwMode="auto">
          <a:xfrm>
            <a:off x="4010025" y="0"/>
            <a:ext cx="3086100" cy="449263"/>
          </a:xfrm>
          <a:prstGeom prst="rect">
            <a:avLst/>
          </a:prstGeom>
          <a:noFill/>
          <a:ln w="9525">
            <a:noFill/>
            <a:miter lim="800000"/>
            <a:headEnd/>
            <a:tailEnd/>
          </a:ln>
          <a:effectLst/>
        </p:spPr>
        <p:txBody>
          <a:bodyPr vert="horz" wrap="square" lIns="91733" tIns="45866" rIns="91733" bIns="45866" numCol="1" anchor="t" anchorCtr="0" compatLnSpc="1">
            <a:prstTxWarp prst="textNoShape">
              <a:avLst/>
            </a:prstTxWarp>
          </a:bodyPr>
          <a:lstStyle>
            <a:lvl1pPr algn="r" defTabSz="917575" eaLnBrk="0" hangingPunct="0">
              <a:defRPr sz="1200">
                <a:cs typeface="+mn-cs"/>
              </a:defRPr>
            </a:lvl1pPr>
          </a:lstStyle>
          <a:p>
            <a:pPr>
              <a:defRPr/>
            </a:pPr>
            <a:endParaRPr lang="en-US"/>
          </a:p>
        </p:txBody>
      </p:sp>
      <p:sp>
        <p:nvSpPr>
          <p:cNvPr id="15364" name="Rectangle 4"/>
          <p:cNvSpPr>
            <a:spLocks noGrp="1" noChangeArrowheads="1"/>
          </p:cNvSpPr>
          <p:nvPr>
            <p:ph type="ftr" sz="quarter" idx="2"/>
          </p:nvPr>
        </p:nvSpPr>
        <p:spPr bwMode="auto">
          <a:xfrm>
            <a:off x="0" y="8666163"/>
            <a:ext cx="3086100" cy="449262"/>
          </a:xfrm>
          <a:prstGeom prst="rect">
            <a:avLst/>
          </a:prstGeom>
          <a:noFill/>
          <a:ln w="9525">
            <a:noFill/>
            <a:miter lim="800000"/>
            <a:headEnd/>
            <a:tailEnd/>
          </a:ln>
          <a:effectLst/>
        </p:spPr>
        <p:txBody>
          <a:bodyPr vert="horz" wrap="square" lIns="91733" tIns="45866" rIns="91733" bIns="45866" numCol="1" anchor="b" anchorCtr="0" compatLnSpc="1">
            <a:prstTxWarp prst="textNoShape">
              <a:avLst/>
            </a:prstTxWarp>
          </a:bodyPr>
          <a:lstStyle>
            <a:lvl1pPr defTabSz="917575" eaLnBrk="0" hangingPunct="0">
              <a:defRPr sz="1200">
                <a:cs typeface="+mn-cs"/>
              </a:defRPr>
            </a:lvl1pPr>
          </a:lstStyle>
          <a:p>
            <a:pPr>
              <a:defRPr/>
            </a:pPr>
            <a:endParaRPr lang="en-US"/>
          </a:p>
        </p:txBody>
      </p:sp>
      <p:sp>
        <p:nvSpPr>
          <p:cNvPr id="15365" name="Rectangle 5"/>
          <p:cNvSpPr>
            <a:spLocks noGrp="1" noChangeArrowheads="1"/>
          </p:cNvSpPr>
          <p:nvPr>
            <p:ph type="sldNum" sz="quarter" idx="3"/>
          </p:nvPr>
        </p:nvSpPr>
        <p:spPr bwMode="auto">
          <a:xfrm>
            <a:off x="4010025" y="8666163"/>
            <a:ext cx="3086100" cy="449262"/>
          </a:xfrm>
          <a:prstGeom prst="rect">
            <a:avLst/>
          </a:prstGeom>
          <a:noFill/>
          <a:ln w="9525">
            <a:noFill/>
            <a:miter lim="800000"/>
            <a:headEnd/>
            <a:tailEnd/>
          </a:ln>
          <a:effectLst/>
        </p:spPr>
        <p:txBody>
          <a:bodyPr vert="horz" wrap="square" lIns="91733" tIns="45866" rIns="91733" bIns="45866" numCol="1" anchor="b" anchorCtr="0" compatLnSpc="1">
            <a:prstTxWarp prst="textNoShape">
              <a:avLst/>
            </a:prstTxWarp>
          </a:bodyPr>
          <a:lstStyle>
            <a:lvl1pPr algn="r" defTabSz="917575" eaLnBrk="0" hangingPunct="0">
              <a:defRPr sz="1200">
                <a:cs typeface="+mn-cs"/>
              </a:defRPr>
            </a:lvl1pPr>
          </a:lstStyle>
          <a:p>
            <a:pPr>
              <a:defRPr/>
            </a:pPr>
            <a:fld id="{BE4DA1ED-81F1-4529-9EA0-EBEA37C686BE}" type="slidenum">
              <a:rPr lang="en-US"/>
              <a:pPr>
                <a:defRPr/>
              </a:pPr>
              <a:t>‹#›</a:t>
            </a:fld>
            <a:endParaRPr lang="en-US"/>
          </a:p>
        </p:txBody>
      </p:sp>
    </p:spTree>
    <p:extLst>
      <p:ext uri="{BB962C8B-B14F-4D97-AF65-F5344CB8AC3E}">
        <p14:creationId xmlns:p14="http://schemas.microsoft.com/office/powerpoint/2010/main" val="2952742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68638" cy="455613"/>
          </a:xfrm>
          <a:prstGeom prst="rect">
            <a:avLst/>
          </a:prstGeom>
          <a:noFill/>
          <a:ln w="9525">
            <a:noFill/>
            <a:miter lim="800000"/>
            <a:headEnd/>
            <a:tailEnd/>
          </a:ln>
          <a:effectLst/>
        </p:spPr>
        <p:txBody>
          <a:bodyPr vert="horz" wrap="square" lIns="93281" tIns="46640" rIns="93281" bIns="46640" numCol="1" anchor="t" anchorCtr="0" compatLnSpc="1">
            <a:prstTxWarp prst="textNoShape">
              <a:avLst/>
            </a:prstTxWarp>
          </a:bodyPr>
          <a:lstStyle>
            <a:lvl1pPr defTabSz="931863" eaLnBrk="0" hangingPunct="0">
              <a:defRPr sz="1200">
                <a:cs typeface="+mn-cs"/>
              </a:defRPr>
            </a:lvl1pPr>
          </a:lstStyle>
          <a:p>
            <a:pPr>
              <a:defRPr/>
            </a:pPr>
            <a:endParaRPr lang="en-US"/>
          </a:p>
        </p:txBody>
      </p:sp>
      <p:sp>
        <p:nvSpPr>
          <p:cNvPr id="12291" name="Rectangle 3"/>
          <p:cNvSpPr>
            <a:spLocks noGrp="1" noChangeArrowheads="1"/>
          </p:cNvSpPr>
          <p:nvPr>
            <p:ph type="dt" idx="1"/>
          </p:nvPr>
        </p:nvSpPr>
        <p:spPr bwMode="auto">
          <a:xfrm>
            <a:off x="4008438" y="0"/>
            <a:ext cx="3068637" cy="455613"/>
          </a:xfrm>
          <a:prstGeom prst="rect">
            <a:avLst/>
          </a:prstGeom>
          <a:noFill/>
          <a:ln w="9525">
            <a:noFill/>
            <a:miter lim="800000"/>
            <a:headEnd/>
            <a:tailEnd/>
          </a:ln>
          <a:effectLst/>
        </p:spPr>
        <p:txBody>
          <a:bodyPr vert="horz" wrap="square" lIns="93281" tIns="46640" rIns="93281" bIns="46640" numCol="1" anchor="t" anchorCtr="0" compatLnSpc="1">
            <a:prstTxWarp prst="textNoShape">
              <a:avLst/>
            </a:prstTxWarp>
          </a:bodyPr>
          <a:lstStyle>
            <a:lvl1pPr algn="r" defTabSz="931863" eaLnBrk="0" hangingPunct="0">
              <a:defRPr sz="1200">
                <a:cs typeface="+mn-cs"/>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262063" y="681038"/>
            <a:ext cx="4552950" cy="3414712"/>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42975" y="4322763"/>
            <a:ext cx="5191125" cy="4097337"/>
          </a:xfrm>
          <a:prstGeom prst="rect">
            <a:avLst/>
          </a:prstGeom>
          <a:noFill/>
          <a:ln w="9525">
            <a:noFill/>
            <a:miter lim="800000"/>
            <a:headEnd/>
            <a:tailEnd/>
          </a:ln>
          <a:effectLst/>
        </p:spPr>
        <p:txBody>
          <a:bodyPr vert="horz" wrap="square" lIns="93281" tIns="46640" rIns="93281" bIns="4664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645525"/>
            <a:ext cx="3068638" cy="455613"/>
          </a:xfrm>
          <a:prstGeom prst="rect">
            <a:avLst/>
          </a:prstGeom>
          <a:noFill/>
          <a:ln w="9525">
            <a:noFill/>
            <a:miter lim="800000"/>
            <a:headEnd/>
            <a:tailEnd/>
          </a:ln>
          <a:effectLst/>
        </p:spPr>
        <p:txBody>
          <a:bodyPr vert="horz" wrap="square" lIns="93281" tIns="46640" rIns="93281" bIns="46640" numCol="1" anchor="b" anchorCtr="0" compatLnSpc="1">
            <a:prstTxWarp prst="textNoShape">
              <a:avLst/>
            </a:prstTxWarp>
          </a:bodyPr>
          <a:lstStyle>
            <a:lvl1pPr defTabSz="931863" eaLnBrk="0" hangingPunct="0">
              <a:defRPr sz="1200">
                <a:cs typeface="+mn-cs"/>
              </a:defRPr>
            </a:lvl1pPr>
          </a:lstStyle>
          <a:p>
            <a:pPr>
              <a:defRPr/>
            </a:pPr>
            <a:endParaRPr lang="en-US"/>
          </a:p>
        </p:txBody>
      </p:sp>
      <p:sp>
        <p:nvSpPr>
          <p:cNvPr id="12295" name="Rectangle 7"/>
          <p:cNvSpPr>
            <a:spLocks noGrp="1" noChangeArrowheads="1"/>
          </p:cNvSpPr>
          <p:nvPr>
            <p:ph type="sldNum" sz="quarter" idx="5"/>
          </p:nvPr>
        </p:nvSpPr>
        <p:spPr bwMode="auto">
          <a:xfrm>
            <a:off x="4008438" y="8645525"/>
            <a:ext cx="3068637" cy="455613"/>
          </a:xfrm>
          <a:prstGeom prst="rect">
            <a:avLst/>
          </a:prstGeom>
          <a:noFill/>
          <a:ln w="9525">
            <a:noFill/>
            <a:miter lim="800000"/>
            <a:headEnd/>
            <a:tailEnd/>
          </a:ln>
          <a:effectLst/>
        </p:spPr>
        <p:txBody>
          <a:bodyPr vert="horz" wrap="square" lIns="93281" tIns="46640" rIns="93281" bIns="46640" numCol="1" anchor="b" anchorCtr="0" compatLnSpc="1">
            <a:prstTxWarp prst="textNoShape">
              <a:avLst/>
            </a:prstTxWarp>
          </a:bodyPr>
          <a:lstStyle>
            <a:lvl1pPr algn="r" defTabSz="931863" eaLnBrk="0" hangingPunct="0">
              <a:defRPr sz="1200">
                <a:cs typeface="+mn-cs"/>
              </a:defRPr>
            </a:lvl1pPr>
          </a:lstStyle>
          <a:p>
            <a:pPr>
              <a:defRPr/>
            </a:pPr>
            <a:fld id="{6E086B74-1F15-4257-8617-C1FDA649D691}" type="slidenum">
              <a:rPr lang="en-US"/>
              <a:pPr>
                <a:defRPr/>
              </a:pPr>
              <a:t>‹#›</a:t>
            </a:fld>
            <a:endParaRPr lang="en-US"/>
          </a:p>
        </p:txBody>
      </p:sp>
    </p:spTree>
    <p:extLst>
      <p:ext uri="{BB962C8B-B14F-4D97-AF65-F5344CB8AC3E}">
        <p14:creationId xmlns:p14="http://schemas.microsoft.com/office/powerpoint/2010/main" val="1314863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hyperlink" Target="http://www.altera.com/"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12"/>
          <p:cNvSpPr>
            <a:spLocks noChangeArrowheads="1"/>
          </p:cNvSpPr>
          <p:nvPr/>
        </p:nvSpPr>
        <p:spPr bwMode="auto">
          <a:xfrm>
            <a:off x="295275" y="6438900"/>
            <a:ext cx="4248150" cy="381000"/>
          </a:xfrm>
          <a:prstGeom prst="rect">
            <a:avLst/>
          </a:prstGeom>
          <a:noFill/>
          <a:ln w="9525">
            <a:noFill/>
            <a:miter lim="800000"/>
            <a:headEnd/>
            <a:tailEnd/>
          </a:ln>
          <a:effectLst/>
        </p:spPr>
        <p:txBody>
          <a:bodyPr/>
          <a:lstStyle/>
          <a:p>
            <a:pPr eaLnBrk="0" hangingPunct="0">
              <a:defRPr/>
            </a:pPr>
            <a:endParaRPr lang="en-US" sz="900" b="1">
              <a:solidFill>
                <a:schemeClr val="bg1"/>
              </a:solidFill>
            </a:endParaRPr>
          </a:p>
        </p:txBody>
      </p:sp>
      <p:pic>
        <p:nvPicPr>
          <p:cNvPr id="5" name="Picture 9" descr="Untitled-4.png"/>
          <p:cNvPicPr>
            <a:picLocks noChangeAspect="1"/>
          </p:cNvPicPr>
          <p:nvPr/>
        </p:nvPicPr>
        <p:blipFill>
          <a:blip r:embed="rId3"/>
          <a:srcRect/>
          <a:stretch>
            <a:fillRect/>
          </a:stretch>
        </p:blipFill>
        <p:spPr bwMode="auto">
          <a:xfrm>
            <a:off x="7388225" y="6276975"/>
            <a:ext cx="1384300" cy="295275"/>
          </a:xfrm>
          <a:prstGeom prst="rect">
            <a:avLst/>
          </a:prstGeom>
          <a:noFill/>
          <a:ln w="9525">
            <a:noFill/>
            <a:miter lim="800000"/>
            <a:headEnd/>
            <a:tailEnd/>
          </a:ln>
        </p:spPr>
      </p:pic>
      <p:sp>
        <p:nvSpPr>
          <p:cNvPr id="99331" name="Rectangle 3"/>
          <p:cNvSpPr>
            <a:spLocks noGrp="1" noChangeArrowheads="1"/>
          </p:cNvSpPr>
          <p:nvPr>
            <p:ph type="ctrTitle"/>
          </p:nvPr>
        </p:nvSpPr>
        <p:spPr>
          <a:xfrm>
            <a:off x="533400" y="1250950"/>
            <a:ext cx="5824538" cy="1143000"/>
          </a:xfrm>
        </p:spPr>
        <p:txBody>
          <a:bodyPr anchor="ctr"/>
          <a:lstStyle>
            <a:lvl1pPr>
              <a:defRPr>
                <a:solidFill>
                  <a:srgbClr val="FF6600"/>
                </a:solidFill>
              </a:defRPr>
            </a:lvl1pPr>
          </a:lstStyle>
          <a:p>
            <a:r>
              <a:rPr lang="en-US" smtClean="0"/>
              <a:t>Click to edit Master title style</a:t>
            </a:r>
            <a:endParaRPr lang="en-US"/>
          </a:p>
        </p:txBody>
      </p:sp>
      <p:sp>
        <p:nvSpPr>
          <p:cNvPr id="99332" name="Rectangle 4"/>
          <p:cNvSpPr>
            <a:spLocks noGrp="1" noChangeArrowheads="1"/>
          </p:cNvSpPr>
          <p:nvPr>
            <p:ph type="subTitle" idx="1"/>
          </p:nvPr>
        </p:nvSpPr>
        <p:spPr>
          <a:xfrm>
            <a:off x="533400" y="2393950"/>
            <a:ext cx="5867400" cy="838200"/>
          </a:xfrm>
        </p:spPr>
        <p:txBody>
          <a:bodyPr/>
          <a:lstStyle>
            <a:lvl1pPr marL="0" indent="0">
              <a:buFont typeface="Wingdings" pitchFamily="2" charset="2"/>
              <a:buNone/>
              <a:defRPr sz="2400">
                <a:solidFill>
                  <a:srgbClr val="909090"/>
                </a:solidFill>
              </a:defRPr>
            </a:lvl1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9C0AF30A-5EEB-4AE0-8FA3-DB73873404A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hank You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 name="Picture 9" descr="Untitled-4.png"/>
          <p:cNvPicPr>
            <a:picLocks noChangeAspect="1"/>
          </p:cNvPicPr>
          <p:nvPr/>
        </p:nvPicPr>
        <p:blipFill>
          <a:blip r:embed="rId3"/>
          <a:srcRect/>
          <a:stretch>
            <a:fillRect/>
          </a:stretch>
        </p:blipFill>
        <p:spPr bwMode="auto">
          <a:xfrm>
            <a:off x="7388225" y="6276975"/>
            <a:ext cx="1384300" cy="295275"/>
          </a:xfrm>
          <a:prstGeom prst="rect">
            <a:avLst/>
          </a:prstGeom>
          <a:noFill/>
          <a:ln w="9525">
            <a:noFill/>
            <a:miter lim="800000"/>
            <a:headEnd/>
            <a:tailEnd/>
          </a:ln>
        </p:spPr>
      </p:pic>
      <p:sp>
        <p:nvSpPr>
          <p:cNvPr id="4" name="Rectangle 12"/>
          <p:cNvSpPr>
            <a:spLocks noChangeArrowheads="1"/>
          </p:cNvSpPr>
          <p:nvPr userDrawn="1"/>
        </p:nvSpPr>
        <p:spPr bwMode="auto">
          <a:xfrm>
            <a:off x="295275" y="6332538"/>
            <a:ext cx="4248150" cy="381000"/>
          </a:xfrm>
          <a:prstGeom prst="rect">
            <a:avLst/>
          </a:prstGeom>
          <a:noFill/>
          <a:ln w="9525">
            <a:noFill/>
            <a:miter lim="800000"/>
            <a:headEnd/>
            <a:tailEnd/>
          </a:ln>
          <a:effectLst/>
        </p:spPr>
        <p:txBody>
          <a:bodyPr/>
          <a:lstStyle/>
          <a:p>
            <a:pPr eaLnBrk="0" hangingPunct="0">
              <a:defRPr/>
            </a:pPr>
            <a:r>
              <a:rPr lang="en-US" sz="900" dirty="0">
                <a:solidFill>
                  <a:schemeClr val="bg1"/>
                </a:solidFill>
                <a:cs typeface="+mn-cs"/>
              </a:rPr>
              <a:t>© 2012 Altera Corporation—</a:t>
            </a:r>
            <a:r>
              <a:rPr lang="en-US" sz="900" b="1" dirty="0">
                <a:solidFill>
                  <a:schemeClr val="bg1"/>
                </a:solidFill>
                <a:cs typeface="+mn-cs"/>
              </a:rPr>
              <a:t>Confidential </a:t>
            </a:r>
          </a:p>
        </p:txBody>
      </p:sp>
      <p:sp>
        <p:nvSpPr>
          <p:cNvPr id="5" name="Rectangle 11"/>
          <p:cNvSpPr>
            <a:spLocks noChangeArrowheads="1"/>
          </p:cNvSpPr>
          <p:nvPr userDrawn="1"/>
        </p:nvSpPr>
        <p:spPr bwMode="auto">
          <a:xfrm>
            <a:off x="295275" y="6519863"/>
            <a:ext cx="6734175" cy="276225"/>
          </a:xfrm>
          <a:prstGeom prst="rect">
            <a:avLst/>
          </a:prstGeom>
          <a:noFill/>
          <a:ln w="9525">
            <a:noFill/>
            <a:miter lim="800000"/>
            <a:headEnd/>
            <a:tailEnd/>
          </a:ln>
          <a:effectLst/>
        </p:spPr>
        <p:txBody>
          <a:bodyPr>
            <a:spAutoFit/>
          </a:bodyPr>
          <a:lstStyle/>
          <a:p>
            <a:pPr eaLnBrk="0" hangingPunct="0">
              <a:defRPr/>
            </a:pPr>
            <a:r>
              <a:rPr lang="en-US" sz="600" dirty="0">
                <a:solidFill>
                  <a:schemeClr val="bg1"/>
                </a:solidFill>
                <a:cs typeface="+mn-cs"/>
              </a:rPr>
              <a:t>ALTERA, ARRIA, CYCLONE, HARDCOPY, MAX, MEGACORE, NIOS, QUARTUS and STRATIX words and logos are trademarks of Altera Corporation and registered in the U.S. Patent and Trademark Office and in other countries. All other words and logos identified as trademarks or service marks are the property of their respective holders as described at </a:t>
            </a:r>
            <a:r>
              <a:rPr lang="en-US" sz="600" dirty="0">
                <a:solidFill>
                  <a:schemeClr val="bg1"/>
                </a:solidFill>
                <a:cs typeface="+mn-cs"/>
                <a:hlinkClick r:id="rId4"/>
              </a:rPr>
              <a:t>www.altera.com/legal</a:t>
            </a:r>
            <a:r>
              <a:rPr lang="en-US" sz="600" dirty="0">
                <a:solidFill>
                  <a:schemeClr val="bg1"/>
                </a:solidFill>
                <a:cs typeface="+mn-cs"/>
              </a:rPr>
              <a:t>.</a:t>
            </a:r>
          </a:p>
        </p:txBody>
      </p:sp>
      <p:sp>
        <p:nvSpPr>
          <p:cNvPr id="6" name="Rectangle 7"/>
          <p:cNvSpPr>
            <a:spLocks noGrp="1" noChangeArrowheads="1"/>
          </p:cNvSpPr>
          <p:nvPr userDrawn="1"/>
        </p:nvSpPr>
        <p:spPr bwMode="auto">
          <a:xfrm>
            <a:off x="541338" y="1749425"/>
            <a:ext cx="7772400" cy="1470025"/>
          </a:xfrm>
          <a:prstGeom prst="rect">
            <a:avLst/>
          </a:prstGeom>
          <a:noFill/>
          <a:ln w="9525">
            <a:noFill/>
            <a:miter lim="800000"/>
            <a:headEnd/>
            <a:tailEnd/>
          </a:ln>
          <a:effectLst/>
        </p:spPr>
        <p:txBody>
          <a:bodyPr anchor="ctr"/>
          <a:lstStyle>
            <a:lvl1pPr algn="l" rtl="0" eaLnBrk="1" fontAlgn="base" hangingPunct="1">
              <a:spcBef>
                <a:spcPct val="0"/>
              </a:spcBef>
              <a:spcAft>
                <a:spcPct val="0"/>
              </a:spcAft>
              <a:defRPr sz="3200" b="1">
                <a:solidFill>
                  <a:srgbClr val="FF6600"/>
                </a:solidFill>
                <a:latin typeface="+mj-lt"/>
                <a:ea typeface="+mj-ea"/>
                <a:cs typeface="+mj-cs"/>
              </a:defRPr>
            </a:lvl1pPr>
            <a:lvl2pPr algn="l" rtl="0" eaLnBrk="1" fontAlgn="base" hangingPunct="1">
              <a:spcBef>
                <a:spcPct val="0"/>
              </a:spcBef>
              <a:spcAft>
                <a:spcPct val="0"/>
              </a:spcAft>
              <a:defRPr sz="3200" b="1">
                <a:solidFill>
                  <a:srgbClr val="003399"/>
                </a:solidFill>
                <a:latin typeface="Arial" pitchFamily="34" charset="0"/>
              </a:defRPr>
            </a:lvl2pPr>
            <a:lvl3pPr algn="l" rtl="0" eaLnBrk="1" fontAlgn="base" hangingPunct="1">
              <a:spcBef>
                <a:spcPct val="0"/>
              </a:spcBef>
              <a:spcAft>
                <a:spcPct val="0"/>
              </a:spcAft>
              <a:defRPr sz="3200" b="1">
                <a:solidFill>
                  <a:srgbClr val="003399"/>
                </a:solidFill>
                <a:latin typeface="Arial" pitchFamily="34" charset="0"/>
              </a:defRPr>
            </a:lvl3pPr>
            <a:lvl4pPr algn="l" rtl="0" eaLnBrk="1" fontAlgn="base" hangingPunct="1">
              <a:spcBef>
                <a:spcPct val="0"/>
              </a:spcBef>
              <a:spcAft>
                <a:spcPct val="0"/>
              </a:spcAft>
              <a:defRPr sz="3200" b="1">
                <a:solidFill>
                  <a:srgbClr val="003399"/>
                </a:solidFill>
                <a:latin typeface="Arial" pitchFamily="34" charset="0"/>
              </a:defRPr>
            </a:lvl4pPr>
            <a:lvl5pPr algn="l" rtl="0" eaLnBrk="1" fontAlgn="base" hangingPunct="1">
              <a:spcBef>
                <a:spcPct val="0"/>
              </a:spcBef>
              <a:spcAft>
                <a:spcPct val="0"/>
              </a:spcAft>
              <a:defRPr sz="3200" b="1">
                <a:solidFill>
                  <a:srgbClr val="003399"/>
                </a:solidFill>
                <a:latin typeface="Arial" pitchFamily="34" charset="0"/>
              </a:defRPr>
            </a:lvl5pPr>
            <a:lvl6pPr marL="457200" algn="l" rtl="0" eaLnBrk="1" fontAlgn="base" hangingPunct="1">
              <a:spcBef>
                <a:spcPct val="0"/>
              </a:spcBef>
              <a:spcAft>
                <a:spcPct val="0"/>
              </a:spcAft>
              <a:defRPr sz="3200" b="1">
                <a:solidFill>
                  <a:srgbClr val="003399"/>
                </a:solidFill>
                <a:latin typeface="Arial" pitchFamily="34" charset="0"/>
              </a:defRPr>
            </a:lvl6pPr>
            <a:lvl7pPr marL="914400" algn="l" rtl="0" eaLnBrk="1" fontAlgn="base" hangingPunct="1">
              <a:spcBef>
                <a:spcPct val="0"/>
              </a:spcBef>
              <a:spcAft>
                <a:spcPct val="0"/>
              </a:spcAft>
              <a:defRPr sz="3200" b="1">
                <a:solidFill>
                  <a:srgbClr val="003399"/>
                </a:solidFill>
                <a:latin typeface="Arial" pitchFamily="34" charset="0"/>
              </a:defRPr>
            </a:lvl7pPr>
            <a:lvl8pPr marL="1371600" algn="l" rtl="0" eaLnBrk="1" fontAlgn="base" hangingPunct="1">
              <a:spcBef>
                <a:spcPct val="0"/>
              </a:spcBef>
              <a:spcAft>
                <a:spcPct val="0"/>
              </a:spcAft>
              <a:defRPr sz="3200" b="1">
                <a:solidFill>
                  <a:srgbClr val="003399"/>
                </a:solidFill>
                <a:latin typeface="Arial" pitchFamily="34" charset="0"/>
              </a:defRPr>
            </a:lvl8pPr>
            <a:lvl9pPr marL="1828800" algn="l" rtl="0" eaLnBrk="1" fontAlgn="base" hangingPunct="1">
              <a:spcBef>
                <a:spcPct val="0"/>
              </a:spcBef>
              <a:spcAft>
                <a:spcPct val="0"/>
              </a:spcAft>
              <a:defRPr sz="3200" b="1">
                <a:solidFill>
                  <a:srgbClr val="003399"/>
                </a:solidFill>
                <a:latin typeface="Arial" pitchFamily="34" charset="0"/>
              </a:defRPr>
            </a:lvl9pPr>
          </a:lstStyle>
          <a:p>
            <a:pPr>
              <a:defRPr/>
            </a:pPr>
            <a:r>
              <a:rPr lang="en-US" dirty="0" smtClean="0"/>
              <a:t>Thank You</a:t>
            </a:r>
            <a:endParaRPr lang="en-US" dirty="0"/>
          </a:p>
        </p:txBody>
      </p:sp>
      <p:sp>
        <p:nvSpPr>
          <p:cNvPr id="99331" name="Rectangle 3"/>
          <p:cNvSpPr>
            <a:spLocks noGrp="1" noChangeArrowheads="1"/>
          </p:cNvSpPr>
          <p:nvPr>
            <p:ph type="ctrTitle"/>
          </p:nvPr>
        </p:nvSpPr>
        <p:spPr>
          <a:xfrm flipV="1">
            <a:off x="6972300" y="68581"/>
            <a:ext cx="701040" cy="45719"/>
          </a:xfrm>
        </p:spPr>
        <p:txBody>
          <a:bodyPr anchor="ctr"/>
          <a:lstStyle>
            <a:lvl1pPr>
              <a:defRPr sz="500">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a:xfrm>
            <a:off x="350838" y="6588125"/>
            <a:ext cx="698500" cy="282575"/>
          </a:xfrm>
        </p:spPr>
        <p:txBody>
          <a:bodyPr/>
          <a:lstStyle>
            <a:lvl1pPr>
              <a:defRPr/>
            </a:lvl1pPr>
          </a:lstStyle>
          <a:p>
            <a:pPr>
              <a:defRPr/>
            </a:pPr>
            <a:fld id="{5CBD6A94-2BE3-4FE7-89FD-F596E58DB02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ontents">
    <p:spTree>
      <p:nvGrpSpPr>
        <p:cNvPr id="1" name=""/>
        <p:cNvGrpSpPr/>
        <p:nvPr/>
      </p:nvGrpSpPr>
      <p:grpSpPr>
        <a:xfrm>
          <a:off x="0" y="0"/>
          <a:ext cx="0" cy="0"/>
          <a:chOff x="0" y="0"/>
          <a:chExt cx="0" cy="0"/>
        </a:xfrm>
      </p:grpSpPr>
      <p:sp>
        <p:nvSpPr>
          <p:cNvPr id="2" name="Title 1"/>
          <p:cNvSpPr>
            <a:spLocks noGrp="1"/>
          </p:cNvSpPr>
          <p:nvPr>
            <p:ph type="title"/>
          </p:nvPr>
        </p:nvSpPr>
        <p:spPr>
          <a:xfrm>
            <a:off x="489503" y="401391"/>
            <a:ext cx="8397643" cy="779320"/>
          </a:xfrm>
          <a:prstGeom prst="rect">
            <a:avLst/>
          </a:prstGeom>
        </p:spPr>
        <p:txBody>
          <a:bodyPr anchor="ctr"/>
          <a:lstStyle>
            <a:lvl1pPr>
              <a:defRPr b="0">
                <a:solidFill>
                  <a:srgbClr val="0070C0"/>
                </a:solidFill>
              </a:defRPr>
            </a:lvl1pPr>
          </a:lstStyle>
          <a:p>
            <a:r>
              <a:rPr lang="en-US" smtClean="0"/>
              <a:t>Click to edit Master title style</a:t>
            </a:r>
            <a:endParaRPr lang="en-US" dirty="0"/>
          </a:p>
        </p:txBody>
      </p:sp>
      <p:sp>
        <p:nvSpPr>
          <p:cNvPr id="4" name="Slide Number Placeholder 3"/>
          <p:cNvSpPr>
            <a:spLocks noGrp="1"/>
          </p:cNvSpPr>
          <p:nvPr>
            <p:ph type="sldNum" sz="quarter" idx="10"/>
          </p:nvPr>
        </p:nvSpPr>
        <p:spPr/>
        <p:txBody>
          <a:bodyPr/>
          <a:lstStyle>
            <a:lvl1pPr>
              <a:defRPr smtClean="0"/>
            </a:lvl1pPr>
          </a:lstStyle>
          <a:p>
            <a:pPr>
              <a:defRPr/>
            </a:pPr>
            <a:fld id="{29BD3633-7A79-4899-981C-57CF7336BC8A}" type="slidenum">
              <a:rPr lang="en-US" smtClean="0"/>
              <a:pPr>
                <a:defRPr/>
              </a:pPr>
              <a:t>‹#›</a:t>
            </a:fld>
            <a:endParaRPr lang="en-US" dirty="0"/>
          </a:p>
        </p:txBody>
      </p:sp>
      <p:sp>
        <p:nvSpPr>
          <p:cNvPr id="5" name="Content Placeholder 2"/>
          <p:cNvSpPr>
            <a:spLocks noGrp="1"/>
          </p:cNvSpPr>
          <p:nvPr>
            <p:ph idx="11"/>
          </p:nvPr>
        </p:nvSpPr>
        <p:spPr>
          <a:xfrm>
            <a:off x="489503" y="1375372"/>
            <a:ext cx="8413197" cy="4885728"/>
          </a:xfrm>
          <a:prstGeom prst="rect">
            <a:avLst/>
          </a:prstGeom>
        </p:spPr>
        <p:txBody>
          <a:bodyPr>
            <a:normAutofit/>
          </a:bodyPr>
          <a:lstStyle>
            <a:lvl1pPr marL="342900" indent="-342900">
              <a:buSzPct val="100000"/>
              <a:buFontTx/>
              <a:buBlip>
                <a:blip r:embed="rId2"/>
              </a:buBlip>
              <a:defRPr sz="2200" b="0"/>
            </a:lvl1pPr>
            <a:lvl2pPr marL="863600" indent="-292100">
              <a:buClr>
                <a:srgbClr val="0067A6"/>
              </a:buClr>
              <a:buSzPct val="100000"/>
              <a:buFont typeface="Arial" panose="020B0604020202020204" pitchFamily="34" charset="0"/>
              <a:buChar char="–"/>
              <a:defRPr/>
            </a:lvl2pPr>
            <a:lvl3pPr marL="1143000" indent="-228600">
              <a:buClr>
                <a:srgbClr val="0067A6"/>
              </a:buClr>
              <a:buSzPct val="100000"/>
              <a:buFontTx/>
              <a:buBlip>
                <a:blip r:embed="rId2"/>
              </a:buBlip>
              <a:defRPr/>
            </a:lvl3pPr>
            <a:lvl4pPr marL="1600200" indent="-228600">
              <a:buClr>
                <a:srgbClr val="0067A6"/>
              </a:buClr>
              <a:buSzPct val="100000"/>
              <a:buFont typeface="Arial" panose="020B0604020202020204" pitchFamily="34" charset="0"/>
              <a:buChar char="–"/>
              <a:defRPr/>
            </a:lvl4pPr>
            <a:lvl5pPr marL="2057400" indent="-228600">
              <a:buClr>
                <a:srgbClr val="0067A6"/>
              </a:buClr>
              <a:buSzPct val="100000"/>
              <a:buFont typeface="Arial" panose="020B0604020202020204"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90252251"/>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50838" y="273050"/>
            <a:ext cx="83312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50838" y="1187450"/>
            <a:ext cx="8331200" cy="46799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8308" name="Rectangle 4"/>
          <p:cNvSpPr>
            <a:spLocks noGrp="1" noChangeArrowheads="1"/>
          </p:cNvSpPr>
          <p:nvPr>
            <p:ph type="sldNum" sz="quarter" idx="4"/>
          </p:nvPr>
        </p:nvSpPr>
        <p:spPr bwMode="auto">
          <a:xfrm>
            <a:off x="350838" y="6588125"/>
            <a:ext cx="698500" cy="282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800">
                <a:cs typeface="+mn-cs"/>
              </a:defRPr>
            </a:lvl1pPr>
          </a:lstStyle>
          <a:p>
            <a:pPr>
              <a:defRPr/>
            </a:pPr>
            <a:fld id="{7724602F-EE7D-49C1-95C7-C05A6D6612AC}" type="slidenum">
              <a:rPr lang="en-US"/>
              <a:pPr>
                <a:defRPr/>
              </a:pPr>
              <a:t>‹#›</a:t>
            </a:fld>
            <a:endParaRPr lang="en-US" dirty="0"/>
          </a:p>
        </p:txBody>
      </p:sp>
      <p:sp>
        <p:nvSpPr>
          <p:cNvPr id="98311" name="Rectangle 7"/>
          <p:cNvSpPr>
            <a:spLocks noChangeArrowheads="1"/>
          </p:cNvSpPr>
          <p:nvPr/>
        </p:nvSpPr>
        <p:spPr bwMode="auto">
          <a:xfrm>
            <a:off x="350838" y="6415088"/>
            <a:ext cx="4248150" cy="381000"/>
          </a:xfrm>
          <a:prstGeom prst="rect">
            <a:avLst/>
          </a:prstGeom>
          <a:noFill/>
          <a:ln w="9525">
            <a:noFill/>
            <a:miter lim="800000"/>
            <a:headEnd/>
            <a:tailEnd/>
          </a:ln>
          <a:effectLst/>
        </p:spPr>
        <p:txBody>
          <a:bodyPr/>
          <a:lstStyle/>
          <a:p>
            <a:pPr eaLnBrk="0" hangingPunct="0">
              <a:defRPr/>
            </a:pPr>
            <a:endParaRPr lang="en-US" sz="800" b="1">
              <a:solidFill>
                <a:schemeClr val="folHlink"/>
              </a:solidFill>
            </a:endParaRPr>
          </a:p>
        </p:txBody>
      </p:sp>
      <p:pic>
        <p:nvPicPr>
          <p:cNvPr id="1030" name="Picture 7" descr="Untitled-5.png"/>
          <p:cNvPicPr>
            <a:picLocks noChangeAspect="1"/>
          </p:cNvPicPr>
          <p:nvPr/>
        </p:nvPicPr>
        <p:blipFill>
          <a:blip r:embed="rId7"/>
          <a:srcRect/>
          <a:stretch>
            <a:fillRect/>
          </a:stretch>
        </p:blipFill>
        <p:spPr bwMode="auto">
          <a:xfrm>
            <a:off x="7624763" y="6316663"/>
            <a:ext cx="1147762" cy="244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 id="2147483653" r:id="rId2"/>
    <p:sldLayoutId id="2147483656" r:id="rId3"/>
    <p:sldLayoutId id="2147483654" r:id="rId4"/>
    <p:sldLayoutId id="2147483657"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a:solidFill>
            <a:srgbClr val="003399"/>
          </a:solidFill>
          <a:latin typeface="+mj-lt"/>
          <a:ea typeface="+mj-ea"/>
          <a:cs typeface="+mj-cs"/>
        </a:defRPr>
      </a:lvl1pPr>
      <a:lvl2pPr algn="l" rtl="0" eaLnBrk="0" fontAlgn="base" hangingPunct="0">
        <a:spcBef>
          <a:spcPct val="0"/>
        </a:spcBef>
        <a:spcAft>
          <a:spcPct val="0"/>
        </a:spcAft>
        <a:defRPr sz="3200" b="1">
          <a:solidFill>
            <a:srgbClr val="003399"/>
          </a:solidFill>
          <a:latin typeface="Arial" charset="0"/>
        </a:defRPr>
      </a:lvl2pPr>
      <a:lvl3pPr algn="l" rtl="0" eaLnBrk="0" fontAlgn="base" hangingPunct="0">
        <a:spcBef>
          <a:spcPct val="0"/>
        </a:spcBef>
        <a:spcAft>
          <a:spcPct val="0"/>
        </a:spcAft>
        <a:defRPr sz="3200" b="1">
          <a:solidFill>
            <a:srgbClr val="003399"/>
          </a:solidFill>
          <a:latin typeface="Arial" charset="0"/>
        </a:defRPr>
      </a:lvl3pPr>
      <a:lvl4pPr algn="l" rtl="0" eaLnBrk="0" fontAlgn="base" hangingPunct="0">
        <a:spcBef>
          <a:spcPct val="0"/>
        </a:spcBef>
        <a:spcAft>
          <a:spcPct val="0"/>
        </a:spcAft>
        <a:defRPr sz="3200" b="1">
          <a:solidFill>
            <a:srgbClr val="003399"/>
          </a:solidFill>
          <a:latin typeface="Arial" charset="0"/>
        </a:defRPr>
      </a:lvl4pPr>
      <a:lvl5pPr algn="l" rtl="0" eaLnBrk="0" fontAlgn="base" hangingPunct="0">
        <a:spcBef>
          <a:spcPct val="0"/>
        </a:spcBef>
        <a:spcAft>
          <a:spcPct val="0"/>
        </a:spcAft>
        <a:defRPr sz="3200" b="1">
          <a:solidFill>
            <a:srgbClr val="003399"/>
          </a:solidFill>
          <a:latin typeface="Arial" charset="0"/>
        </a:defRPr>
      </a:lvl5pPr>
      <a:lvl6pPr marL="457200" algn="l" rtl="0" eaLnBrk="1" fontAlgn="base" hangingPunct="1">
        <a:spcBef>
          <a:spcPct val="0"/>
        </a:spcBef>
        <a:spcAft>
          <a:spcPct val="0"/>
        </a:spcAft>
        <a:defRPr sz="3200" b="1">
          <a:solidFill>
            <a:srgbClr val="003399"/>
          </a:solidFill>
          <a:latin typeface="Arial" charset="0"/>
        </a:defRPr>
      </a:lvl6pPr>
      <a:lvl7pPr marL="914400" algn="l" rtl="0" eaLnBrk="1" fontAlgn="base" hangingPunct="1">
        <a:spcBef>
          <a:spcPct val="0"/>
        </a:spcBef>
        <a:spcAft>
          <a:spcPct val="0"/>
        </a:spcAft>
        <a:defRPr sz="3200" b="1">
          <a:solidFill>
            <a:srgbClr val="003399"/>
          </a:solidFill>
          <a:latin typeface="Arial" charset="0"/>
        </a:defRPr>
      </a:lvl7pPr>
      <a:lvl8pPr marL="1371600" algn="l" rtl="0" eaLnBrk="1" fontAlgn="base" hangingPunct="1">
        <a:spcBef>
          <a:spcPct val="0"/>
        </a:spcBef>
        <a:spcAft>
          <a:spcPct val="0"/>
        </a:spcAft>
        <a:defRPr sz="3200" b="1">
          <a:solidFill>
            <a:srgbClr val="003399"/>
          </a:solidFill>
          <a:latin typeface="Arial" charset="0"/>
        </a:defRPr>
      </a:lvl8pPr>
      <a:lvl9pPr marL="1828800" algn="l" rtl="0" eaLnBrk="1" fontAlgn="base" hangingPunct="1">
        <a:spcBef>
          <a:spcPct val="0"/>
        </a:spcBef>
        <a:spcAft>
          <a:spcPct val="0"/>
        </a:spcAft>
        <a:defRPr sz="3200" b="1">
          <a:solidFill>
            <a:srgbClr val="003399"/>
          </a:solidFill>
          <a:latin typeface="Arial" charset="0"/>
        </a:defRPr>
      </a:lvl9pPr>
    </p:titleStyle>
    <p:bodyStyle>
      <a:lvl1pPr marL="342900" indent="-342900" algn="l" rtl="0" eaLnBrk="0" fontAlgn="base" hangingPunct="0">
        <a:spcBef>
          <a:spcPct val="20000"/>
        </a:spcBef>
        <a:spcAft>
          <a:spcPct val="0"/>
        </a:spcAft>
        <a:buClr>
          <a:srgbClr val="003399"/>
        </a:buClr>
        <a:buSzPct val="75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003399"/>
        </a:buClr>
        <a:buSzPct val="90000"/>
        <a:buFont typeface="Symbol" pitchFamily="18" charset="2"/>
        <a:buChar char="-"/>
        <a:defRPr sz="2000">
          <a:solidFill>
            <a:schemeClr val="tx1"/>
          </a:solidFill>
          <a:latin typeface="+mn-lt"/>
        </a:defRPr>
      </a:lvl2pPr>
      <a:lvl3pPr marL="1143000" indent="-228600" algn="l" rtl="0" eaLnBrk="0" fontAlgn="base" hangingPunct="0">
        <a:spcBef>
          <a:spcPct val="20000"/>
        </a:spcBef>
        <a:spcAft>
          <a:spcPct val="0"/>
        </a:spcAft>
        <a:buClr>
          <a:srgbClr val="003399"/>
        </a:buClr>
        <a:buSzPct val="90000"/>
        <a:buFont typeface="Wingdings" pitchFamily="2" charset="2"/>
        <a:buChar char="l"/>
        <a:defRPr>
          <a:solidFill>
            <a:schemeClr val="tx1"/>
          </a:solidFill>
          <a:latin typeface="+mn-lt"/>
        </a:defRPr>
      </a:lvl3pPr>
      <a:lvl4pPr marL="1600200" indent="-228600" algn="l" rtl="0" eaLnBrk="0" fontAlgn="base" hangingPunct="0">
        <a:spcBef>
          <a:spcPct val="20000"/>
        </a:spcBef>
        <a:spcAft>
          <a:spcPct val="0"/>
        </a:spcAft>
        <a:buClr>
          <a:srgbClr val="003399"/>
        </a:buClr>
        <a:buSzPct val="90000"/>
        <a:buFont typeface="Symbol" pitchFamily="18" charset="2"/>
        <a:buChar char="-"/>
        <a:defRPr sz="1600">
          <a:solidFill>
            <a:schemeClr val="tx1"/>
          </a:solidFill>
          <a:latin typeface="+mn-lt"/>
        </a:defRPr>
      </a:lvl4pPr>
      <a:lvl5pPr marL="2057400" indent="-228600" algn="l" rtl="0" eaLnBrk="0" fontAlgn="base" hangingPunct="0">
        <a:spcBef>
          <a:spcPct val="20000"/>
        </a:spcBef>
        <a:spcAft>
          <a:spcPct val="0"/>
        </a:spcAft>
        <a:buClr>
          <a:srgbClr val="003399"/>
        </a:buClr>
        <a:buSzPct val="90000"/>
        <a:buFont typeface="Symbol" pitchFamily="18" charset="2"/>
        <a:buChar char="-"/>
        <a:defRPr sz="1600">
          <a:solidFill>
            <a:schemeClr val="tx1"/>
          </a:solidFill>
          <a:latin typeface="+mn-lt"/>
        </a:defRPr>
      </a:lvl5pPr>
      <a:lvl6pPr marL="25146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6pPr>
      <a:lvl7pPr marL="29718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7pPr>
      <a:lvl8pPr marL="34290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8pPr>
      <a:lvl9pPr marL="3886200" indent="-228600" algn="l" rtl="0" eaLnBrk="1" fontAlgn="base" hangingPunct="1">
        <a:spcBef>
          <a:spcPct val="20000"/>
        </a:spcBef>
        <a:spcAft>
          <a:spcPct val="0"/>
        </a:spcAft>
        <a:buClr>
          <a:srgbClr val="003399"/>
        </a:buClr>
        <a:buSzPct val="90000"/>
        <a:buFont typeface="Symbol" pitchFamily="18"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ctrTitle"/>
          </p:nvPr>
        </p:nvSpPr>
        <p:spPr>
          <a:xfrm>
            <a:off x="533400" y="1250950"/>
            <a:ext cx="7362825" cy="1421130"/>
          </a:xfrm>
        </p:spPr>
        <p:txBody>
          <a:bodyPr/>
          <a:lstStyle/>
          <a:p>
            <a:pPr eaLnBrk="1" hangingPunct="1"/>
            <a:r>
              <a:rPr lang="en-US" sz="2800" i="1" dirty="0"/>
              <a:t>Timing constraints: Are they constraining designs or designers?</a:t>
            </a:r>
            <a:endParaRPr lang="en-US" sz="3100" dirty="0" smtClean="0"/>
          </a:p>
        </p:txBody>
      </p:sp>
      <p:sp>
        <p:nvSpPr>
          <p:cNvPr id="7170" name="Rectangle 3"/>
          <p:cNvSpPr>
            <a:spLocks noGrp="1" noChangeArrowheads="1"/>
          </p:cNvSpPr>
          <p:nvPr>
            <p:ph type="subTitle" idx="1"/>
          </p:nvPr>
        </p:nvSpPr>
        <p:spPr>
          <a:xfrm>
            <a:off x="558800" y="2841625"/>
            <a:ext cx="6400800" cy="1752600"/>
          </a:xfrm>
        </p:spPr>
        <p:txBody>
          <a:bodyPr/>
          <a:lstStyle/>
          <a:p>
            <a:pPr eaLnBrk="1" hangingPunct="1"/>
            <a:r>
              <a:rPr lang="en-US" dirty="0" smtClean="0"/>
              <a:t>Tom Spyrou </a:t>
            </a:r>
          </a:p>
          <a:p>
            <a:pPr eaLnBrk="1" hangingPunct="1"/>
            <a:r>
              <a:rPr lang="en-US" dirty="0" smtClean="0"/>
              <a:t>TAU 2015</a:t>
            </a:r>
          </a:p>
          <a:p>
            <a:pPr eaLnBrk="1" hangingPunct="1"/>
            <a:r>
              <a:rPr lang="en-US" dirty="0" smtClean="0"/>
              <a:t>3/2015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46" y="114224"/>
            <a:ext cx="8397643" cy="779320"/>
          </a:xfrm>
        </p:spPr>
        <p:txBody>
          <a:bodyPr/>
          <a:lstStyle/>
          <a:p>
            <a:r>
              <a:rPr lang="en-US" dirty="0" smtClean="0"/>
              <a:t>New Exceptions</a:t>
            </a:r>
            <a:endParaRPr lang="en-US" dirty="0"/>
          </a:p>
        </p:txBody>
      </p:sp>
      <p:sp>
        <p:nvSpPr>
          <p:cNvPr id="3" name="Slide Number Placeholder 2"/>
          <p:cNvSpPr>
            <a:spLocks noGrp="1"/>
          </p:cNvSpPr>
          <p:nvPr>
            <p:ph type="sldNum" sz="quarter" idx="10"/>
          </p:nvPr>
        </p:nvSpPr>
        <p:spPr/>
        <p:txBody>
          <a:bodyPr/>
          <a:lstStyle/>
          <a:p>
            <a:pPr>
              <a:defRPr/>
            </a:pPr>
            <a:fld id="{29BD3633-7A79-4899-981C-57CF7336BC8A}" type="slidenum">
              <a:rPr lang="en-US" smtClean="0"/>
              <a:pPr>
                <a:defRPr/>
              </a:pPr>
              <a:t>10</a:t>
            </a:fld>
            <a:endParaRPr lang="en-US" dirty="0"/>
          </a:p>
        </p:txBody>
      </p:sp>
      <p:sp>
        <p:nvSpPr>
          <p:cNvPr id="4" name="Content Placeholder 3"/>
          <p:cNvSpPr>
            <a:spLocks noGrp="1"/>
          </p:cNvSpPr>
          <p:nvPr>
            <p:ph idx="11"/>
          </p:nvPr>
        </p:nvSpPr>
        <p:spPr>
          <a:xfrm>
            <a:off x="421490" y="816152"/>
            <a:ext cx="8413197" cy="5698004"/>
          </a:xfrm>
        </p:spPr>
        <p:txBody>
          <a:bodyPr>
            <a:noAutofit/>
          </a:bodyPr>
          <a:lstStyle/>
          <a:p>
            <a:r>
              <a:rPr lang="en-US" sz="1400" b="1" dirty="0" err="1" smtClean="0"/>
              <a:t>set_max_skew</a:t>
            </a:r>
            <a:r>
              <a:rPr lang="en-US" sz="1400" dirty="0" smtClean="0"/>
              <a:t> </a:t>
            </a:r>
          </a:p>
          <a:p>
            <a:r>
              <a:rPr lang="en-US" sz="1400" dirty="0" smtClean="0"/>
              <a:t>[-</a:t>
            </a:r>
            <a:r>
              <a:rPr lang="en-US" sz="1400" dirty="0"/>
              <a:t>fall_from_clock &lt;names&gt;] </a:t>
            </a:r>
            <a:endParaRPr lang="en-US" sz="1400" dirty="0" smtClean="0"/>
          </a:p>
          <a:p>
            <a:r>
              <a:rPr lang="en-US" sz="1400" dirty="0" smtClean="0"/>
              <a:t>[-</a:t>
            </a:r>
            <a:r>
              <a:rPr lang="en-US" sz="1400" dirty="0"/>
              <a:t>fall_to_clock &lt;names&gt;] </a:t>
            </a:r>
            <a:endParaRPr lang="en-US" sz="1400" dirty="0" smtClean="0"/>
          </a:p>
          <a:p>
            <a:r>
              <a:rPr lang="en-US" sz="1400" dirty="0" smtClean="0"/>
              <a:t>[-</a:t>
            </a:r>
            <a:r>
              <a:rPr lang="en-US" sz="1400" dirty="0"/>
              <a:t>from &lt;names&gt;] </a:t>
            </a:r>
            <a:endParaRPr lang="en-US" sz="1400" dirty="0" smtClean="0"/>
          </a:p>
          <a:p>
            <a:r>
              <a:rPr lang="en-US" sz="1400" dirty="0" smtClean="0"/>
              <a:t>[-</a:t>
            </a:r>
            <a:r>
              <a:rPr lang="en-US" sz="1400" dirty="0"/>
              <a:t>from_clock &lt;names&gt;] </a:t>
            </a:r>
            <a:endParaRPr lang="en-US" sz="1400" dirty="0" smtClean="0"/>
          </a:p>
          <a:p>
            <a:r>
              <a:rPr lang="en-US" sz="1400" dirty="0" smtClean="0">
                <a:solidFill>
                  <a:schemeClr val="accent6"/>
                </a:solidFill>
              </a:rPr>
              <a:t>[-</a:t>
            </a:r>
            <a:r>
              <a:rPr lang="en-US" sz="1400" dirty="0">
                <a:solidFill>
                  <a:schemeClr val="accent6"/>
                </a:solidFill>
              </a:rPr>
              <a:t>get_skew_value_from_clock_period &lt;src_clock_period|dst_clock_period|min_clock_period&gt;] </a:t>
            </a:r>
            <a:endParaRPr lang="en-US" sz="1400" dirty="0" smtClean="0">
              <a:solidFill>
                <a:schemeClr val="accent6"/>
              </a:solidFill>
            </a:endParaRPr>
          </a:p>
          <a:p>
            <a:r>
              <a:rPr lang="en-US" sz="1400" smtClean="0"/>
              <a:t>[-</a:t>
            </a:r>
            <a:r>
              <a:rPr lang="en-US" sz="1400" dirty="0"/>
              <a:t>rise_from_clock &lt;names&gt;] </a:t>
            </a:r>
            <a:endParaRPr lang="en-US" sz="1400" dirty="0" smtClean="0"/>
          </a:p>
          <a:p>
            <a:r>
              <a:rPr lang="en-US" sz="1400" dirty="0" smtClean="0"/>
              <a:t>[-</a:t>
            </a:r>
            <a:r>
              <a:rPr lang="en-US" sz="1400" dirty="0"/>
              <a:t>rise_to_clock &lt;names&gt;] </a:t>
            </a:r>
            <a:endParaRPr lang="en-US" sz="1400" dirty="0" smtClean="0"/>
          </a:p>
          <a:p>
            <a:r>
              <a:rPr lang="en-US" sz="1400" dirty="0" smtClean="0">
                <a:solidFill>
                  <a:schemeClr val="accent6"/>
                </a:solidFill>
              </a:rPr>
              <a:t>[-</a:t>
            </a:r>
            <a:r>
              <a:rPr lang="en-US" sz="1400" dirty="0">
                <a:solidFill>
                  <a:schemeClr val="accent6"/>
                </a:solidFill>
              </a:rPr>
              <a:t>skew_value_multiplier &lt;multiplier&gt;] </a:t>
            </a:r>
            <a:endParaRPr lang="en-US" sz="1400" dirty="0" smtClean="0">
              <a:solidFill>
                <a:schemeClr val="accent6"/>
              </a:solidFill>
            </a:endParaRPr>
          </a:p>
          <a:p>
            <a:r>
              <a:rPr lang="en-US" sz="1400" dirty="0" smtClean="0"/>
              <a:t>[-</a:t>
            </a:r>
            <a:r>
              <a:rPr lang="en-US" sz="1400" dirty="0"/>
              <a:t>through &lt;names&gt;] </a:t>
            </a:r>
            <a:endParaRPr lang="en-US" sz="1400" dirty="0" smtClean="0"/>
          </a:p>
          <a:p>
            <a:r>
              <a:rPr lang="en-US" sz="1400" dirty="0" smtClean="0"/>
              <a:t>[-</a:t>
            </a:r>
            <a:r>
              <a:rPr lang="en-US" sz="1400" dirty="0"/>
              <a:t>to &lt;names&gt;] </a:t>
            </a:r>
            <a:endParaRPr lang="en-US" sz="1400" dirty="0" smtClean="0"/>
          </a:p>
          <a:p>
            <a:r>
              <a:rPr lang="en-US" sz="1400" dirty="0" smtClean="0"/>
              <a:t>[-</a:t>
            </a:r>
            <a:r>
              <a:rPr lang="en-US" sz="1400" dirty="0"/>
              <a:t>to_clock &lt;names&gt;] </a:t>
            </a:r>
            <a:endParaRPr lang="en-US" sz="1400" dirty="0" smtClean="0"/>
          </a:p>
          <a:p>
            <a:r>
              <a:rPr lang="en-US" sz="1400" dirty="0" smtClean="0"/>
              <a:t>[&lt;</a:t>
            </a:r>
            <a:r>
              <a:rPr lang="en-US" sz="1400" dirty="0"/>
              <a:t>skew</a:t>
            </a:r>
            <a:r>
              <a:rPr lang="en-US" sz="1400" dirty="0" smtClean="0"/>
              <a:t>&gt;]</a:t>
            </a:r>
          </a:p>
          <a:p>
            <a:endParaRPr lang="en-US" sz="1400" dirty="0"/>
          </a:p>
          <a:p>
            <a:r>
              <a:rPr lang="en-US" sz="1400" b="1" dirty="0" err="1"/>
              <a:t>set_net_delay</a:t>
            </a:r>
            <a:r>
              <a:rPr lang="en-US" sz="1400" dirty="0"/>
              <a:t> </a:t>
            </a:r>
            <a:endParaRPr lang="en-US" sz="1400" dirty="0" smtClean="0"/>
          </a:p>
          <a:p>
            <a:r>
              <a:rPr lang="en-US" sz="1400" dirty="0" smtClean="0"/>
              <a:t>-</a:t>
            </a:r>
            <a:r>
              <a:rPr lang="en-US" sz="1400" dirty="0"/>
              <a:t>from </a:t>
            </a:r>
            <a:r>
              <a:rPr lang="en-US" sz="1400" i="1" dirty="0"/>
              <a:t>&lt;names&gt;</a:t>
            </a:r>
            <a:r>
              <a:rPr lang="en-US" sz="1400" dirty="0"/>
              <a:t> </a:t>
            </a:r>
            <a:endParaRPr lang="en-US" sz="1400" dirty="0" smtClean="0"/>
          </a:p>
          <a:p>
            <a:r>
              <a:rPr lang="en-US" sz="1400" dirty="0" smtClean="0"/>
              <a:t>[-</a:t>
            </a:r>
            <a:r>
              <a:rPr lang="en-US" sz="1400" dirty="0"/>
              <a:t>max] [-min] </a:t>
            </a:r>
            <a:endParaRPr lang="en-US" sz="1400" dirty="0" smtClean="0"/>
          </a:p>
          <a:p>
            <a:r>
              <a:rPr lang="en-US" sz="1400" dirty="0" smtClean="0"/>
              <a:t>[-from </a:t>
            </a:r>
            <a:r>
              <a:rPr lang="en-US" sz="1400" i="1" dirty="0"/>
              <a:t>&lt;names&gt;</a:t>
            </a:r>
            <a:r>
              <a:rPr lang="en-US" sz="1400" dirty="0"/>
              <a:t>] </a:t>
            </a:r>
          </a:p>
          <a:p>
            <a:r>
              <a:rPr lang="en-US" sz="1400" dirty="0" smtClean="0"/>
              <a:t>[-</a:t>
            </a:r>
            <a:r>
              <a:rPr lang="en-US" sz="1400" dirty="0"/>
              <a:t>to </a:t>
            </a:r>
            <a:r>
              <a:rPr lang="en-US" sz="1400" i="1" dirty="0"/>
              <a:t>&lt;names&gt;</a:t>
            </a:r>
            <a:r>
              <a:rPr lang="en-US" sz="1400" dirty="0"/>
              <a:t>] </a:t>
            </a:r>
            <a:endParaRPr lang="en-US" sz="1400" dirty="0" smtClean="0"/>
          </a:p>
          <a:p>
            <a:r>
              <a:rPr lang="en-US" sz="1400" i="1" dirty="0" smtClean="0"/>
              <a:t>&lt;</a:t>
            </a:r>
            <a:r>
              <a:rPr lang="en-US" sz="1400" i="1" dirty="0"/>
              <a:t>delay&gt;</a:t>
            </a:r>
            <a:endParaRPr lang="en-US" sz="1400" dirty="0"/>
          </a:p>
          <a:p>
            <a:endParaRPr lang="en-US" sz="1400" dirty="0"/>
          </a:p>
        </p:txBody>
      </p:sp>
    </p:spTree>
    <p:extLst>
      <p:ext uri="{BB962C8B-B14F-4D97-AF65-F5344CB8AC3E}">
        <p14:creationId xmlns:p14="http://schemas.microsoft.com/office/powerpoint/2010/main" val="1068437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Straight Arrow Connector 17"/>
          <p:cNvCxnSpPr/>
          <p:nvPr/>
        </p:nvCxnSpPr>
        <p:spPr bwMode="auto">
          <a:xfrm>
            <a:off x="2743200" y="2057400"/>
            <a:ext cx="228600" cy="4114800"/>
          </a:xfrm>
          <a:prstGeom prst="straightConnector1">
            <a:avLst/>
          </a:prstGeom>
          <a:solidFill>
            <a:schemeClr val="accent1"/>
          </a:solidFill>
          <a:ln w="12700" cap="flat" cmpd="sng" algn="ctr">
            <a:solidFill>
              <a:schemeClr val="accent6"/>
            </a:solidFill>
            <a:prstDash val="solid"/>
            <a:round/>
            <a:headEnd type="none" w="med" len="med"/>
            <a:tailEnd type="arrow"/>
          </a:ln>
          <a:effectLst/>
        </p:spPr>
      </p:cxnSp>
      <p:cxnSp>
        <p:nvCxnSpPr>
          <p:cNvPr id="109" name="Straight Arrow Connector 108"/>
          <p:cNvCxnSpPr/>
          <p:nvPr/>
        </p:nvCxnSpPr>
        <p:spPr bwMode="auto">
          <a:xfrm>
            <a:off x="2743200" y="2438400"/>
            <a:ext cx="1998406" cy="3733800"/>
          </a:xfrm>
          <a:prstGeom prst="straightConnector1">
            <a:avLst/>
          </a:prstGeom>
          <a:solidFill>
            <a:schemeClr val="accent1"/>
          </a:solidFill>
          <a:ln w="12700" cap="flat" cmpd="sng" algn="ctr">
            <a:solidFill>
              <a:schemeClr val="accent6"/>
            </a:solidFill>
            <a:prstDash val="solid"/>
            <a:round/>
            <a:headEnd type="none" w="med" len="med"/>
            <a:tailEnd type="arrow"/>
          </a:ln>
          <a:effectLst/>
        </p:spPr>
      </p:cxnSp>
      <p:sp>
        <p:nvSpPr>
          <p:cNvPr id="138" name="Rectangle 137"/>
          <p:cNvSpPr/>
          <p:nvPr/>
        </p:nvSpPr>
        <p:spPr bwMode="auto">
          <a:xfrm>
            <a:off x="4741606" y="3714349"/>
            <a:ext cx="3126659" cy="139596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Using New </a:t>
            </a:r>
            <a:r>
              <a:rPr lang="en-US" dirty="0"/>
              <a:t>Options for </a:t>
            </a:r>
            <a:r>
              <a:rPr lang="en-US" dirty="0" smtClean="0"/>
              <a:t>set_max_skew on CDC Busses</a:t>
            </a:r>
            <a:endParaRPr lang="en-US" dirty="0"/>
          </a:p>
        </p:txBody>
      </p:sp>
      <p:sp>
        <p:nvSpPr>
          <p:cNvPr id="4" name="Slide Number Placeholder 3"/>
          <p:cNvSpPr>
            <a:spLocks noGrp="1"/>
          </p:cNvSpPr>
          <p:nvPr>
            <p:ph type="sldNum" sz="quarter" idx="10"/>
          </p:nvPr>
        </p:nvSpPr>
        <p:spPr/>
        <p:txBody>
          <a:bodyPr/>
          <a:lstStyle/>
          <a:p>
            <a:pPr>
              <a:defRPr/>
            </a:pPr>
            <a:fld id="{29BD3633-7A79-4899-981C-57CF7336BC8A}" type="slidenum">
              <a:rPr lang="en-US" smtClean="0"/>
              <a:pPr>
                <a:defRPr/>
              </a:pPr>
              <a:t>11</a:t>
            </a:fld>
            <a:endParaRPr lang="en-US" dirty="0"/>
          </a:p>
        </p:txBody>
      </p:sp>
      <p:sp>
        <p:nvSpPr>
          <p:cNvPr id="69" name="Content Placeholder 2"/>
          <p:cNvSpPr>
            <a:spLocks noGrp="1"/>
          </p:cNvSpPr>
          <p:nvPr>
            <p:ph idx="11"/>
          </p:nvPr>
        </p:nvSpPr>
        <p:spPr>
          <a:xfrm>
            <a:off x="212446" y="1594531"/>
            <a:ext cx="8674101" cy="4142607"/>
          </a:xfrm>
          <a:prstGeom prst="rect">
            <a:avLst/>
          </a:prstGeom>
        </p:spPr>
        <p:txBody>
          <a:bodyPr>
            <a:normAutofit/>
          </a:bodyPr>
          <a:lstStyle/>
          <a:p>
            <a:r>
              <a:rPr lang="en-US" sz="2000" dirty="0" smtClean="0"/>
              <a:t>set_max_skew -from </a:t>
            </a:r>
            <a:r>
              <a:rPr lang="en-US" sz="2000" dirty="0" err="1" smtClean="0"/>
              <a:t>in_wr_ptr_gray</a:t>
            </a:r>
            <a:r>
              <a:rPr lang="en-US" sz="2000" dirty="0" smtClean="0"/>
              <a:t>*/q -to din_s1*/d \</a:t>
            </a:r>
          </a:p>
          <a:p>
            <a:r>
              <a:rPr lang="en-US" sz="2000" dirty="0">
                <a:solidFill>
                  <a:schemeClr val="accent6"/>
                </a:solidFill>
              </a:rPr>
              <a:t>-</a:t>
            </a:r>
            <a:r>
              <a:rPr lang="en-US" sz="2000" dirty="0" err="1" smtClean="0">
                <a:solidFill>
                  <a:schemeClr val="accent6"/>
                </a:solidFill>
              </a:rPr>
              <a:t>get_skew_value_from_clock_period</a:t>
            </a:r>
            <a:r>
              <a:rPr lang="en-US" sz="2000" dirty="0" smtClean="0">
                <a:solidFill>
                  <a:schemeClr val="accent6"/>
                </a:solidFill>
              </a:rPr>
              <a:t> </a:t>
            </a:r>
            <a:r>
              <a:rPr lang="en-US" sz="2000" dirty="0" err="1" smtClean="0">
                <a:solidFill>
                  <a:schemeClr val="accent6"/>
                </a:solidFill>
              </a:rPr>
              <a:t>min_clock_period</a:t>
            </a:r>
            <a:endParaRPr lang="en-US" sz="2000" dirty="0">
              <a:solidFill>
                <a:schemeClr val="accent6"/>
              </a:solidFill>
            </a:endParaRPr>
          </a:p>
        </p:txBody>
      </p:sp>
      <p:grpSp>
        <p:nvGrpSpPr>
          <p:cNvPr id="5" name="Group 4"/>
          <p:cNvGrpSpPr/>
          <p:nvPr/>
        </p:nvGrpSpPr>
        <p:grpSpPr>
          <a:xfrm>
            <a:off x="3162130" y="3865079"/>
            <a:ext cx="353963" cy="553065"/>
            <a:chOff x="3215148" y="1909915"/>
            <a:chExt cx="353963" cy="553065"/>
          </a:xfrm>
        </p:grpSpPr>
        <p:sp>
          <p:nvSpPr>
            <p:cNvPr id="6" name="Flowchart: Process 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 name="TextBox 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 name="TextBox 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10" name="Group 9"/>
          <p:cNvGrpSpPr/>
          <p:nvPr/>
        </p:nvGrpSpPr>
        <p:grpSpPr>
          <a:xfrm>
            <a:off x="4858195" y="3865078"/>
            <a:ext cx="353963" cy="553065"/>
            <a:chOff x="3215148" y="1909915"/>
            <a:chExt cx="353963" cy="553065"/>
          </a:xfrm>
        </p:grpSpPr>
        <p:sp>
          <p:nvSpPr>
            <p:cNvPr id="11" name="Flowchart: Process 1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3" name="TextBox 1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4" name="TextBox 1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sp>
        <p:nvSpPr>
          <p:cNvPr id="20" name="TextBox 19"/>
          <p:cNvSpPr txBox="1"/>
          <p:nvPr/>
        </p:nvSpPr>
        <p:spPr>
          <a:xfrm>
            <a:off x="2572193" y="6249376"/>
            <a:ext cx="1069259" cy="276999"/>
          </a:xfrm>
          <a:prstGeom prst="rect">
            <a:avLst/>
          </a:prstGeom>
          <a:noFill/>
        </p:spPr>
        <p:txBody>
          <a:bodyPr wrap="square" rtlCol="0">
            <a:spAutoFit/>
          </a:bodyPr>
          <a:lstStyle/>
          <a:p>
            <a:r>
              <a:rPr lang="en-US" sz="1200" dirty="0" smtClean="0"/>
              <a:t>Clock tree A</a:t>
            </a:r>
            <a:endParaRPr lang="en-US" sz="1200" dirty="0"/>
          </a:p>
        </p:txBody>
      </p:sp>
      <p:sp>
        <p:nvSpPr>
          <p:cNvPr id="21" name="TextBox 20"/>
          <p:cNvSpPr txBox="1"/>
          <p:nvPr/>
        </p:nvSpPr>
        <p:spPr>
          <a:xfrm>
            <a:off x="4268258" y="6249374"/>
            <a:ext cx="1069259" cy="276999"/>
          </a:xfrm>
          <a:prstGeom prst="rect">
            <a:avLst/>
          </a:prstGeom>
          <a:noFill/>
        </p:spPr>
        <p:txBody>
          <a:bodyPr wrap="square" rtlCol="0">
            <a:spAutoFit/>
          </a:bodyPr>
          <a:lstStyle/>
          <a:p>
            <a:r>
              <a:rPr lang="en-US" sz="1200" dirty="0" smtClean="0"/>
              <a:t>Clock tree B</a:t>
            </a:r>
            <a:endParaRPr lang="en-US" sz="1200" dirty="0"/>
          </a:p>
        </p:txBody>
      </p:sp>
      <p:grpSp>
        <p:nvGrpSpPr>
          <p:cNvPr id="25" name="Group 24"/>
          <p:cNvGrpSpPr/>
          <p:nvPr/>
        </p:nvGrpSpPr>
        <p:grpSpPr>
          <a:xfrm>
            <a:off x="3314530" y="4017479"/>
            <a:ext cx="353963" cy="553065"/>
            <a:chOff x="3215148" y="1909915"/>
            <a:chExt cx="353963" cy="553065"/>
          </a:xfrm>
        </p:grpSpPr>
        <p:sp>
          <p:nvSpPr>
            <p:cNvPr id="26" name="Flowchart: Process 2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TextBox 2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28" name="TextBox 2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29" name="TextBox 2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0" name="Group 29"/>
          <p:cNvGrpSpPr/>
          <p:nvPr/>
        </p:nvGrpSpPr>
        <p:grpSpPr>
          <a:xfrm>
            <a:off x="3466930" y="4169879"/>
            <a:ext cx="353963" cy="553065"/>
            <a:chOff x="3215148" y="1909915"/>
            <a:chExt cx="353963" cy="553065"/>
          </a:xfrm>
        </p:grpSpPr>
        <p:sp>
          <p:nvSpPr>
            <p:cNvPr id="31" name="Flowchart: Process 3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2" name="TextBox 3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3" name="TextBox 3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4" name="TextBox 3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5" name="Group 34"/>
          <p:cNvGrpSpPr/>
          <p:nvPr/>
        </p:nvGrpSpPr>
        <p:grpSpPr>
          <a:xfrm>
            <a:off x="3619330" y="4322279"/>
            <a:ext cx="353963" cy="553065"/>
            <a:chOff x="3215148" y="1909915"/>
            <a:chExt cx="353963" cy="553065"/>
          </a:xfrm>
        </p:grpSpPr>
        <p:sp>
          <p:nvSpPr>
            <p:cNvPr id="36" name="Flowchart: Process 3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7" name="TextBox 3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8" name="TextBox 3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9" name="TextBox 3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0" name="Group 39"/>
          <p:cNvGrpSpPr/>
          <p:nvPr/>
        </p:nvGrpSpPr>
        <p:grpSpPr>
          <a:xfrm>
            <a:off x="5010595" y="4017478"/>
            <a:ext cx="353963" cy="553065"/>
            <a:chOff x="3215148" y="1909915"/>
            <a:chExt cx="353963" cy="553065"/>
          </a:xfrm>
        </p:grpSpPr>
        <p:sp>
          <p:nvSpPr>
            <p:cNvPr id="41" name="Flowchart: Process 4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2" name="TextBox 4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3" name="TextBox 4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4" name="TextBox 4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5" name="Group 44"/>
          <p:cNvGrpSpPr/>
          <p:nvPr/>
        </p:nvGrpSpPr>
        <p:grpSpPr>
          <a:xfrm>
            <a:off x="5162995" y="4169878"/>
            <a:ext cx="353963" cy="553065"/>
            <a:chOff x="3215148" y="1909915"/>
            <a:chExt cx="353963" cy="553065"/>
          </a:xfrm>
        </p:grpSpPr>
        <p:sp>
          <p:nvSpPr>
            <p:cNvPr id="46" name="Flowchart: Process 4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7" name="TextBox 4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8" name="TextBox 4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9" name="TextBox 4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0" name="Group 49"/>
          <p:cNvGrpSpPr/>
          <p:nvPr/>
        </p:nvGrpSpPr>
        <p:grpSpPr>
          <a:xfrm>
            <a:off x="5315395" y="4322278"/>
            <a:ext cx="353963" cy="553065"/>
            <a:chOff x="3215148" y="1909915"/>
            <a:chExt cx="353963" cy="553065"/>
          </a:xfrm>
        </p:grpSpPr>
        <p:sp>
          <p:nvSpPr>
            <p:cNvPr id="51" name="Flowchart: Process 5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2" name="TextBox 5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3" name="TextBox 5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4" name="TextBox 5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5" name="Group 54"/>
          <p:cNvGrpSpPr/>
          <p:nvPr/>
        </p:nvGrpSpPr>
        <p:grpSpPr>
          <a:xfrm>
            <a:off x="5467795" y="4474678"/>
            <a:ext cx="353963" cy="553065"/>
            <a:chOff x="3215148" y="1909915"/>
            <a:chExt cx="353963" cy="553065"/>
          </a:xfrm>
        </p:grpSpPr>
        <p:sp>
          <p:nvSpPr>
            <p:cNvPr id="56" name="Flowchart: Process 5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7" name="TextBox 5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8" name="TextBox 5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9" name="TextBox 5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60" name="Group 59"/>
          <p:cNvGrpSpPr/>
          <p:nvPr/>
        </p:nvGrpSpPr>
        <p:grpSpPr>
          <a:xfrm>
            <a:off x="3771730" y="4474679"/>
            <a:ext cx="353963" cy="553065"/>
            <a:chOff x="3215148" y="1909915"/>
            <a:chExt cx="353963" cy="553065"/>
          </a:xfrm>
        </p:grpSpPr>
        <p:sp>
          <p:nvSpPr>
            <p:cNvPr id="61" name="Flowchart: Process 6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2" name="TextBox 6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63" name="TextBox 6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64" name="TextBox 6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9" name="Straight Connector 18"/>
          <p:cNvCxnSpPr/>
          <p:nvPr/>
        </p:nvCxnSpPr>
        <p:spPr bwMode="auto">
          <a:xfrm>
            <a:off x="3516093"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a:off x="3668493"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3820893"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3973293"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4125693"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78" name="Group 77"/>
          <p:cNvGrpSpPr/>
          <p:nvPr/>
        </p:nvGrpSpPr>
        <p:grpSpPr>
          <a:xfrm>
            <a:off x="6552862" y="3865078"/>
            <a:ext cx="353963" cy="553065"/>
            <a:chOff x="3215148" y="1909915"/>
            <a:chExt cx="353963" cy="553065"/>
          </a:xfrm>
        </p:grpSpPr>
        <p:sp>
          <p:nvSpPr>
            <p:cNvPr id="79" name="Flowchart: Process 7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0" name="TextBox 7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1" name="TextBox 8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2" name="TextBox 8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3" name="Group 82"/>
          <p:cNvGrpSpPr/>
          <p:nvPr/>
        </p:nvGrpSpPr>
        <p:grpSpPr>
          <a:xfrm>
            <a:off x="6705262" y="4017478"/>
            <a:ext cx="353963" cy="553065"/>
            <a:chOff x="3215148" y="1909915"/>
            <a:chExt cx="353963" cy="553065"/>
          </a:xfrm>
        </p:grpSpPr>
        <p:sp>
          <p:nvSpPr>
            <p:cNvPr id="84" name="Flowchart: Process 8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TextBox 8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6" name="TextBox 8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7" name="TextBox 8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8" name="Group 87"/>
          <p:cNvGrpSpPr/>
          <p:nvPr/>
        </p:nvGrpSpPr>
        <p:grpSpPr>
          <a:xfrm>
            <a:off x="6857662" y="4169878"/>
            <a:ext cx="353963" cy="553065"/>
            <a:chOff x="3215148" y="1909915"/>
            <a:chExt cx="353963" cy="553065"/>
          </a:xfrm>
        </p:grpSpPr>
        <p:sp>
          <p:nvSpPr>
            <p:cNvPr id="89" name="Flowchart: Process 8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0" name="TextBox 8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1" name="TextBox 9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2" name="TextBox 9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3" name="Group 92"/>
          <p:cNvGrpSpPr/>
          <p:nvPr/>
        </p:nvGrpSpPr>
        <p:grpSpPr>
          <a:xfrm>
            <a:off x="7010062" y="4322278"/>
            <a:ext cx="353963" cy="553065"/>
            <a:chOff x="3215148" y="1909915"/>
            <a:chExt cx="353963" cy="553065"/>
          </a:xfrm>
        </p:grpSpPr>
        <p:sp>
          <p:nvSpPr>
            <p:cNvPr id="94" name="Flowchart: Process 9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5" name="TextBox 9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6" name="TextBox 9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7" name="TextBox 9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8" name="Group 97"/>
          <p:cNvGrpSpPr/>
          <p:nvPr/>
        </p:nvGrpSpPr>
        <p:grpSpPr>
          <a:xfrm>
            <a:off x="7162462" y="4474678"/>
            <a:ext cx="353963" cy="553065"/>
            <a:chOff x="3215148" y="1909915"/>
            <a:chExt cx="353963" cy="553065"/>
          </a:xfrm>
        </p:grpSpPr>
        <p:sp>
          <p:nvSpPr>
            <p:cNvPr id="99" name="Flowchart: Process 9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TextBox 9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01" name="TextBox 10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02" name="TextBox 10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03" name="Straight Connector 102"/>
          <p:cNvCxnSpPr/>
          <p:nvPr/>
        </p:nvCxnSpPr>
        <p:spPr bwMode="auto">
          <a:xfrm>
            <a:off x="5210760"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4" name="Straight Connector 103"/>
          <p:cNvCxnSpPr/>
          <p:nvPr/>
        </p:nvCxnSpPr>
        <p:spPr bwMode="auto">
          <a:xfrm>
            <a:off x="5363160"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5515560"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5667960"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5820360"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39" name="TextBox 138"/>
          <p:cNvSpPr txBox="1"/>
          <p:nvPr/>
        </p:nvSpPr>
        <p:spPr>
          <a:xfrm>
            <a:off x="4741606" y="3437349"/>
            <a:ext cx="3126659" cy="276999"/>
          </a:xfrm>
          <a:prstGeom prst="rect">
            <a:avLst/>
          </a:prstGeom>
          <a:noFill/>
        </p:spPr>
        <p:txBody>
          <a:bodyPr wrap="square" rtlCol="0">
            <a:spAutoFit/>
          </a:bodyPr>
          <a:lstStyle/>
          <a:p>
            <a:pPr algn="ctr"/>
            <a:r>
              <a:rPr lang="en-US" sz="1200" dirty="0" smtClean="0"/>
              <a:t>altera_std_synchronizer_bundle</a:t>
            </a:r>
            <a:endParaRPr lang="en-US" sz="1200" dirty="0"/>
          </a:p>
        </p:txBody>
      </p:sp>
      <p:cxnSp>
        <p:nvCxnSpPr>
          <p:cNvPr id="16" name="Elbow Connector 15"/>
          <p:cNvCxnSpPr/>
          <p:nvPr/>
        </p:nvCxnSpPr>
        <p:spPr bwMode="auto">
          <a:xfrm rot="5400000" flipH="1" flipV="1">
            <a:off x="2790198"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cxnSp>
        <p:nvCxnSpPr>
          <p:cNvPr id="17" name="Elbow Connector 16"/>
          <p:cNvCxnSpPr/>
          <p:nvPr/>
        </p:nvCxnSpPr>
        <p:spPr bwMode="auto">
          <a:xfrm rot="5400000" flipH="1" flipV="1">
            <a:off x="4486263"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sp>
        <p:nvSpPr>
          <p:cNvPr id="3" name="Left Brace 2"/>
          <p:cNvSpPr/>
          <p:nvPr/>
        </p:nvSpPr>
        <p:spPr bwMode="auto">
          <a:xfrm rot="5400000">
            <a:off x="3970929" y="2982516"/>
            <a:ext cx="427728" cy="1337400"/>
          </a:xfrm>
          <a:prstGeom prst="leftBrace">
            <a:avLst/>
          </a:prstGeom>
          <a:noFill/>
          <a:ln w="2857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8" name="Rectangle 107"/>
          <p:cNvSpPr/>
          <p:nvPr/>
        </p:nvSpPr>
        <p:spPr>
          <a:xfrm>
            <a:off x="5820360" y="4750744"/>
            <a:ext cx="635110" cy="276999"/>
          </a:xfrm>
          <a:prstGeom prst="rect">
            <a:avLst/>
          </a:prstGeom>
        </p:spPr>
        <p:txBody>
          <a:bodyPr wrap="none">
            <a:spAutoFit/>
          </a:bodyPr>
          <a:lstStyle/>
          <a:p>
            <a:r>
              <a:rPr lang="en-US" sz="1200" i="1" dirty="0"/>
              <a:t>din_s1</a:t>
            </a:r>
            <a:endParaRPr lang="en-US" sz="1200" dirty="0"/>
          </a:p>
        </p:txBody>
      </p:sp>
      <p:sp>
        <p:nvSpPr>
          <p:cNvPr id="110" name="TextBox 109"/>
          <p:cNvSpPr txBox="1"/>
          <p:nvPr/>
        </p:nvSpPr>
        <p:spPr>
          <a:xfrm>
            <a:off x="2286000" y="3437350"/>
            <a:ext cx="1587741" cy="276999"/>
          </a:xfrm>
          <a:prstGeom prst="rect">
            <a:avLst/>
          </a:prstGeom>
          <a:noFill/>
        </p:spPr>
        <p:txBody>
          <a:bodyPr wrap="square" rtlCol="0">
            <a:spAutoFit/>
          </a:bodyPr>
          <a:lstStyle/>
          <a:p>
            <a:r>
              <a:rPr lang="en-US" sz="1200" dirty="0" smtClean="0"/>
              <a:t>in_wr_ptr_gray</a:t>
            </a:r>
            <a:endParaRPr lang="en-US" sz="1200" dirty="0"/>
          </a:p>
        </p:txBody>
      </p:sp>
    </p:spTree>
    <p:extLst>
      <p:ext uri="{BB962C8B-B14F-4D97-AF65-F5344CB8AC3E}">
        <p14:creationId xmlns:p14="http://schemas.microsoft.com/office/powerpoint/2010/main" val="2277655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randombar(horizontal)">
                                      <p:cBhvr>
                                        <p:cTn id="7" dur="500"/>
                                        <p:tgtEl>
                                          <p:spTgt spid="18"/>
                                        </p:tgtEl>
                                      </p:cBhvr>
                                    </p:animEffect>
                                  </p:childTnLst>
                                </p:cTn>
                              </p:par>
                              <p:par>
                                <p:cTn id="8" presetID="14" presetClass="entr" presetSubtype="10" fill="hold" nodeType="withEffect">
                                  <p:stCondLst>
                                    <p:cond delay="0"/>
                                  </p:stCondLst>
                                  <p:childTnLst>
                                    <p:set>
                                      <p:cBhvr>
                                        <p:cTn id="9" dur="1" fill="hold">
                                          <p:stCondLst>
                                            <p:cond delay="0"/>
                                          </p:stCondLst>
                                        </p:cTn>
                                        <p:tgtEl>
                                          <p:spTgt spid="109"/>
                                        </p:tgtEl>
                                        <p:attrNameLst>
                                          <p:attrName>style.visibility</p:attrName>
                                        </p:attrNameLst>
                                      </p:cBhvr>
                                      <p:to>
                                        <p:strVal val="visible"/>
                                      </p:to>
                                    </p:set>
                                    <p:animEffect transition="in" filter="randombar(horizontal)">
                                      <p:cBhvr>
                                        <p:cTn id="10" dur="500"/>
                                        <p:tgtEl>
                                          <p:spTgt spid="109"/>
                                        </p:tgtEl>
                                      </p:cBhvr>
                                    </p:animEffect>
                                  </p:childTnLst>
                                </p:cTn>
                              </p:par>
                              <p:par>
                                <p:cTn id="11" presetID="7" presetClass="emph" presetSubtype="1" nodeType="withEffect">
                                  <p:stCondLst>
                                    <p:cond delay="0"/>
                                  </p:stCondLst>
                                  <p:childTnLst>
                                    <p:set>
                                      <p:cBhvr>
                                        <p:cTn id="12" dur="indefinite"/>
                                        <p:tgtEl>
                                          <p:spTgt spid="18"/>
                                        </p:tgtEl>
                                        <p:attrNameLst>
                                          <p:attrName>stroke.color</p:attrName>
                                        </p:attrNameLst>
                                      </p:cBhvr>
                                      <p:to>
                                        <p:clrVal>
                                          <a:schemeClr val="bg2"/>
                                        </p:clrVal>
                                      </p:to>
                                    </p:set>
                                    <p:set>
                                      <p:cBhvr>
                                        <p:cTn id="13" dur="indefinite"/>
                                        <p:tgtEl>
                                          <p:spTgt spid="18"/>
                                        </p:tgtEl>
                                        <p:attrNameLst>
                                          <p:attrName>stroke.on</p:attrName>
                                        </p:attrNameLst>
                                      </p:cBhvr>
                                      <p:to>
                                        <p:strVal val="true"/>
                                      </p:to>
                                    </p:set>
                                  </p:childTnLst>
                                </p:cTn>
                              </p:par>
                              <p:par>
                                <p:cTn id="14" presetID="7" presetClass="emph" presetSubtype="1" nodeType="withEffect">
                                  <p:stCondLst>
                                    <p:cond delay="0"/>
                                  </p:stCondLst>
                                  <p:childTnLst>
                                    <p:set>
                                      <p:cBhvr>
                                        <p:cTn id="15" dur="indefinite"/>
                                        <p:tgtEl>
                                          <p:spTgt spid="109"/>
                                        </p:tgtEl>
                                        <p:attrNameLst>
                                          <p:attrName>stroke.color</p:attrName>
                                        </p:attrNameLst>
                                      </p:cBhvr>
                                      <p:to>
                                        <p:clrVal>
                                          <a:schemeClr val="bg2"/>
                                        </p:clrVal>
                                      </p:to>
                                    </p:set>
                                    <p:set>
                                      <p:cBhvr>
                                        <p:cTn id="16" dur="indefinite"/>
                                        <p:tgtEl>
                                          <p:spTgt spid="109"/>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designers make timing constraints?</a:t>
            </a:r>
            <a:endParaRPr lang="en-US" dirty="0"/>
          </a:p>
        </p:txBody>
      </p:sp>
      <p:sp>
        <p:nvSpPr>
          <p:cNvPr id="3" name="Content Placeholder 2"/>
          <p:cNvSpPr>
            <a:spLocks noGrp="1"/>
          </p:cNvSpPr>
          <p:nvPr>
            <p:ph idx="1"/>
          </p:nvPr>
        </p:nvSpPr>
        <p:spPr>
          <a:xfrm>
            <a:off x="343281" y="1345149"/>
            <a:ext cx="8331200" cy="5237019"/>
          </a:xfrm>
        </p:spPr>
        <p:txBody>
          <a:bodyPr>
            <a:normAutofit fontScale="70000" lnSpcReduction="20000"/>
          </a:bodyPr>
          <a:lstStyle/>
          <a:p>
            <a:r>
              <a:rPr lang="en-US" dirty="0" smtClean="0"/>
              <a:t>Focus first on flat or block level constraints</a:t>
            </a:r>
          </a:p>
          <a:p>
            <a:endParaRPr lang="en-US" dirty="0"/>
          </a:p>
          <a:p>
            <a:r>
              <a:rPr lang="en-US" dirty="0" smtClean="0"/>
              <a:t>Designers create clock, input and output arrival times based on a system or block level specification</a:t>
            </a:r>
          </a:p>
          <a:p>
            <a:pPr lvl="1"/>
            <a:r>
              <a:rPr lang="en-US" dirty="0" smtClean="0"/>
              <a:t>Usually simple to create and don’t change too much</a:t>
            </a:r>
          </a:p>
          <a:p>
            <a:pPr lvl="1"/>
            <a:r>
              <a:rPr lang="en-US" dirty="0" smtClean="0"/>
              <a:t>Easy to verify and modify</a:t>
            </a:r>
          </a:p>
          <a:p>
            <a:pPr lvl="1"/>
            <a:endParaRPr lang="en-US" dirty="0"/>
          </a:p>
          <a:p>
            <a:r>
              <a:rPr lang="en-US" dirty="0" smtClean="0"/>
              <a:t>Multi-cycle paths</a:t>
            </a:r>
          </a:p>
          <a:p>
            <a:pPr lvl="1"/>
            <a:r>
              <a:rPr lang="en-US" dirty="0" smtClean="0"/>
              <a:t>Also created by hand from system or block specification</a:t>
            </a:r>
          </a:p>
          <a:p>
            <a:pPr lvl="1"/>
            <a:r>
              <a:rPr lang="en-US" dirty="0" smtClean="0"/>
              <a:t>If one is missed and the path doesn’t show up in a timing report as critical it may never be fixed. Some over-constraining.</a:t>
            </a:r>
          </a:p>
          <a:p>
            <a:pPr lvl="1"/>
            <a:r>
              <a:rPr lang="en-US" dirty="0" smtClean="0"/>
              <a:t>Late SDC changes needed for paths that suddenly pop up and need to be fixed</a:t>
            </a:r>
          </a:p>
          <a:p>
            <a:pPr lvl="2"/>
            <a:r>
              <a:rPr lang="en-US" dirty="0" smtClean="0"/>
              <a:t>Not too scary to add these in late since the path is visible and the clocking easy to analyze</a:t>
            </a:r>
          </a:p>
          <a:p>
            <a:pPr lvl="1"/>
            <a:endParaRPr lang="en-US" dirty="0" smtClean="0"/>
          </a:p>
          <a:p>
            <a:r>
              <a:rPr lang="en-US" dirty="0" smtClean="0"/>
              <a:t>False Paths</a:t>
            </a:r>
          </a:p>
          <a:p>
            <a:pPr lvl="1"/>
            <a:r>
              <a:rPr lang="en-US" dirty="0" smtClean="0"/>
              <a:t>Some are set pro-actively</a:t>
            </a:r>
          </a:p>
          <a:p>
            <a:pPr lvl="1"/>
            <a:r>
              <a:rPr lang="en-US" dirty="0" smtClean="0"/>
              <a:t>Many are set by the user when an unwanted  path shows up as critical</a:t>
            </a:r>
          </a:p>
          <a:p>
            <a:pPr lvl="1"/>
            <a:r>
              <a:rPr lang="en-US" dirty="0" smtClean="0"/>
              <a:t>The complete set of false paths is never specified</a:t>
            </a:r>
          </a:p>
          <a:p>
            <a:pPr lvl="1"/>
            <a:r>
              <a:rPr lang="en-US" dirty="0" smtClean="0"/>
              <a:t>Tools to do so fail from the complexity of the problem or from the size of the set of exceptions and their affect on STA runtime and memory</a:t>
            </a:r>
          </a:p>
          <a:p>
            <a:pPr lvl="1"/>
            <a:r>
              <a:rPr lang="en-US" dirty="0" smtClean="0"/>
              <a:t>Late </a:t>
            </a:r>
            <a:r>
              <a:rPr lang="en-US" dirty="0"/>
              <a:t>SDC changes needed for paths that suddenly pop up and need to be fixed</a:t>
            </a:r>
          </a:p>
          <a:p>
            <a:pPr lvl="2"/>
            <a:r>
              <a:rPr lang="en-US" dirty="0" smtClean="0"/>
              <a:t>These are scary because someone has to sign in blood that the path is always false</a:t>
            </a:r>
            <a:endParaRPr lang="en-US" dirty="0"/>
          </a:p>
        </p:txBody>
      </p:sp>
      <p:sp>
        <p:nvSpPr>
          <p:cNvPr id="4" name="Slide Number Placeholder 3"/>
          <p:cNvSpPr>
            <a:spLocks noGrp="1"/>
          </p:cNvSpPr>
          <p:nvPr>
            <p:ph type="sldNum" sz="quarter" idx="10"/>
          </p:nvPr>
        </p:nvSpPr>
        <p:spPr/>
        <p:txBody>
          <a:bodyPr/>
          <a:lstStyle/>
          <a:p>
            <a:pPr>
              <a:defRPr/>
            </a:pPr>
            <a:fld id="{9C0AF30A-5EEB-4AE0-8FA3-DB73873404AB}" type="slidenum">
              <a:rPr lang="en-US" smtClean="0"/>
              <a:pPr>
                <a:defRPr/>
              </a:pPr>
              <a:t>2</a:t>
            </a:fld>
            <a:endParaRPr lang="en-US" dirty="0"/>
          </a:p>
        </p:txBody>
      </p:sp>
    </p:spTree>
    <p:extLst>
      <p:ext uri="{BB962C8B-B14F-4D97-AF65-F5344CB8AC3E}">
        <p14:creationId xmlns:p14="http://schemas.microsoft.com/office/powerpoint/2010/main" val="39555281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additions to syntax for common complex cases</a:t>
            </a:r>
            <a:endParaRPr lang="en-US" dirty="0"/>
          </a:p>
        </p:txBody>
      </p:sp>
      <p:sp>
        <p:nvSpPr>
          <p:cNvPr id="3" name="Content Placeholder 2"/>
          <p:cNvSpPr>
            <a:spLocks noGrp="1"/>
          </p:cNvSpPr>
          <p:nvPr>
            <p:ph idx="1"/>
          </p:nvPr>
        </p:nvSpPr>
        <p:spPr>
          <a:xfrm>
            <a:off x="350838" y="1467059"/>
            <a:ext cx="8331200" cy="4679950"/>
          </a:xfrm>
        </p:spPr>
        <p:txBody>
          <a:bodyPr/>
          <a:lstStyle/>
          <a:p>
            <a:r>
              <a:rPr lang="en-US" dirty="0" smtClean="0"/>
              <a:t>Use cases for path segmentation</a:t>
            </a:r>
          </a:p>
          <a:p>
            <a:pPr lvl="1"/>
            <a:r>
              <a:rPr lang="en-US" dirty="0" smtClean="0"/>
              <a:t>Study them and look for possibilities</a:t>
            </a:r>
          </a:p>
          <a:p>
            <a:pPr lvl="1"/>
            <a:endParaRPr lang="en-US" dirty="0"/>
          </a:p>
          <a:p>
            <a:r>
              <a:rPr lang="en-US" dirty="0" smtClean="0"/>
              <a:t>For example before –through many multi-cycle paths were constrained with path segmentation</a:t>
            </a:r>
          </a:p>
          <a:p>
            <a:pPr lvl="1"/>
            <a:r>
              <a:rPr lang="en-US" dirty="0" smtClean="0"/>
              <a:t>Big step forward to have –through</a:t>
            </a:r>
          </a:p>
          <a:p>
            <a:pPr lvl="1"/>
            <a:endParaRPr lang="en-US" dirty="0"/>
          </a:p>
          <a:p>
            <a:r>
              <a:rPr lang="en-US" dirty="0" smtClean="0"/>
              <a:t>Clock Domain Crossings</a:t>
            </a:r>
          </a:p>
          <a:p>
            <a:pPr lvl="1"/>
            <a:r>
              <a:rPr lang="en-US" dirty="0" smtClean="0"/>
              <a:t>Propose new </a:t>
            </a:r>
            <a:r>
              <a:rPr lang="en-US" dirty="0" err="1" smtClean="0"/>
              <a:t>set_max_skew</a:t>
            </a:r>
            <a:r>
              <a:rPr lang="en-US" dirty="0" smtClean="0"/>
              <a:t> command</a:t>
            </a:r>
            <a:endParaRPr lang="en-US" dirty="0"/>
          </a:p>
        </p:txBody>
      </p:sp>
      <p:sp>
        <p:nvSpPr>
          <p:cNvPr id="4" name="Slide Number Placeholder 3"/>
          <p:cNvSpPr>
            <a:spLocks noGrp="1"/>
          </p:cNvSpPr>
          <p:nvPr>
            <p:ph type="sldNum" sz="quarter" idx="10"/>
          </p:nvPr>
        </p:nvSpPr>
        <p:spPr/>
        <p:txBody>
          <a:bodyPr/>
          <a:lstStyle/>
          <a:p>
            <a:pPr>
              <a:defRPr/>
            </a:pPr>
            <a:fld id="{9C0AF30A-5EEB-4AE0-8FA3-DB73873404AB}" type="slidenum">
              <a:rPr lang="en-US" smtClean="0"/>
              <a:pPr>
                <a:defRPr/>
              </a:pPr>
              <a:t>3</a:t>
            </a:fld>
            <a:endParaRPr lang="en-US" dirty="0"/>
          </a:p>
        </p:txBody>
      </p:sp>
    </p:spTree>
    <p:extLst>
      <p:ext uri="{BB962C8B-B14F-4D97-AF65-F5344CB8AC3E}">
        <p14:creationId xmlns:p14="http://schemas.microsoft.com/office/powerpoint/2010/main" val="3946076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p:nvPr/>
        </p:nvSpPr>
        <p:spPr bwMode="auto">
          <a:xfrm>
            <a:off x="4741606" y="3714349"/>
            <a:ext cx="3126659" cy="139596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a:t>CDC Transfer </a:t>
            </a:r>
            <a:r>
              <a:rPr lang="en-US" dirty="0" smtClean="0"/>
              <a:t>Constraining</a:t>
            </a:r>
            <a:endParaRPr lang="en-US" dirty="0"/>
          </a:p>
        </p:txBody>
      </p:sp>
      <p:sp>
        <p:nvSpPr>
          <p:cNvPr id="4" name="Slide Number Placeholder 3"/>
          <p:cNvSpPr>
            <a:spLocks noGrp="1"/>
          </p:cNvSpPr>
          <p:nvPr>
            <p:ph type="sldNum" sz="quarter" idx="10"/>
          </p:nvPr>
        </p:nvSpPr>
        <p:spPr/>
        <p:txBody>
          <a:bodyPr/>
          <a:lstStyle/>
          <a:p>
            <a:pPr>
              <a:defRPr/>
            </a:pPr>
            <a:fld id="{29BD3633-7A79-4899-981C-57CF7336BC8A}" type="slidenum">
              <a:rPr lang="en-US" smtClean="0"/>
              <a:pPr>
                <a:defRPr/>
              </a:pPr>
              <a:t>4</a:t>
            </a:fld>
            <a:endParaRPr lang="en-US" dirty="0"/>
          </a:p>
        </p:txBody>
      </p:sp>
      <p:sp>
        <p:nvSpPr>
          <p:cNvPr id="69" name="Content Placeholder 2"/>
          <p:cNvSpPr>
            <a:spLocks noGrp="1"/>
          </p:cNvSpPr>
          <p:nvPr>
            <p:ph idx="11"/>
          </p:nvPr>
        </p:nvSpPr>
        <p:spPr>
          <a:xfrm>
            <a:off x="212446" y="1095375"/>
            <a:ext cx="8674101" cy="4641764"/>
          </a:xfrm>
          <a:prstGeom prst="rect">
            <a:avLst/>
          </a:prstGeom>
        </p:spPr>
        <p:txBody>
          <a:bodyPr/>
          <a:lstStyle/>
          <a:p>
            <a:r>
              <a:rPr lang="en-US" dirty="0" smtClean="0"/>
              <a:t>Example: FIFO Write -&gt; Read domains Stack Pointer transfer</a:t>
            </a:r>
          </a:p>
          <a:p>
            <a:pPr lvl="1"/>
            <a:r>
              <a:rPr lang="en-US" dirty="0" smtClean="0"/>
              <a:t>Gray coded transfers ensure 1 bit transitions</a:t>
            </a:r>
          </a:p>
          <a:p>
            <a:r>
              <a:rPr lang="en-US" dirty="0" smtClean="0"/>
              <a:t>Need to control datapath delay to be low skew and low delay for clock domain crossing (CDC) paths</a:t>
            </a:r>
          </a:p>
          <a:p>
            <a:pPr marL="0" indent="0">
              <a:buNone/>
            </a:pPr>
            <a:endParaRPr lang="en-US" dirty="0"/>
          </a:p>
        </p:txBody>
      </p:sp>
      <p:grpSp>
        <p:nvGrpSpPr>
          <p:cNvPr id="5" name="Group 4"/>
          <p:cNvGrpSpPr/>
          <p:nvPr/>
        </p:nvGrpSpPr>
        <p:grpSpPr>
          <a:xfrm>
            <a:off x="3162130" y="3865079"/>
            <a:ext cx="353963" cy="553065"/>
            <a:chOff x="3215148" y="1909915"/>
            <a:chExt cx="353963" cy="553065"/>
          </a:xfrm>
        </p:grpSpPr>
        <p:sp>
          <p:nvSpPr>
            <p:cNvPr id="6" name="Flowchart: Process 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 name="TextBox 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 name="TextBox 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10" name="Group 9"/>
          <p:cNvGrpSpPr/>
          <p:nvPr/>
        </p:nvGrpSpPr>
        <p:grpSpPr>
          <a:xfrm>
            <a:off x="4858195" y="3865078"/>
            <a:ext cx="353963" cy="553065"/>
            <a:chOff x="3215148" y="1909915"/>
            <a:chExt cx="353963" cy="553065"/>
          </a:xfrm>
        </p:grpSpPr>
        <p:sp>
          <p:nvSpPr>
            <p:cNvPr id="11" name="Flowchart: Process 1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3" name="TextBox 1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4" name="TextBox 1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sp>
        <p:nvSpPr>
          <p:cNvPr id="20" name="TextBox 19"/>
          <p:cNvSpPr txBox="1"/>
          <p:nvPr/>
        </p:nvSpPr>
        <p:spPr>
          <a:xfrm>
            <a:off x="2572193" y="6249376"/>
            <a:ext cx="1069259" cy="276999"/>
          </a:xfrm>
          <a:prstGeom prst="rect">
            <a:avLst/>
          </a:prstGeom>
          <a:noFill/>
        </p:spPr>
        <p:txBody>
          <a:bodyPr wrap="square" rtlCol="0">
            <a:spAutoFit/>
          </a:bodyPr>
          <a:lstStyle/>
          <a:p>
            <a:r>
              <a:rPr lang="en-US" sz="1200" dirty="0" smtClean="0"/>
              <a:t>Clock tree A</a:t>
            </a:r>
            <a:endParaRPr lang="en-US" sz="1200" dirty="0"/>
          </a:p>
        </p:txBody>
      </p:sp>
      <p:sp>
        <p:nvSpPr>
          <p:cNvPr id="21" name="TextBox 20"/>
          <p:cNvSpPr txBox="1"/>
          <p:nvPr/>
        </p:nvSpPr>
        <p:spPr>
          <a:xfrm>
            <a:off x="4268258" y="6249374"/>
            <a:ext cx="1069259" cy="276999"/>
          </a:xfrm>
          <a:prstGeom prst="rect">
            <a:avLst/>
          </a:prstGeom>
          <a:noFill/>
        </p:spPr>
        <p:txBody>
          <a:bodyPr wrap="square" rtlCol="0">
            <a:spAutoFit/>
          </a:bodyPr>
          <a:lstStyle/>
          <a:p>
            <a:r>
              <a:rPr lang="en-US" sz="1200" dirty="0" smtClean="0"/>
              <a:t>Clock tree B</a:t>
            </a:r>
            <a:endParaRPr lang="en-US" sz="1200" dirty="0"/>
          </a:p>
        </p:txBody>
      </p:sp>
      <p:grpSp>
        <p:nvGrpSpPr>
          <p:cNvPr id="25" name="Group 24"/>
          <p:cNvGrpSpPr/>
          <p:nvPr/>
        </p:nvGrpSpPr>
        <p:grpSpPr>
          <a:xfrm>
            <a:off x="3314530" y="4017479"/>
            <a:ext cx="353963" cy="553065"/>
            <a:chOff x="3215148" y="1909915"/>
            <a:chExt cx="353963" cy="553065"/>
          </a:xfrm>
        </p:grpSpPr>
        <p:sp>
          <p:nvSpPr>
            <p:cNvPr id="26" name="Flowchart: Process 2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TextBox 2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28" name="TextBox 2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29" name="TextBox 2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0" name="Group 29"/>
          <p:cNvGrpSpPr/>
          <p:nvPr/>
        </p:nvGrpSpPr>
        <p:grpSpPr>
          <a:xfrm>
            <a:off x="3466930" y="4169879"/>
            <a:ext cx="353963" cy="553065"/>
            <a:chOff x="3215148" y="1909915"/>
            <a:chExt cx="353963" cy="553065"/>
          </a:xfrm>
        </p:grpSpPr>
        <p:sp>
          <p:nvSpPr>
            <p:cNvPr id="31" name="Flowchart: Process 3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2" name="TextBox 3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3" name="TextBox 3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4" name="TextBox 3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5" name="Group 34"/>
          <p:cNvGrpSpPr/>
          <p:nvPr/>
        </p:nvGrpSpPr>
        <p:grpSpPr>
          <a:xfrm>
            <a:off x="3619330" y="4322279"/>
            <a:ext cx="353963" cy="553065"/>
            <a:chOff x="3215148" y="1909915"/>
            <a:chExt cx="353963" cy="553065"/>
          </a:xfrm>
        </p:grpSpPr>
        <p:sp>
          <p:nvSpPr>
            <p:cNvPr id="36" name="Flowchart: Process 3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7" name="TextBox 3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8" name="TextBox 3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9" name="TextBox 3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0" name="Group 39"/>
          <p:cNvGrpSpPr/>
          <p:nvPr/>
        </p:nvGrpSpPr>
        <p:grpSpPr>
          <a:xfrm>
            <a:off x="5010595" y="4017478"/>
            <a:ext cx="353963" cy="553065"/>
            <a:chOff x="3215148" y="1909915"/>
            <a:chExt cx="353963" cy="553065"/>
          </a:xfrm>
        </p:grpSpPr>
        <p:sp>
          <p:nvSpPr>
            <p:cNvPr id="41" name="Flowchart: Process 4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2" name="TextBox 4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3" name="TextBox 4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4" name="TextBox 4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5" name="Group 44"/>
          <p:cNvGrpSpPr/>
          <p:nvPr/>
        </p:nvGrpSpPr>
        <p:grpSpPr>
          <a:xfrm>
            <a:off x="5162995" y="4169878"/>
            <a:ext cx="353963" cy="553065"/>
            <a:chOff x="3215148" y="1909915"/>
            <a:chExt cx="353963" cy="553065"/>
          </a:xfrm>
        </p:grpSpPr>
        <p:sp>
          <p:nvSpPr>
            <p:cNvPr id="46" name="Flowchart: Process 4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7" name="TextBox 4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8" name="TextBox 4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9" name="TextBox 4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0" name="Group 49"/>
          <p:cNvGrpSpPr/>
          <p:nvPr/>
        </p:nvGrpSpPr>
        <p:grpSpPr>
          <a:xfrm>
            <a:off x="5315395" y="4322278"/>
            <a:ext cx="353963" cy="553065"/>
            <a:chOff x="3215148" y="1909915"/>
            <a:chExt cx="353963" cy="553065"/>
          </a:xfrm>
        </p:grpSpPr>
        <p:sp>
          <p:nvSpPr>
            <p:cNvPr id="51" name="Flowchart: Process 5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2" name="TextBox 5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3" name="TextBox 5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4" name="TextBox 5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5" name="Group 54"/>
          <p:cNvGrpSpPr/>
          <p:nvPr/>
        </p:nvGrpSpPr>
        <p:grpSpPr>
          <a:xfrm>
            <a:off x="5467795" y="4474678"/>
            <a:ext cx="353963" cy="553065"/>
            <a:chOff x="3215148" y="1909915"/>
            <a:chExt cx="353963" cy="553065"/>
          </a:xfrm>
        </p:grpSpPr>
        <p:sp>
          <p:nvSpPr>
            <p:cNvPr id="56" name="Flowchart: Process 5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7" name="TextBox 5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8" name="TextBox 5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9" name="TextBox 5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60" name="Group 59"/>
          <p:cNvGrpSpPr/>
          <p:nvPr/>
        </p:nvGrpSpPr>
        <p:grpSpPr>
          <a:xfrm>
            <a:off x="3771730" y="4474679"/>
            <a:ext cx="353963" cy="553065"/>
            <a:chOff x="3215148" y="1909915"/>
            <a:chExt cx="353963" cy="553065"/>
          </a:xfrm>
        </p:grpSpPr>
        <p:sp>
          <p:nvSpPr>
            <p:cNvPr id="61" name="Flowchart: Process 6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2" name="TextBox 6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63" name="TextBox 6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64" name="TextBox 6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9" name="Straight Connector 18"/>
          <p:cNvCxnSpPr/>
          <p:nvPr/>
        </p:nvCxnSpPr>
        <p:spPr bwMode="auto">
          <a:xfrm>
            <a:off x="3516093"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a:off x="3668493"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3820893"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3973293"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4125693"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70" name="TextBox 69"/>
          <p:cNvSpPr txBox="1"/>
          <p:nvPr/>
        </p:nvSpPr>
        <p:spPr>
          <a:xfrm>
            <a:off x="2286000" y="3437350"/>
            <a:ext cx="1587741" cy="276999"/>
          </a:xfrm>
          <a:prstGeom prst="rect">
            <a:avLst/>
          </a:prstGeom>
          <a:noFill/>
        </p:spPr>
        <p:txBody>
          <a:bodyPr wrap="square" rtlCol="0">
            <a:spAutoFit/>
          </a:bodyPr>
          <a:lstStyle/>
          <a:p>
            <a:r>
              <a:rPr lang="en-US" sz="1200" dirty="0" smtClean="0"/>
              <a:t>in_wr_ptr_gray</a:t>
            </a:r>
            <a:endParaRPr lang="en-US" sz="1200" dirty="0"/>
          </a:p>
        </p:txBody>
      </p:sp>
      <p:grpSp>
        <p:nvGrpSpPr>
          <p:cNvPr id="78" name="Group 77"/>
          <p:cNvGrpSpPr/>
          <p:nvPr/>
        </p:nvGrpSpPr>
        <p:grpSpPr>
          <a:xfrm>
            <a:off x="6552862" y="3865078"/>
            <a:ext cx="353963" cy="553065"/>
            <a:chOff x="3215148" y="1909915"/>
            <a:chExt cx="353963" cy="553065"/>
          </a:xfrm>
        </p:grpSpPr>
        <p:sp>
          <p:nvSpPr>
            <p:cNvPr id="79" name="Flowchart: Process 7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0" name="TextBox 7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1" name="TextBox 8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2" name="TextBox 8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3" name="Group 82"/>
          <p:cNvGrpSpPr/>
          <p:nvPr/>
        </p:nvGrpSpPr>
        <p:grpSpPr>
          <a:xfrm>
            <a:off x="6705262" y="4017478"/>
            <a:ext cx="353963" cy="553065"/>
            <a:chOff x="3215148" y="1909915"/>
            <a:chExt cx="353963" cy="553065"/>
          </a:xfrm>
        </p:grpSpPr>
        <p:sp>
          <p:nvSpPr>
            <p:cNvPr id="84" name="Flowchart: Process 8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TextBox 8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6" name="TextBox 8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7" name="TextBox 8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8" name="Group 87"/>
          <p:cNvGrpSpPr/>
          <p:nvPr/>
        </p:nvGrpSpPr>
        <p:grpSpPr>
          <a:xfrm>
            <a:off x="6857662" y="4169878"/>
            <a:ext cx="353963" cy="553065"/>
            <a:chOff x="3215148" y="1909915"/>
            <a:chExt cx="353963" cy="553065"/>
          </a:xfrm>
        </p:grpSpPr>
        <p:sp>
          <p:nvSpPr>
            <p:cNvPr id="89" name="Flowchart: Process 8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0" name="TextBox 8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1" name="TextBox 9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2" name="TextBox 9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3" name="Group 92"/>
          <p:cNvGrpSpPr/>
          <p:nvPr/>
        </p:nvGrpSpPr>
        <p:grpSpPr>
          <a:xfrm>
            <a:off x="7010062" y="4322278"/>
            <a:ext cx="353963" cy="553065"/>
            <a:chOff x="3215148" y="1909915"/>
            <a:chExt cx="353963" cy="553065"/>
          </a:xfrm>
        </p:grpSpPr>
        <p:sp>
          <p:nvSpPr>
            <p:cNvPr id="94" name="Flowchart: Process 9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5" name="TextBox 9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6" name="TextBox 9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7" name="TextBox 9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8" name="Group 97"/>
          <p:cNvGrpSpPr/>
          <p:nvPr/>
        </p:nvGrpSpPr>
        <p:grpSpPr>
          <a:xfrm>
            <a:off x="7162462" y="4474678"/>
            <a:ext cx="353963" cy="553065"/>
            <a:chOff x="3215148" y="1909915"/>
            <a:chExt cx="353963" cy="553065"/>
          </a:xfrm>
        </p:grpSpPr>
        <p:sp>
          <p:nvSpPr>
            <p:cNvPr id="99" name="Flowchart: Process 9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TextBox 9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01" name="TextBox 10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02" name="TextBox 10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03" name="Straight Connector 102"/>
          <p:cNvCxnSpPr/>
          <p:nvPr/>
        </p:nvCxnSpPr>
        <p:spPr bwMode="auto">
          <a:xfrm>
            <a:off x="5210760"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4" name="Straight Connector 103"/>
          <p:cNvCxnSpPr/>
          <p:nvPr/>
        </p:nvCxnSpPr>
        <p:spPr bwMode="auto">
          <a:xfrm>
            <a:off x="5363160"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5515560"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5667960"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5820360"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39" name="TextBox 138"/>
          <p:cNvSpPr txBox="1"/>
          <p:nvPr/>
        </p:nvSpPr>
        <p:spPr>
          <a:xfrm>
            <a:off x="4741606" y="3437349"/>
            <a:ext cx="3126659" cy="276999"/>
          </a:xfrm>
          <a:prstGeom prst="rect">
            <a:avLst/>
          </a:prstGeom>
          <a:noFill/>
        </p:spPr>
        <p:txBody>
          <a:bodyPr wrap="square" rtlCol="0">
            <a:spAutoFit/>
          </a:bodyPr>
          <a:lstStyle/>
          <a:p>
            <a:pPr algn="ctr"/>
            <a:r>
              <a:rPr lang="en-US" sz="1200" dirty="0" smtClean="0"/>
              <a:t>altera_std_synchronizer_bundle</a:t>
            </a:r>
            <a:endParaRPr lang="en-US" sz="1200" dirty="0"/>
          </a:p>
        </p:txBody>
      </p:sp>
      <p:cxnSp>
        <p:nvCxnSpPr>
          <p:cNvPr id="16" name="Elbow Connector 15"/>
          <p:cNvCxnSpPr/>
          <p:nvPr/>
        </p:nvCxnSpPr>
        <p:spPr bwMode="auto">
          <a:xfrm rot="5400000" flipH="1" flipV="1">
            <a:off x="2790198"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cxnSp>
        <p:nvCxnSpPr>
          <p:cNvPr id="17" name="Elbow Connector 16"/>
          <p:cNvCxnSpPr/>
          <p:nvPr/>
        </p:nvCxnSpPr>
        <p:spPr bwMode="auto">
          <a:xfrm rot="5400000" flipH="1" flipV="1">
            <a:off x="4486263"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sp>
        <p:nvSpPr>
          <p:cNvPr id="146" name="Left Brace 145"/>
          <p:cNvSpPr/>
          <p:nvPr/>
        </p:nvSpPr>
        <p:spPr bwMode="auto">
          <a:xfrm rot="5400000">
            <a:off x="3810560" y="2817445"/>
            <a:ext cx="753167" cy="1342103"/>
          </a:xfrm>
          <a:prstGeom prst="leftBrace">
            <a:avLst/>
          </a:prstGeom>
          <a:noFill/>
          <a:ln w="2857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47" name="Rectangle 146"/>
          <p:cNvSpPr/>
          <p:nvPr/>
        </p:nvSpPr>
        <p:spPr>
          <a:xfrm>
            <a:off x="5820360" y="4750744"/>
            <a:ext cx="635110" cy="276999"/>
          </a:xfrm>
          <a:prstGeom prst="rect">
            <a:avLst/>
          </a:prstGeom>
        </p:spPr>
        <p:txBody>
          <a:bodyPr wrap="none">
            <a:spAutoFit/>
          </a:bodyPr>
          <a:lstStyle/>
          <a:p>
            <a:r>
              <a:rPr lang="en-US" sz="1200" i="1" dirty="0"/>
              <a:t>din_s1</a:t>
            </a:r>
            <a:endParaRPr lang="en-US" sz="1200" dirty="0"/>
          </a:p>
        </p:txBody>
      </p:sp>
    </p:spTree>
    <p:extLst>
      <p:ext uri="{BB962C8B-B14F-4D97-AF65-F5344CB8AC3E}">
        <p14:creationId xmlns:p14="http://schemas.microsoft.com/office/powerpoint/2010/main" val="4264940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p:nvPr/>
        </p:nvSpPr>
        <p:spPr bwMode="auto">
          <a:xfrm>
            <a:off x="4741606" y="3850375"/>
            <a:ext cx="3126659" cy="139596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a:xfrm>
            <a:off x="445522" y="83996"/>
            <a:ext cx="8397643" cy="779320"/>
          </a:xfrm>
        </p:spPr>
        <p:txBody>
          <a:bodyPr/>
          <a:lstStyle/>
          <a:p>
            <a:r>
              <a:rPr lang="en-US" dirty="0"/>
              <a:t>CDC Transfer </a:t>
            </a:r>
            <a:r>
              <a:rPr lang="en-US" dirty="0" smtClean="0"/>
              <a:t>Constraining</a:t>
            </a:r>
            <a:endParaRPr lang="en-US" dirty="0"/>
          </a:p>
        </p:txBody>
      </p:sp>
      <p:sp>
        <p:nvSpPr>
          <p:cNvPr id="4" name="Slide Number Placeholder 3"/>
          <p:cNvSpPr>
            <a:spLocks noGrp="1"/>
          </p:cNvSpPr>
          <p:nvPr>
            <p:ph type="sldNum" sz="quarter" idx="10"/>
          </p:nvPr>
        </p:nvSpPr>
        <p:spPr/>
        <p:txBody>
          <a:bodyPr/>
          <a:lstStyle/>
          <a:p>
            <a:pPr>
              <a:defRPr/>
            </a:pPr>
            <a:fld id="{29BD3633-7A79-4899-981C-57CF7336BC8A}" type="slidenum">
              <a:rPr lang="en-US" smtClean="0"/>
              <a:pPr>
                <a:defRPr/>
              </a:pPr>
              <a:t>5</a:t>
            </a:fld>
            <a:endParaRPr lang="en-US" dirty="0"/>
          </a:p>
        </p:txBody>
      </p:sp>
      <p:sp>
        <p:nvSpPr>
          <p:cNvPr id="69" name="Content Placeholder 2"/>
          <p:cNvSpPr>
            <a:spLocks noGrp="1"/>
          </p:cNvSpPr>
          <p:nvPr>
            <p:ph idx="11"/>
          </p:nvPr>
        </p:nvSpPr>
        <p:spPr>
          <a:xfrm>
            <a:off x="212446" y="793094"/>
            <a:ext cx="8674101" cy="2622681"/>
          </a:xfrm>
          <a:prstGeom prst="rect">
            <a:avLst/>
          </a:prstGeom>
        </p:spPr>
        <p:txBody>
          <a:bodyPr>
            <a:normAutofit lnSpcReduction="10000"/>
          </a:bodyPr>
          <a:lstStyle/>
          <a:p>
            <a:r>
              <a:rPr lang="en-US" sz="1600" dirty="0" smtClean="0"/>
              <a:t>Many users </a:t>
            </a:r>
            <a:r>
              <a:rPr lang="en-US" sz="1600" dirty="0" err="1" smtClean="0"/>
              <a:t>set_false_path</a:t>
            </a:r>
            <a:r>
              <a:rPr lang="en-US" sz="1600" dirty="0" smtClean="0"/>
              <a:t> on this transfer</a:t>
            </a:r>
          </a:p>
          <a:p>
            <a:pPr marL="571500" lvl="1" indent="0">
              <a:buNone/>
            </a:pPr>
            <a:r>
              <a:rPr lang="en-US" sz="1400" dirty="0"/>
              <a:t>set_false_path -to [</a:t>
            </a:r>
            <a:r>
              <a:rPr lang="en-US" sz="1400" dirty="0" err="1" smtClean="0"/>
              <a:t>get_pins</a:t>
            </a:r>
            <a:r>
              <a:rPr lang="en-US" sz="1400" dirty="0" smtClean="0"/>
              <a:t> </a:t>
            </a:r>
            <a:r>
              <a:rPr lang="en-US" sz="1400" dirty="0"/>
              <a:t>{*</a:t>
            </a:r>
            <a:r>
              <a:rPr lang="en-US" sz="1400" dirty="0" err="1"/>
              <a:t>altera_std_synchronizer</a:t>
            </a:r>
            <a:r>
              <a:rPr lang="en-US" sz="1400" dirty="0" smtClean="0"/>
              <a:t>:*/d}]</a:t>
            </a:r>
          </a:p>
          <a:p>
            <a:pPr lvl="1"/>
            <a:r>
              <a:rPr lang="en-US" sz="1400" dirty="0" smtClean="0"/>
              <a:t>Cuts </a:t>
            </a:r>
            <a:r>
              <a:rPr lang="en-US" sz="1400" dirty="0"/>
              <a:t>all setup &amp; hold analysis on transfers between clocks A and </a:t>
            </a:r>
            <a:r>
              <a:rPr lang="en-US" sz="1400" dirty="0" smtClean="0"/>
              <a:t>B</a:t>
            </a:r>
            <a:endParaRPr lang="en-US" sz="1600" dirty="0" smtClean="0"/>
          </a:p>
          <a:p>
            <a:r>
              <a:rPr lang="en-US" sz="1600" dirty="0" smtClean="0"/>
              <a:t>Some users used Clock Groups to cut </a:t>
            </a:r>
            <a:r>
              <a:rPr lang="en-US" sz="1600" dirty="0"/>
              <a:t>whole domain </a:t>
            </a:r>
            <a:r>
              <a:rPr lang="en-US" sz="1600" dirty="0" smtClean="0"/>
              <a:t>transfers</a:t>
            </a:r>
          </a:p>
          <a:p>
            <a:pPr marL="571500" lvl="1" indent="0">
              <a:buNone/>
            </a:pPr>
            <a:r>
              <a:rPr lang="en-US" sz="1400" dirty="0"/>
              <a:t>set_clock_groups -asynchronous -group {A} -group {B</a:t>
            </a:r>
            <a:r>
              <a:rPr lang="en-US" sz="1400" dirty="0" smtClean="0"/>
              <a:t>}</a:t>
            </a:r>
          </a:p>
          <a:p>
            <a:pPr lvl="1"/>
            <a:r>
              <a:rPr lang="en-US" sz="1400" dirty="0" smtClean="0"/>
              <a:t>Cuts </a:t>
            </a:r>
            <a:r>
              <a:rPr lang="en-US" sz="1400" dirty="0"/>
              <a:t>all setup &amp; hold analysis on transfers between clocks A and </a:t>
            </a:r>
            <a:r>
              <a:rPr lang="en-US" sz="1400" dirty="0" smtClean="0"/>
              <a:t>B</a:t>
            </a:r>
          </a:p>
          <a:p>
            <a:pPr lvl="1"/>
            <a:r>
              <a:rPr lang="en-US" sz="1400" dirty="0" smtClean="0"/>
              <a:t>Can’t </a:t>
            </a:r>
            <a:r>
              <a:rPr lang="en-US" sz="1400" dirty="0"/>
              <a:t>selectively constrain some paths while leaving others “don’t care</a:t>
            </a:r>
            <a:r>
              <a:rPr lang="en-US" sz="1400" dirty="0" smtClean="0"/>
              <a:t>”</a:t>
            </a:r>
          </a:p>
          <a:p>
            <a:r>
              <a:rPr lang="en-US" sz="1600" dirty="0" smtClean="0"/>
              <a:t>Placement constraints and the assumption of low clock skew allowed this work</a:t>
            </a:r>
          </a:p>
          <a:p>
            <a:pPr lvl="1"/>
            <a:r>
              <a:rPr lang="en-US" sz="1400" dirty="0" smtClean="0"/>
              <a:t>One example of many creative ways people use SDC</a:t>
            </a:r>
          </a:p>
          <a:p>
            <a:pPr lvl="1"/>
            <a:r>
              <a:rPr lang="en-US" sz="1400" dirty="0" smtClean="0"/>
              <a:t>Began to fail in newer technologies with higher skew and local clocks routed through LABs</a:t>
            </a:r>
            <a:endParaRPr lang="en-US" sz="1400" dirty="0"/>
          </a:p>
          <a:p>
            <a:pPr marL="0" indent="0">
              <a:buNone/>
            </a:pPr>
            <a:endParaRPr lang="en-US" sz="1600" dirty="0"/>
          </a:p>
        </p:txBody>
      </p:sp>
      <p:grpSp>
        <p:nvGrpSpPr>
          <p:cNvPr id="5" name="Group 4"/>
          <p:cNvGrpSpPr/>
          <p:nvPr/>
        </p:nvGrpSpPr>
        <p:grpSpPr>
          <a:xfrm>
            <a:off x="3162130" y="4001105"/>
            <a:ext cx="353963" cy="553065"/>
            <a:chOff x="3215148" y="1909915"/>
            <a:chExt cx="353963" cy="553065"/>
          </a:xfrm>
        </p:grpSpPr>
        <p:sp>
          <p:nvSpPr>
            <p:cNvPr id="6" name="Flowchart: Process 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 name="TextBox 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 name="TextBox 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10" name="Group 9"/>
          <p:cNvGrpSpPr/>
          <p:nvPr/>
        </p:nvGrpSpPr>
        <p:grpSpPr>
          <a:xfrm>
            <a:off x="4858195" y="4001104"/>
            <a:ext cx="353963" cy="553065"/>
            <a:chOff x="3215148" y="1909915"/>
            <a:chExt cx="353963" cy="553065"/>
          </a:xfrm>
        </p:grpSpPr>
        <p:sp>
          <p:nvSpPr>
            <p:cNvPr id="11" name="Flowchart: Process 1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3" name="TextBox 1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4" name="TextBox 1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sp>
        <p:nvSpPr>
          <p:cNvPr id="20" name="TextBox 19"/>
          <p:cNvSpPr txBox="1"/>
          <p:nvPr/>
        </p:nvSpPr>
        <p:spPr>
          <a:xfrm>
            <a:off x="2572193" y="6385402"/>
            <a:ext cx="1069259" cy="276999"/>
          </a:xfrm>
          <a:prstGeom prst="rect">
            <a:avLst/>
          </a:prstGeom>
          <a:noFill/>
        </p:spPr>
        <p:txBody>
          <a:bodyPr wrap="square" rtlCol="0">
            <a:spAutoFit/>
          </a:bodyPr>
          <a:lstStyle/>
          <a:p>
            <a:r>
              <a:rPr lang="en-US" sz="1200" dirty="0" smtClean="0"/>
              <a:t>Clock tree A</a:t>
            </a:r>
            <a:endParaRPr lang="en-US" sz="1200" dirty="0"/>
          </a:p>
        </p:txBody>
      </p:sp>
      <p:sp>
        <p:nvSpPr>
          <p:cNvPr id="21" name="TextBox 20"/>
          <p:cNvSpPr txBox="1"/>
          <p:nvPr/>
        </p:nvSpPr>
        <p:spPr>
          <a:xfrm>
            <a:off x="4268258" y="6385400"/>
            <a:ext cx="1069259" cy="276999"/>
          </a:xfrm>
          <a:prstGeom prst="rect">
            <a:avLst/>
          </a:prstGeom>
          <a:noFill/>
        </p:spPr>
        <p:txBody>
          <a:bodyPr wrap="square" rtlCol="0">
            <a:spAutoFit/>
          </a:bodyPr>
          <a:lstStyle/>
          <a:p>
            <a:r>
              <a:rPr lang="en-US" sz="1200" dirty="0" smtClean="0"/>
              <a:t>Clock tree B</a:t>
            </a:r>
            <a:endParaRPr lang="en-US" sz="1200" dirty="0"/>
          </a:p>
        </p:txBody>
      </p:sp>
      <p:grpSp>
        <p:nvGrpSpPr>
          <p:cNvPr id="25" name="Group 24"/>
          <p:cNvGrpSpPr/>
          <p:nvPr/>
        </p:nvGrpSpPr>
        <p:grpSpPr>
          <a:xfrm>
            <a:off x="3314530" y="4153505"/>
            <a:ext cx="353963" cy="553065"/>
            <a:chOff x="3215148" y="1909915"/>
            <a:chExt cx="353963" cy="553065"/>
          </a:xfrm>
        </p:grpSpPr>
        <p:sp>
          <p:nvSpPr>
            <p:cNvPr id="26" name="Flowchart: Process 2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TextBox 2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28" name="TextBox 2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29" name="TextBox 2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0" name="Group 29"/>
          <p:cNvGrpSpPr/>
          <p:nvPr/>
        </p:nvGrpSpPr>
        <p:grpSpPr>
          <a:xfrm>
            <a:off x="3466930" y="4305905"/>
            <a:ext cx="353963" cy="553065"/>
            <a:chOff x="3215148" y="1909915"/>
            <a:chExt cx="353963" cy="553065"/>
          </a:xfrm>
        </p:grpSpPr>
        <p:sp>
          <p:nvSpPr>
            <p:cNvPr id="31" name="Flowchart: Process 3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2" name="TextBox 3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3" name="TextBox 3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4" name="TextBox 3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5" name="Group 34"/>
          <p:cNvGrpSpPr/>
          <p:nvPr/>
        </p:nvGrpSpPr>
        <p:grpSpPr>
          <a:xfrm>
            <a:off x="3619330" y="4458305"/>
            <a:ext cx="353963" cy="553065"/>
            <a:chOff x="3215148" y="1909915"/>
            <a:chExt cx="353963" cy="553065"/>
          </a:xfrm>
        </p:grpSpPr>
        <p:sp>
          <p:nvSpPr>
            <p:cNvPr id="36" name="Flowchart: Process 3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7" name="TextBox 3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8" name="TextBox 3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9" name="TextBox 3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0" name="Group 39"/>
          <p:cNvGrpSpPr/>
          <p:nvPr/>
        </p:nvGrpSpPr>
        <p:grpSpPr>
          <a:xfrm>
            <a:off x="5010595" y="4153504"/>
            <a:ext cx="353963" cy="553065"/>
            <a:chOff x="3215148" y="1909915"/>
            <a:chExt cx="353963" cy="553065"/>
          </a:xfrm>
        </p:grpSpPr>
        <p:sp>
          <p:nvSpPr>
            <p:cNvPr id="41" name="Flowchart: Process 4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2" name="TextBox 4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3" name="TextBox 4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4" name="TextBox 4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5" name="Group 44"/>
          <p:cNvGrpSpPr/>
          <p:nvPr/>
        </p:nvGrpSpPr>
        <p:grpSpPr>
          <a:xfrm>
            <a:off x="5162995" y="4305904"/>
            <a:ext cx="353963" cy="553065"/>
            <a:chOff x="3215148" y="1909915"/>
            <a:chExt cx="353963" cy="553065"/>
          </a:xfrm>
        </p:grpSpPr>
        <p:sp>
          <p:nvSpPr>
            <p:cNvPr id="46" name="Flowchart: Process 4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7" name="TextBox 4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8" name="TextBox 4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9" name="TextBox 4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0" name="Group 49"/>
          <p:cNvGrpSpPr/>
          <p:nvPr/>
        </p:nvGrpSpPr>
        <p:grpSpPr>
          <a:xfrm>
            <a:off x="5315395" y="4458304"/>
            <a:ext cx="353963" cy="553065"/>
            <a:chOff x="3215148" y="1909915"/>
            <a:chExt cx="353963" cy="553065"/>
          </a:xfrm>
        </p:grpSpPr>
        <p:sp>
          <p:nvSpPr>
            <p:cNvPr id="51" name="Flowchart: Process 5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2" name="TextBox 5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3" name="TextBox 5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4" name="TextBox 5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5" name="Group 54"/>
          <p:cNvGrpSpPr/>
          <p:nvPr/>
        </p:nvGrpSpPr>
        <p:grpSpPr>
          <a:xfrm>
            <a:off x="5467795" y="4610704"/>
            <a:ext cx="353963" cy="553065"/>
            <a:chOff x="3215148" y="1909915"/>
            <a:chExt cx="353963" cy="553065"/>
          </a:xfrm>
        </p:grpSpPr>
        <p:sp>
          <p:nvSpPr>
            <p:cNvPr id="56" name="Flowchart: Process 5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7" name="TextBox 5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8" name="TextBox 5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9" name="TextBox 5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60" name="Group 59"/>
          <p:cNvGrpSpPr/>
          <p:nvPr/>
        </p:nvGrpSpPr>
        <p:grpSpPr>
          <a:xfrm>
            <a:off x="3771730" y="4610705"/>
            <a:ext cx="353963" cy="553065"/>
            <a:chOff x="3215148" y="1909915"/>
            <a:chExt cx="353963" cy="553065"/>
          </a:xfrm>
        </p:grpSpPr>
        <p:sp>
          <p:nvSpPr>
            <p:cNvPr id="61" name="Flowchart: Process 6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2" name="TextBox 6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63" name="TextBox 6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64" name="TextBox 6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9" name="Straight Connector 18"/>
          <p:cNvCxnSpPr/>
          <p:nvPr/>
        </p:nvCxnSpPr>
        <p:spPr bwMode="auto">
          <a:xfrm>
            <a:off x="3516093" y="41118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a:off x="3668493" y="42642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3820893" y="44166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3973293" y="45690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4125693" y="47214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77" name="Straight Connector 76"/>
          <p:cNvCxnSpPr/>
          <p:nvPr/>
        </p:nvCxnSpPr>
        <p:spPr bwMode="auto">
          <a:xfrm>
            <a:off x="3973293" y="4001104"/>
            <a:ext cx="836208" cy="836208"/>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grpSp>
        <p:nvGrpSpPr>
          <p:cNvPr id="78" name="Group 77"/>
          <p:cNvGrpSpPr/>
          <p:nvPr/>
        </p:nvGrpSpPr>
        <p:grpSpPr>
          <a:xfrm>
            <a:off x="6552862" y="4001104"/>
            <a:ext cx="353963" cy="553065"/>
            <a:chOff x="3215148" y="1909915"/>
            <a:chExt cx="353963" cy="553065"/>
          </a:xfrm>
        </p:grpSpPr>
        <p:sp>
          <p:nvSpPr>
            <p:cNvPr id="79" name="Flowchart: Process 7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0" name="TextBox 7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1" name="TextBox 8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2" name="TextBox 8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3" name="Group 82"/>
          <p:cNvGrpSpPr/>
          <p:nvPr/>
        </p:nvGrpSpPr>
        <p:grpSpPr>
          <a:xfrm>
            <a:off x="6705262" y="4153504"/>
            <a:ext cx="353963" cy="553065"/>
            <a:chOff x="3215148" y="1909915"/>
            <a:chExt cx="353963" cy="553065"/>
          </a:xfrm>
        </p:grpSpPr>
        <p:sp>
          <p:nvSpPr>
            <p:cNvPr id="84" name="Flowchart: Process 8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TextBox 8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6" name="TextBox 8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7" name="TextBox 8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8" name="Group 87"/>
          <p:cNvGrpSpPr/>
          <p:nvPr/>
        </p:nvGrpSpPr>
        <p:grpSpPr>
          <a:xfrm>
            <a:off x="6857662" y="4305904"/>
            <a:ext cx="353963" cy="553065"/>
            <a:chOff x="3215148" y="1909915"/>
            <a:chExt cx="353963" cy="553065"/>
          </a:xfrm>
        </p:grpSpPr>
        <p:sp>
          <p:nvSpPr>
            <p:cNvPr id="89" name="Flowchart: Process 8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0" name="TextBox 8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1" name="TextBox 9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2" name="TextBox 9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3" name="Group 92"/>
          <p:cNvGrpSpPr/>
          <p:nvPr/>
        </p:nvGrpSpPr>
        <p:grpSpPr>
          <a:xfrm>
            <a:off x="7010062" y="4458304"/>
            <a:ext cx="353963" cy="553065"/>
            <a:chOff x="3215148" y="1909915"/>
            <a:chExt cx="353963" cy="553065"/>
          </a:xfrm>
        </p:grpSpPr>
        <p:sp>
          <p:nvSpPr>
            <p:cNvPr id="94" name="Flowchart: Process 9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5" name="TextBox 9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6" name="TextBox 9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7" name="TextBox 9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8" name="Group 97"/>
          <p:cNvGrpSpPr/>
          <p:nvPr/>
        </p:nvGrpSpPr>
        <p:grpSpPr>
          <a:xfrm>
            <a:off x="7162462" y="4610704"/>
            <a:ext cx="353963" cy="553065"/>
            <a:chOff x="3215148" y="1909915"/>
            <a:chExt cx="353963" cy="553065"/>
          </a:xfrm>
        </p:grpSpPr>
        <p:sp>
          <p:nvSpPr>
            <p:cNvPr id="99" name="Flowchart: Process 9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TextBox 9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01" name="TextBox 10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02" name="TextBox 10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03" name="Straight Connector 102"/>
          <p:cNvCxnSpPr/>
          <p:nvPr/>
        </p:nvCxnSpPr>
        <p:spPr bwMode="auto">
          <a:xfrm>
            <a:off x="5210760" y="41118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4" name="Straight Connector 103"/>
          <p:cNvCxnSpPr/>
          <p:nvPr/>
        </p:nvCxnSpPr>
        <p:spPr bwMode="auto">
          <a:xfrm>
            <a:off x="5363160" y="42642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5515560" y="44166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5667960" y="45690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5820360" y="4721453"/>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39" name="TextBox 138"/>
          <p:cNvSpPr txBox="1"/>
          <p:nvPr/>
        </p:nvSpPr>
        <p:spPr>
          <a:xfrm>
            <a:off x="4741606" y="3573375"/>
            <a:ext cx="3126659" cy="276999"/>
          </a:xfrm>
          <a:prstGeom prst="rect">
            <a:avLst/>
          </a:prstGeom>
          <a:noFill/>
        </p:spPr>
        <p:txBody>
          <a:bodyPr wrap="square" rtlCol="0">
            <a:spAutoFit/>
          </a:bodyPr>
          <a:lstStyle/>
          <a:p>
            <a:pPr algn="ctr"/>
            <a:r>
              <a:rPr lang="en-US" sz="1200" dirty="0" smtClean="0"/>
              <a:t>altera_std_synchronizer_bundle</a:t>
            </a:r>
            <a:endParaRPr lang="en-US" sz="1200" dirty="0"/>
          </a:p>
        </p:txBody>
      </p:sp>
      <p:cxnSp>
        <p:nvCxnSpPr>
          <p:cNvPr id="16" name="Elbow Connector 15"/>
          <p:cNvCxnSpPr/>
          <p:nvPr/>
        </p:nvCxnSpPr>
        <p:spPr bwMode="auto">
          <a:xfrm rot="5400000" flipH="1" flipV="1">
            <a:off x="2790198" y="5379286"/>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cxnSp>
        <p:nvCxnSpPr>
          <p:cNvPr id="17" name="Elbow Connector 16"/>
          <p:cNvCxnSpPr/>
          <p:nvPr/>
        </p:nvCxnSpPr>
        <p:spPr bwMode="auto">
          <a:xfrm rot="5400000" flipH="1" flipV="1">
            <a:off x="4486263" y="5379286"/>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sp>
        <p:nvSpPr>
          <p:cNvPr id="3" name="Rectangle 2"/>
          <p:cNvSpPr/>
          <p:nvPr/>
        </p:nvSpPr>
        <p:spPr>
          <a:xfrm>
            <a:off x="5820360" y="4886770"/>
            <a:ext cx="635110" cy="276999"/>
          </a:xfrm>
          <a:prstGeom prst="rect">
            <a:avLst/>
          </a:prstGeom>
        </p:spPr>
        <p:txBody>
          <a:bodyPr wrap="none">
            <a:spAutoFit/>
          </a:bodyPr>
          <a:lstStyle/>
          <a:p>
            <a:r>
              <a:rPr lang="en-US" sz="1200" i="1" dirty="0"/>
              <a:t>din_s1</a:t>
            </a:r>
            <a:endParaRPr lang="en-US" sz="1200" dirty="0"/>
          </a:p>
        </p:txBody>
      </p:sp>
      <p:sp>
        <p:nvSpPr>
          <p:cNvPr id="108" name="TextBox 107"/>
          <p:cNvSpPr txBox="1"/>
          <p:nvPr/>
        </p:nvSpPr>
        <p:spPr>
          <a:xfrm>
            <a:off x="2286000" y="3573376"/>
            <a:ext cx="1587741" cy="276999"/>
          </a:xfrm>
          <a:prstGeom prst="rect">
            <a:avLst/>
          </a:prstGeom>
          <a:noFill/>
        </p:spPr>
        <p:txBody>
          <a:bodyPr wrap="square" rtlCol="0">
            <a:spAutoFit/>
          </a:bodyPr>
          <a:lstStyle/>
          <a:p>
            <a:r>
              <a:rPr lang="en-US" sz="1200" dirty="0" smtClean="0"/>
              <a:t>in_wr_ptr_gray</a:t>
            </a:r>
            <a:endParaRPr lang="en-US" sz="1200" dirty="0"/>
          </a:p>
        </p:txBody>
      </p:sp>
    </p:spTree>
    <p:extLst>
      <p:ext uri="{BB962C8B-B14F-4D97-AF65-F5344CB8AC3E}">
        <p14:creationId xmlns:p14="http://schemas.microsoft.com/office/powerpoint/2010/main" val="2738025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p:nvPr/>
        </p:nvSpPr>
        <p:spPr bwMode="auto">
          <a:xfrm>
            <a:off x="4741606" y="3714349"/>
            <a:ext cx="3126659" cy="139596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a:t>Why </a:t>
            </a:r>
            <a:r>
              <a:rPr lang="en-US" dirty="0" smtClean="0"/>
              <a:t>failures started happening</a:t>
            </a:r>
            <a:r>
              <a:rPr lang="en-US" dirty="0"/>
              <a:t>?</a:t>
            </a:r>
          </a:p>
        </p:txBody>
      </p:sp>
      <p:sp>
        <p:nvSpPr>
          <p:cNvPr id="4" name="Slide Number Placeholder 3"/>
          <p:cNvSpPr>
            <a:spLocks noGrp="1"/>
          </p:cNvSpPr>
          <p:nvPr>
            <p:ph type="sldNum" sz="quarter" idx="10"/>
          </p:nvPr>
        </p:nvSpPr>
        <p:spPr/>
        <p:txBody>
          <a:bodyPr/>
          <a:lstStyle/>
          <a:p>
            <a:pPr>
              <a:defRPr/>
            </a:pPr>
            <a:fld id="{29BD3633-7A79-4899-981C-57CF7336BC8A}" type="slidenum">
              <a:rPr lang="en-US" smtClean="0"/>
              <a:pPr>
                <a:defRPr/>
              </a:pPr>
              <a:t>6</a:t>
            </a:fld>
            <a:endParaRPr lang="en-US" dirty="0"/>
          </a:p>
        </p:txBody>
      </p:sp>
      <p:sp>
        <p:nvSpPr>
          <p:cNvPr id="69" name="Content Placeholder 2"/>
          <p:cNvSpPr>
            <a:spLocks noGrp="1"/>
          </p:cNvSpPr>
          <p:nvPr>
            <p:ph idx="11"/>
          </p:nvPr>
        </p:nvSpPr>
        <p:spPr>
          <a:xfrm>
            <a:off x="212446" y="1095375"/>
            <a:ext cx="8674101" cy="4641764"/>
          </a:xfrm>
          <a:prstGeom prst="rect">
            <a:avLst/>
          </a:prstGeom>
        </p:spPr>
        <p:txBody>
          <a:bodyPr>
            <a:normAutofit/>
          </a:bodyPr>
          <a:lstStyle/>
          <a:p>
            <a:r>
              <a:rPr lang="en-US" sz="1800" dirty="0" smtClean="0"/>
              <a:t>Improvements in timing driven P&amp;R take greater liberty in placement and routing of logic elements</a:t>
            </a:r>
          </a:p>
          <a:p>
            <a:r>
              <a:rPr lang="en-US" sz="1800" dirty="0" smtClean="0"/>
              <a:t>Routing delay and skew are of no concern to the Fitter because of the false path constraint</a:t>
            </a:r>
          </a:p>
          <a:p>
            <a:r>
              <a:rPr lang="en-US" sz="1800" dirty="0" smtClean="0"/>
              <a:t>Higher </a:t>
            </a:r>
            <a:r>
              <a:rPr lang="en-US" sz="1800" dirty="0" err="1" smtClean="0"/>
              <a:t>Fmax</a:t>
            </a:r>
            <a:r>
              <a:rPr lang="en-US" sz="1800" dirty="0"/>
              <a:t> </a:t>
            </a:r>
            <a:r>
              <a:rPr lang="en-US" sz="1800" dirty="0" smtClean="0"/>
              <a:t>demands for clock domains drive tighter timing requirement</a:t>
            </a:r>
          </a:p>
          <a:p>
            <a:r>
              <a:rPr lang="en-US" sz="1800" dirty="0" smtClean="0"/>
              <a:t>Increased clock skew on highly utilized designs</a:t>
            </a:r>
          </a:p>
        </p:txBody>
      </p:sp>
      <p:grpSp>
        <p:nvGrpSpPr>
          <p:cNvPr id="10" name="Group 9"/>
          <p:cNvGrpSpPr/>
          <p:nvPr/>
        </p:nvGrpSpPr>
        <p:grpSpPr>
          <a:xfrm>
            <a:off x="4858195" y="3865078"/>
            <a:ext cx="353963" cy="553065"/>
            <a:chOff x="3215148" y="1909915"/>
            <a:chExt cx="353963" cy="553065"/>
          </a:xfrm>
        </p:grpSpPr>
        <p:sp>
          <p:nvSpPr>
            <p:cNvPr id="11" name="Flowchart: Process 1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3" name="TextBox 1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4" name="TextBox 1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sp>
        <p:nvSpPr>
          <p:cNvPr id="21" name="TextBox 20"/>
          <p:cNvSpPr txBox="1"/>
          <p:nvPr/>
        </p:nvSpPr>
        <p:spPr>
          <a:xfrm>
            <a:off x="4268258" y="6249374"/>
            <a:ext cx="1069259" cy="276999"/>
          </a:xfrm>
          <a:prstGeom prst="rect">
            <a:avLst/>
          </a:prstGeom>
          <a:noFill/>
        </p:spPr>
        <p:txBody>
          <a:bodyPr wrap="square" rtlCol="0">
            <a:spAutoFit/>
          </a:bodyPr>
          <a:lstStyle/>
          <a:p>
            <a:r>
              <a:rPr lang="en-US" sz="1200" dirty="0" smtClean="0"/>
              <a:t>Clock tree B</a:t>
            </a:r>
            <a:endParaRPr lang="en-US" sz="1200" dirty="0"/>
          </a:p>
        </p:txBody>
      </p:sp>
      <p:grpSp>
        <p:nvGrpSpPr>
          <p:cNvPr id="40" name="Group 39"/>
          <p:cNvGrpSpPr/>
          <p:nvPr/>
        </p:nvGrpSpPr>
        <p:grpSpPr>
          <a:xfrm>
            <a:off x="5010595" y="4017478"/>
            <a:ext cx="353963" cy="553065"/>
            <a:chOff x="3215148" y="1909915"/>
            <a:chExt cx="353963" cy="553065"/>
          </a:xfrm>
        </p:grpSpPr>
        <p:sp>
          <p:nvSpPr>
            <p:cNvPr id="41" name="Flowchart: Process 4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2" name="TextBox 4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3" name="TextBox 4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4" name="TextBox 4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5" name="Group 44"/>
          <p:cNvGrpSpPr/>
          <p:nvPr/>
        </p:nvGrpSpPr>
        <p:grpSpPr>
          <a:xfrm>
            <a:off x="5162995" y="4169878"/>
            <a:ext cx="353963" cy="553065"/>
            <a:chOff x="3215148" y="1909915"/>
            <a:chExt cx="353963" cy="553065"/>
          </a:xfrm>
        </p:grpSpPr>
        <p:sp>
          <p:nvSpPr>
            <p:cNvPr id="46" name="Flowchart: Process 4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7" name="TextBox 4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8" name="TextBox 4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9" name="TextBox 4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0" name="Group 49"/>
          <p:cNvGrpSpPr/>
          <p:nvPr/>
        </p:nvGrpSpPr>
        <p:grpSpPr>
          <a:xfrm>
            <a:off x="5315395" y="4322278"/>
            <a:ext cx="353963" cy="553065"/>
            <a:chOff x="3215148" y="1909915"/>
            <a:chExt cx="353963" cy="553065"/>
          </a:xfrm>
        </p:grpSpPr>
        <p:sp>
          <p:nvSpPr>
            <p:cNvPr id="51" name="Flowchart: Process 5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2" name="TextBox 5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3" name="TextBox 5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4" name="TextBox 5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5" name="Group 54"/>
          <p:cNvGrpSpPr/>
          <p:nvPr/>
        </p:nvGrpSpPr>
        <p:grpSpPr>
          <a:xfrm>
            <a:off x="5467795" y="4474678"/>
            <a:ext cx="353963" cy="553065"/>
            <a:chOff x="3215148" y="1909915"/>
            <a:chExt cx="353963" cy="553065"/>
          </a:xfrm>
        </p:grpSpPr>
        <p:sp>
          <p:nvSpPr>
            <p:cNvPr id="56" name="Flowchart: Process 5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7" name="TextBox 5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8" name="TextBox 5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9" name="TextBox 5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15" name="Group 14"/>
          <p:cNvGrpSpPr/>
          <p:nvPr/>
        </p:nvGrpSpPr>
        <p:grpSpPr>
          <a:xfrm>
            <a:off x="3516093" y="3975827"/>
            <a:ext cx="1951702" cy="609600"/>
            <a:chOff x="3516093" y="3975827"/>
            <a:chExt cx="1951702" cy="609600"/>
          </a:xfrm>
        </p:grpSpPr>
        <p:cxnSp>
          <p:nvCxnSpPr>
            <p:cNvPr id="19" name="Straight Connector 18"/>
            <p:cNvCxnSpPr/>
            <p:nvPr/>
          </p:nvCxnSpPr>
          <p:spPr bwMode="auto">
            <a:xfrm>
              <a:off x="3516093"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a:off x="3668493"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3820893"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3973293"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4125693"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cxnSp>
        <p:nvCxnSpPr>
          <p:cNvPr id="77" name="Straight Connector 76"/>
          <p:cNvCxnSpPr/>
          <p:nvPr/>
        </p:nvCxnSpPr>
        <p:spPr bwMode="auto">
          <a:xfrm>
            <a:off x="3973293" y="3865078"/>
            <a:ext cx="836208" cy="836208"/>
          </a:xfrm>
          <a:prstGeom prst="line">
            <a:avLst/>
          </a:prstGeom>
          <a:solidFill>
            <a:schemeClr val="accent1"/>
          </a:solidFill>
          <a:ln w="28575" cap="flat" cmpd="sng" algn="ctr">
            <a:solidFill>
              <a:schemeClr val="accent6"/>
            </a:solidFill>
            <a:prstDash val="solid"/>
            <a:round/>
            <a:headEnd type="none" w="med" len="med"/>
            <a:tailEnd type="none" w="med" len="med"/>
          </a:ln>
          <a:effectLst/>
        </p:spPr>
      </p:cxnSp>
      <p:grpSp>
        <p:nvGrpSpPr>
          <p:cNvPr id="78" name="Group 77"/>
          <p:cNvGrpSpPr/>
          <p:nvPr/>
        </p:nvGrpSpPr>
        <p:grpSpPr>
          <a:xfrm>
            <a:off x="6552862" y="3865078"/>
            <a:ext cx="353963" cy="553065"/>
            <a:chOff x="3215148" y="1909915"/>
            <a:chExt cx="353963" cy="553065"/>
          </a:xfrm>
        </p:grpSpPr>
        <p:sp>
          <p:nvSpPr>
            <p:cNvPr id="79" name="Flowchart: Process 7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0" name="TextBox 7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1" name="TextBox 8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2" name="TextBox 8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3" name="Group 82"/>
          <p:cNvGrpSpPr/>
          <p:nvPr/>
        </p:nvGrpSpPr>
        <p:grpSpPr>
          <a:xfrm>
            <a:off x="6705262" y="4017478"/>
            <a:ext cx="353963" cy="553065"/>
            <a:chOff x="3215148" y="1909915"/>
            <a:chExt cx="353963" cy="553065"/>
          </a:xfrm>
        </p:grpSpPr>
        <p:sp>
          <p:nvSpPr>
            <p:cNvPr id="84" name="Flowchart: Process 8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TextBox 8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6" name="TextBox 8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7" name="TextBox 8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8" name="Group 87"/>
          <p:cNvGrpSpPr/>
          <p:nvPr/>
        </p:nvGrpSpPr>
        <p:grpSpPr>
          <a:xfrm>
            <a:off x="6857662" y="4169878"/>
            <a:ext cx="353963" cy="553065"/>
            <a:chOff x="3215148" y="1909915"/>
            <a:chExt cx="353963" cy="553065"/>
          </a:xfrm>
        </p:grpSpPr>
        <p:sp>
          <p:nvSpPr>
            <p:cNvPr id="89" name="Flowchart: Process 8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0" name="TextBox 8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1" name="TextBox 9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2" name="TextBox 9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3" name="Group 92"/>
          <p:cNvGrpSpPr/>
          <p:nvPr/>
        </p:nvGrpSpPr>
        <p:grpSpPr>
          <a:xfrm>
            <a:off x="7010062" y="4322278"/>
            <a:ext cx="353963" cy="553065"/>
            <a:chOff x="3215148" y="1909915"/>
            <a:chExt cx="353963" cy="553065"/>
          </a:xfrm>
        </p:grpSpPr>
        <p:sp>
          <p:nvSpPr>
            <p:cNvPr id="94" name="Flowchart: Process 9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5" name="TextBox 9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6" name="TextBox 9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7" name="TextBox 9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8" name="Group 97"/>
          <p:cNvGrpSpPr/>
          <p:nvPr/>
        </p:nvGrpSpPr>
        <p:grpSpPr>
          <a:xfrm>
            <a:off x="7162462" y="4474678"/>
            <a:ext cx="353963" cy="553065"/>
            <a:chOff x="3215148" y="1909915"/>
            <a:chExt cx="353963" cy="553065"/>
          </a:xfrm>
        </p:grpSpPr>
        <p:sp>
          <p:nvSpPr>
            <p:cNvPr id="99" name="Flowchart: Process 9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TextBox 9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01" name="TextBox 10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02" name="TextBox 10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03" name="Straight Connector 102"/>
          <p:cNvCxnSpPr/>
          <p:nvPr/>
        </p:nvCxnSpPr>
        <p:spPr bwMode="auto">
          <a:xfrm>
            <a:off x="5210760"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4" name="Straight Connector 103"/>
          <p:cNvCxnSpPr/>
          <p:nvPr/>
        </p:nvCxnSpPr>
        <p:spPr bwMode="auto">
          <a:xfrm>
            <a:off x="5363160"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5515560"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5667960"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5820360"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39" name="TextBox 138"/>
          <p:cNvSpPr txBox="1"/>
          <p:nvPr/>
        </p:nvSpPr>
        <p:spPr>
          <a:xfrm>
            <a:off x="4741606" y="3437349"/>
            <a:ext cx="3126659" cy="276999"/>
          </a:xfrm>
          <a:prstGeom prst="rect">
            <a:avLst/>
          </a:prstGeom>
          <a:noFill/>
        </p:spPr>
        <p:txBody>
          <a:bodyPr wrap="square" rtlCol="0">
            <a:spAutoFit/>
          </a:bodyPr>
          <a:lstStyle/>
          <a:p>
            <a:pPr algn="ctr"/>
            <a:r>
              <a:rPr lang="en-US" sz="1200" dirty="0" smtClean="0"/>
              <a:t>altera_std_synchronizer_bundle</a:t>
            </a:r>
            <a:endParaRPr lang="en-US" sz="1200" dirty="0"/>
          </a:p>
        </p:txBody>
      </p:sp>
      <p:grpSp>
        <p:nvGrpSpPr>
          <p:cNvPr id="3" name="Group 2"/>
          <p:cNvGrpSpPr/>
          <p:nvPr/>
        </p:nvGrpSpPr>
        <p:grpSpPr>
          <a:xfrm>
            <a:off x="2572193" y="3865079"/>
            <a:ext cx="1553500" cy="2661296"/>
            <a:chOff x="2572193" y="3865079"/>
            <a:chExt cx="1553500" cy="2661296"/>
          </a:xfrm>
        </p:grpSpPr>
        <p:grpSp>
          <p:nvGrpSpPr>
            <p:cNvPr id="5" name="Group 4"/>
            <p:cNvGrpSpPr/>
            <p:nvPr/>
          </p:nvGrpSpPr>
          <p:grpSpPr>
            <a:xfrm>
              <a:off x="3162130" y="3865079"/>
              <a:ext cx="353963" cy="553065"/>
              <a:chOff x="3215148" y="1909915"/>
              <a:chExt cx="353963" cy="553065"/>
            </a:xfrm>
          </p:grpSpPr>
          <p:sp>
            <p:nvSpPr>
              <p:cNvPr id="6" name="Flowchart: Process 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 name="TextBox 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 name="TextBox 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sp>
          <p:nvSpPr>
            <p:cNvPr id="20" name="TextBox 19"/>
            <p:cNvSpPr txBox="1"/>
            <p:nvPr/>
          </p:nvSpPr>
          <p:spPr>
            <a:xfrm>
              <a:off x="2572193" y="6249376"/>
              <a:ext cx="1069259" cy="276999"/>
            </a:xfrm>
            <a:prstGeom prst="rect">
              <a:avLst/>
            </a:prstGeom>
            <a:noFill/>
          </p:spPr>
          <p:txBody>
            <a:bodyPr wrap="square" rtlCol="0">
              <a:spAutoFit/>
            </a:bodyPr>
            <a:lstStyle/>
            <a:p>
              <a:r>
                <a:rPr lang="en-US" sz="1200" dirty="0" smtClean="0"/>
                <a:t>Clock tree A</a:t>
              </a:r>
              <a:endParaRPr lang="en-US" sz="1200" dirty="0"/>
            </a:p>
          </p:txBody>
        </p:sp>
        <p:grpSp>
          <p:nvGrpSpPr>
            <p:cNvPr id="25" name="Group 24"/>
            <p:cNvGrpSpPr/>
            <p:nvPr/>
          </p:nvGrpSpPr>
          <p:grpSpPr>
            <a:xfrm>
              <a:off x="3314530" y="4017479"/>
              <a:ext cx="353963" cy="553065"/>
              <a:chOff x="3215148" y="1909915"/>
              <a:chExt cx="353963" cy="553065"/>
            </a:xfrm>
          </p:grpSpPr>
          <p:sp>
            <p:nvSpPr>
              <p:cNvPr id="26" name="Flowchart: Process 2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TextBox 2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28" name="TextBox 2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29" name="TextBox 2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0" name="Group 29"/>
            <p:cNvGrpSpPr/>
            <p:nvPr/>
          </p:nvGrpSpPr>
          <p:grpSpPr>
            <a:xfrm>
              <a:off x="3466930" y="4169879"/>
              <a:ext cx="353963" cy="553065"/>
              <a:chOff x="3215148" y="1909915"/>
              <a:chExt cx="353963" cy="553065"/>
            </a:xfrm>
          </p:grpSpPr>
          <p:sp>
            <p:nvSpPr>
              <p:cNvPr id="31" name="Flowchart: Process 3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2" name="TextBox 3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3" name="TextBox 3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4" name="TextBox 3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5" name="Group 34"/>
            <p:cNvGrpSpPr/>
            <p:nvPr/>
          </p:nvGrpSpPr>
          <p:grpSpPr>
            <a:xfrm>
              <a:off x="3619330" y="4322279"/>
              <a:ext cx="353963" cy="553065"/>
              <a:chOff x="3215148" y="1909915"/>
              <a:chExt cx="353963" cy="553065"/>
            </a:xfrm>
          </p:grpSpPr>
          <p:sp>
            <p:nvSpPr>
              <p:cNvPr id="36" name="Flowchart: Process 3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7" name="TextBox 3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8" name="TextBox 3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9" name="TextBox 3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60" name="Group 59"/>
            <p:cNvGrpSpPr/>
            <p:nvPr/>
          </p:nvGrpSpPr>
          <p:grpSpPr>
            <a:xfrm>
              <a:off x="3771730" y="4474679"/>
              <a:ext cx="353963" cy="553065"/>
              <a:chOff x="3215148" y="1909915"/>
              <a:chExt cx="353963" cy="553065"/>
            </a:xfrm>
          </p:grpSpPr>
          <p:sp>
            <p:nvSpPr>
              <p:cNvPr id="61" name="Flowchart: Process 6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2" name="TextBox 6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63" name="TextBox 6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64" name="TextBox 6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6" name="Elbow Connector 15"/>
            <p:cNvCxnSpPr/>
            <p:nvPr/>
          </p:nvCxnSpPr>
          <p:spPr bwMode="auto">
            <a:xfrm rot="5400000" flipH="1" flipV="1">
              <a:off x="2790198"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grpSp>
      <p:cxnSp>
        <p:nvCxnSpPr>
          <p:cNvPr id="17" name="Elbow Connector 16"/>
          <p:cNvCxnSpPr/>
          <p:nvPr/>
        </p:nvCxnSpPr>
        <p:spPr bwMode="auto">
          <a:xfrm rot="5400000" flipH="1" flipV="1">
            <a:off x="4486263"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sp>
        <p:nvSpPr>
          <p:cNvPr id="114" name="Rectangle 113"/>
          <p:cNvSpPr/>
          <p:nvPr/>
        </p:nvSpPr>
        <p:spPr>
          <a:xfrm>
            <a:off x="5820360" y="4750744"/>
            <a:ext cx="635110" cy="276999"/>
          </a:xfrm>
          <a:prstGeom prst="rect">
            <a:avLst/>
          </a:prstGeom>
        </p:spPr>
        <p:txBody>
          <a:bodyPr wrap="none">
            <a:spAutoFit/>
          </a:bodyPr>
          <a:lstStyle/>
          <a:p>
            <a:r>
              <a:rPr lang="en-US" sz="1200" i="1" dirty="0"/>
              <a:t>din_s1</a:t>
            </a:r>
            <a:endParaRPr lang="en-US" sz="1200" dirty="0"/>
          </a:p>
        </p:txBody>
      </p:sp>
      <p:sp>
        <p:nvSpPr>
          <p:cNvPr id="108" name="TextBox 107"/>
          <p:cNvSpPr txBox="1"/>
          <p:nvPr/>
        </p:nvSpPr>
        <p:spPr>
          <a:xfrm>
            <a:off x="2286000" y="3437350"/>
            <a:ext cx="1587741" cy="276999"/>
          </a:xfrm>
          <a:prstGeom prst="rect">
            <a:avLst/>
          </a:prstGeom>
          <a:noFill/>
        </p:spPr>
        <p:txBody>
          <a:bodyPr wrap="square" rtlCol="0">
            <a:spAutoFit/>
          </a:bodyPr>
          <a:lstStyle/>
          <a:p>
            <a:r>
              <a:rPr lang="en-US" sz="1200" dirty="0" smtClean="0"/>
              <a:t>in_wr_ptr_gray</a:t>
            </a:r>
            <a:endParaRPr lang="en-US" sz="1200" dirty="0"/>
          </a:p>
        </p:txBody>
      </p:sp>
    </p:spTree>
    <p:extLst>
      <p:ext uri="{BB962C8B-B14F-4D97-AF65-F5344CB8AC3E}">
        <p14:creationId xmlns:p14="http://schemas.microsoft.com/office/powerpoint/2010/main" val="2458472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p:nvPr/>
        </p:nvSpPr>
        <p:spPr bwMode="auto">
          <a:xfrm>
            <a:off x="4741606" y="3714349"/>
            <a:ext cx="3126659" cy="1395967"/>
          </a:xfrm>
          <a:prstGeom prst="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 name="Title 1"/>
          <p:cNvSpPr>
            <a:spLocks noGrp="1"/>
          </p:cNvSpPr>
          <p:nvPr>
            <p:ph type="title"/>
          </p:nvPr>
        </p:nvSpPr>
        <p:spPr/>
        <p:txBody>
          <a:bodyPr/>
          <a:lstStyle/>
          <a:p>
            <a:r>
              <a:rPr lang="en-US" dirty="0" smtClean="0"/>
              <a:t>Desired Situation</a:t>
            </a:r>
            <a:endParaRPr lang="en-US" dirty="0"/>
          </a:p>
        </p:txBody>
      </p:sp>
      <p:sp>
        <p:nvSpPr>
          <p:cNvPr id="4" name="Slide Number Placeholder 3"/>
          <p:cNvSpPr>
            <a:spLocks noGrp="1"/>
          </p:cNvSpPr>
          <p:nvPr>
            <p:ph type="sldNum" sz="quarter" idx="10"/>
          </p:nvPr>
        </p:nvSpPr>
        <p:spPr/>
        <p:txBody>
          <a:bodyPr/>
          <a:lstStyle/>
          <a:p>
            <a:pPr>
              <a:defRPr/>
            </a:pPr>
            <a:fld id="{29BD3633-7A79-4899-981C-57CF7336BC8A}" type="slidenum">
              <a:rPr lang="en-US" smtClean="0"/>
              <a:pPr>
                <a:defRPr/>
              </a:pPr>
              <a:t>7</a:t>
            </a:fld>
            <a:endParaRPr lang="en-US" dirty="0"/>
          </a:p>
        </p:txBody>
      </p:sp>
      <p:sp>
        <p:nvSpPr>
          <p:cNvPr id="69" name="Content Placeholder 2"/>
          <p:cNvSpPr>
            <a:spLocks noGrp="1"/>
          </p:cNvSpPr>
          <p:nvPr>
            <p:ph idx="11"/>
          </p:nvPr>
        </p:nvSpPr>
        <p:spPr>
          <a:xfrm>
            <a:off x="154893" y="1157732"/>
            <a:ext cx="8674101" cy="3952584"/>
          </a:xfrm>
          <a:prstGeom prst="rect">
            <a:avLst/>
          </a:prstGeom>
        </p:spPr>
        <p:txBody>
          <a:bodyPr/>
          <a:lstStyle/>
          <a:p>
            <a:r>
              <a:rPr lang="en-US" dirty="0" smtClean="0"/>
              <a:t>Constrain both skew and total wire delay to keep this transfer short, low-skew, and functionally correct for the needs of the interface &amp; system</a:t>
            </a:r>
          </a:p>
          <a:p>
            <a:pPr lvl="1"/>
            <a:r>
              <a:rPr lang="en-US" dirty="0" smtClean="0"/>
              <a:t>Constrain both clock and data skew together</a:t>
            </a:r>
          </a:p>
        </p:txBody>
      </p:sp>
      <p:grpSp>
        <p:nvGrpSpPr>
          <p:cNvPr id="5" name="Group 4"/>
          <p:cNvGrpSpPr/>
          <p:nvPr/>
        </p:nvGrpSpPr>
        <p:grpSpPr>
          <a:xfrm>
            <a:off x="3162130" y="3865079"/>
            <a:ext cx="353963" cy="553065"/>
            <a:chOff x="3215148" y="1909915"/>
            <a:chExt cx="353963" cy="553065"/>
          </a:xfrm>
        </p:grpSpPr>
        <p:sp>
          <p:nvSpPr>
            <p:cNvPr id="6" name="Flowchart: Process 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TextBox 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 name="TextBox 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 name="TextBox 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10" name="Group 9"/>
          <p:cNvGrpSpPr/>
          <p:nvPr/>
        </p:nvGrpSpPr>
        <p:grpSpPr>
          <a:xfrm>
            <a:off x="4858195" y="3865078"/>
            <a:ext cx="353963" cy="553065"/>
            <a:chOff x="3215148" y="1909915"/>
            <a:chExt cx="353963" cy="553065"/>
          </a:xfrm>
        </p:grpSpPr>
        <p:sp>
          <p:nvSpPr>
            <p:cNvPr id="11" name="Flowchart: Process 1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2" name="TextBox 1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3" name="TextBox 1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4" name="TextBox 1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sp>
        <p:nvSpPr>
          <p:cNvPr id="20" name="TextBox 19"/>
          <p:cNvSpPr txBox="1"/>
          <p:nvPr/>
        </p:nvSpPr>
        <p:spPr>
          <a:xfrm>
            <a:off x="2572193" y="6249376"/>
            <a:ext cx="1069259" cy="276999"/>
          </a:xfrm>
          <a:prstGeom prst="rect">
            <a:avLst/>
          </a:prstGeom>
          <a:noFill/>
        </p:spPr>
        <p:txBody>
          <a:bodyPr wrap="square" rtlCol="0">
            <a:spAutoFit/>
          </a:bodyPr>
          <a:lstStyle/>
          <a:p>
            <a:r>
              <a:rPr lang="en-US" sz="1200" dirty="0" smtClean="0"/>
              <a:t>Clock tree A</a:t>
            </a:r>
            <a:endParaRPr lang="en-US" sz="1200" dirty="0"/>
          </a:p>
        </p:txBody>
      </p:sp>
      <p:sp>
        <p:nvSpPr>
          <p:cNvPr id="21" name="TextBox 20"/>
          <p:cNvSpPr txBox="1"/>
          <p:nvPr/>
        </p:nvSpPr>
        <p:spPr>
          <a:xfrm>
            <a:off x="4268258" y="6249374"/>
            <a:ext cx="1069259" cy="276999"/>
          </a:xfrm>
          <a:prstGeom prst="rect">
            <a:avLst/>
          </a:prstGeom>
          <a:noFill/>
        </p:spPr>
        <p:txBody>
          <a:bodyPr wrap="square" rtlCol="0">
            <a:spAutoFit/>
          </a:bodyPr>
          <a:lstStyle/>
          <a:p>
            <a:r>
              <a:rPr lang="en-US" sz="1200" dirty="0" smtClean="0"/>
              <a:t>Clock tree B</a:t>
            </a:r>
            <a:endParaRPr lang="en-US" sz="1200" dirty="0"/>
          </a:p>
        </p:txBody>
      </p:sp>
      <p:grpSp>
        <p:nvGrpSpPr>
          <p:cNvPr id="25" name="Group 24"/>
          <p:cNvGrpSpPr/>
          <p:nvPr/>
        </p:nvGrpSpPr>
        <p:grpSpPr>
          <a:xfrm>
            <a:off x="3314530" y="4017479"/>
            <a:ext cx="353963" cy="553065"/>
            <a:chOff x="3215148" y="1909915"/>
            <a:chExt cx="353963" cy="553065"/>
          </a:xfrm>
        </p:grpSpPr>
        <p:sp>
          <p:nvSpPr>
            <p:cNvPr id="26" name="Flowchart: Process 2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TextBox 2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28" name="TextBox 2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29" name="TextBox 2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0" name="Group 29"/>
          <p:cNvGrpSpPr/>
          <p:nvPr/>
        </p:nvGrpSpPr>
        <p:grpSpPr>
          <a:xfrm>
            <a:off x="3466930" y="4169879"/>
            <a:ext cx="353963" cy="553065"/>
            <a:chOff x="3215148" y="1909915"/>
            <a:chExt cx="353963" cy="553065"/>
          </a:xfrm>
        </p:grpSpPr>
        <p:sp>
          <p:nvSpPr>
            <p:cNvPr id="31" name="Flowchart: Process 3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2" name="TextBox 3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3" name="TextBox 3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4" name="TextBox 3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35" name="Group 34"/>
          <p:cNvGrpSpPr/>
          <p:nvPr/>
        </p:nvGrpSpPr>
        <p:grpSpPr>
          <a:xfrm>
            <a:off x="3619330" y="4322279"/>
            <a:ext cx="353963" cy="553065"/>
            <a:chOff x="3215148" y="1909915"/>
            <a:chExt cx="353963" cy="553065"/>
          </a:xfrm>
        </p:grpSpPr>
        <p:sp>
          <p:nvSpPr>
            <p:cNvPr id="36" name="Flowchart: Process 3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7" name="TextBox 3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38" name="TextBox 3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39" name="TextBox 3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0" name="Group 39"/>
          <p:cNvGrpSpPr/>
          <p:nvPr/>
        </p:nvGrpSpPr>
        <p:grpSpPr>
          <a:xfrm>
            <a:off x="5010595" y="4017478"/>
            <a:ext cx="353963" cy="553065"/>
            <a:chOff x="3215148" y="1909915"/>
            <a:chExt cx="353963" cy="553065"/>
          </a:xfrm>
        </p:grpSpPr>
        <p:sp>
          <p:nvSpPr>
            <p:cNvPr id="41" name="Flowchart: Process 4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2" name="TextBox 4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3" name="TextBox 4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4" name="TextBox 4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45" name="Group 44"/>
          <p:cNvGrpSpPr/>
          <p:nvPr/>
        </p:nvGrpSpPr>
        <p:grpSpPr>
          <a:xfrm>
            <a:off x="5162995" y="4169878"/>
            <a:ext cx="353963" cy="553065"/>
            <a:chOff x="3215148" y="1909915"/>
            <a:chExt cx="353963" cy="553065"/>
          </a:xfrm>
        </p:grpSpPr>
        <p:sp>
          <p:nvSpPr>
            <p:cNvPr id="46" name="Flowchart: Process 4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47" name="TextBox 4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48" name="TextBox 4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49" name="TextBox 4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0" name="Group 49"/>
          <p:cNvGrpSpPr/>
          <p:nvPr/>
        </p:nvGrpSpPr>
        <p:grpSpPr>
          <a:xfrm>
            <a:off x="5315395" y="4322278"/>
            <a:ext cx="353963" cy="553065"/>
            <a:chOff x="3215148" y="1909915"/>
            <a:chExt cx="353963" cy="553065"/>
          </a:xfrm>
        </p:grpSpPr>
        <p:sp>
          <p:nvSpPr>
            <p:cNvPr id="51" name="Flowchart: Process 5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2" name="TextBox 5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3" name="TextBox 5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4" name="TextBox 5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55" name="Group 54"/>
          <p:cNvGrpSpPr/>
          <p:nvPr/>
        </p:nvGrpSpPr>
        <p:grpSpPr>
          <a:xfrm>
            <a:off x="5467795" y="4474678"/>
            <a:ext cx="353963" cy="553065"/>
            <a:chOff x="3215148" y="1909915"/>
            <a:chExt cx="353963" cy="553065"/>
          </a:xfrm>
        </p:grpSpPr>
        <p:sp>
          <p:nvSpPr>
            <p:cNvPr id="56" name="Flowchart: Process 55"/>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57" name="TextBox 56"/>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58" name="TextBox 57"/>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59" name="TextBox 58"/>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60" name="Group 59"/>
          <p:cNvGrpSpPr/>
          <p:nvPr/>
        </p:nvGrpSpPr>
        <p:grpSpPr>
          <a:xfrm>
            <a:off x="3771730" y="4474679"/>
            <a:ext cx="353963" cy="553065"/>
            <a:chOff x="3215148" y="1909915"/>
            <a:chExt cx="353963" cy="553065"/>
          </a:xfrm>
        </p:grpSpPr>
        <p:sp>
          <p:nvSpPr>
            <p:cNvPr id="61" name="Flowchart: Process 60"/>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62" name="TextBox 61"/>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63" name="TextBox 62"/>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64" name="TextBox 63"/>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9" name="Straight Connector 18"/>
          <p:cNvCxnSpPr/>
          <p:nvPr/>
        </p:nvCxnSpPr>
        <p:spPr bwMode="auto">
          <a:xfrm>
            <a:off x="3516093"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5" name="Straight Connector 64"/>
          <p:cNvCxnSpPr/>
          <p:nvPr/>
        </p:nvCxnSpPr>
        <p:spPr bwMode="auto">
          <a:xfrm>
            <a:off x="3668493"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6" name="Straight Connector 65"/>
          <p:cNvCxnSpPr/>
          <p:nvPr/>
        </p:nvCxnSpPr>
        <p:spPr bwMode="auto">
          <a:xfrm>
            <a:off x="3820893"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3973293"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68" name="Straight Connector 67"/>
          <p:cNvCxnSpPr/>
          <p:nvPr/>
        </p:nvCxnSpPr>
        <p:spPr bwMode="auto">
          <a:xfrm>
            <a:off x="4125693"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grpSp>
        <p:nvGrpSpPr>
          <p:cNvPr id="78" name="Group 77"/>
          <p:cNvGrpSpPr/>
          <p:nvPr/>
        </p:nvGrpSpPr>
        <p:grpSpPr>
          <a:xfrm>
            <a:off x="6552862" y="3865078"/>
            <a:ext cx="353963" cy="553065"/>
            <a:chOff x="3215148" y="1909915"/>
            <a:chExt cx="353963" cy="553065"/>
          </a:xfrm>
        </p:grpSpPr>
        <p:sp>
          <p:nvSpPr>
            <p:cNvPr id="79" name="Flowchart: Process 7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0" name="TextBox 7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1" name="TextBox 8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2" name="TextBox 8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3" name="Group 82"/>
          <p:cNvGrpSpPr/>
          <p:nvPr/>
        </p:nvGrpSpPr>
        <p:grpSpPr>
          <a:xfrm>
            <a:off x="6705262" y="4017478"/>
            <a:ext cx="353963" cy="553065"/>
            <a:chOff x="3215148" y="1909915"/>
            <a:chExt cx="353963" cy="553065"/>
          </a:xfrm>
        </p:grpSpPr>
        <p:sp>
          <p:nvSpPr>
            <p:cNvPr id="84" name="Flowchart: Process 8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5" name="TextBox 8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86" name="TextBox 8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87" name="TextBox 8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88" name="Group 87"/>
          <p:cNvGrpSpPr/>
          <p:nvPr/>
        </p:nvGrpSpPr>
        <p:grpSpPr>
          <a:xfrm>
            <a:off x="6857662" y="4169878"/>
            <a:ext cx="353963" cy="553065"/>
            <a:chOff x="3215148" y="1909915"/>
            <a:chExt cx="353963" cy="553065"/>
          </a:xfrm>
        </p:grpSpPr>
        <p:sp>
          <p:nvSpPr>
            <p:cNvPr id="89" name="Flowchart: Process 8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0" name="TextBox 8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1" name="TextBox 9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2" name="TextBox 9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3" name="Group 92"/>
          <p:cNvGrpSpPr/>
          <p:nvPr/>
        </p:nvGrpSpPr>
        <p:grpSpPr>
          <a:xfrm>
            <a:off x="7010062" y="4322278"/>
            <a:ext cx="353963" cy="553065"/>
            <a:chOff x="3215148" y="1909915"/>
            <a:chExt cx="353963" cy="553065"/>
          </a:xfrm>
        </p:grpSpPr>
        <p:sp>
          <p:nvSpPr>
            <p:cNvPr id="94" name="Flowchart: Process 93"/>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95" name="TextBox 94"/>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96" name="TextBox 95"/>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97" name="TextBox 96"/>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grpSp>
        <p:nvGrpSpPr>
          <p:cNvPr id="98" name="Group 97"/>
          <p:cNvGrpSpPr/>
          <p:nvPr/>
        </p:nvGrpSpPr>
        <p:grpSpPr>
          <a:xfrm>
            <a:off x="7162462" y="4474678"/>
            <a:ext cx="353963" cy="553065"/>
            <a:chOff x="3215148" y="1909915"/>
            <a:chExt cx="353963" cy="553065"/>
          </a:xfrm>
        </p:grpSpPr>
        <p:sp>
          <p:nvSpPr>
            <p:cNvPr id="99" name="Flowchart: Process 98"/>
            <p:cNvSpPr/>
            <p:nvPr/>
          </p:nvSpPr>
          <p:spPr bwMode="auto">
            <a:xfrm>
              <a:off x="3215149" y="1909915"/>
              <a:ext cx="353962" cy="553065"/>
            </a:xfrm>
            <a:prstGeom prst="flowChartProcess">
              <a:avLst/>
            </a:prstGeom>
            <a:solidFill>
              <a:schemeClr val="bg2"/>
            </a:solidFill>
            <a:ln w="12700"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0" name="TextBox 99"/>
            <p:cNvSpPr txBox="1"/>
            <p:nvPr/>
          </p:nvSpPr>
          <p:spPr>
            <a:xfrm>
              <a:off x="3215148"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D</a:t>
              </a:r>
              <a:endParaRPr lang="en-US" sz="800" b="1" dirty="0"/>
            </a:p>
          </p:txBody>
        </p:sp>
        <p:sp>
          <p:nvSpPr>
            <p:cNvPr id="101" name="TextBox 100"/>
            <p:cNvSpPr txBox="1"/>
            <p:nvPr/>
          </p:nvSpPr>
          <p:spPr>
            <a:xfrm>
              <a:off x="3392130" y="1909915"/>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Q</a:t>
              </a:r>
              <a:endParaRPr lang="en-US" sz="800" b="1" dirty="0"/>
            </a:p>
          </p:txBody>
        </p:sp>
        <p:sp>
          <p:nvSpPr>
            <p:cNvPr id="102" name="TextBox 101"/>
            <p:cNvSpPr txBox="1"/>
            <p:nvPr/>
          </p:nvSpPr>
          <p:spPr>
            <a:xfrm>
              <a:off x="3215149" y="2247536"/>
              <a:ext cx="176981" cy="215444"/>
            </a:xfrm>
            <a:prstGeom prst="rect">
              <a:avLst/>
            </a:prstGeom>
            <a:noFill/>
            <a:ln>
              <a:noFill/>
            </a:ln>
            <a:scene3d>
              <a:camera prst="orthographicFront"/>
              <a:lightRig rig="threePt" dir="t"/>
            </a:scene3d>
            <a:sp3d>
              <a:bevelT/>
            </a:sp3d>
          </p:spPr>
          <p:txBody>
            <a:bodyPr wrap="square" rtlCol="0">
              <a:spAutoFit/>
            </a:bodyPr>
            <a:lstStyle/>
            <a:p>
              <a:pPr algn="ctr"/>
              <a:r>
                <a:rPr lang="en-US" sz="800" b="1" dirty="0" smtClean="0"/>
                <a:t>&gt;</a:t>
              </a:r>
              <a:endParaRPr lang="en-US" sz="800" b="1" dirty="0"/>
            </a:p>
          </p:txBody>
        </p:sp>
      </p:grpSp>
      <p:cxnSp>
        <p:nvCxnSpPr>
          <p:cNvPr id="103" name="Straight Connector 102"/>
          <p:cNvCxnSpPr/>
          <p:nvPr/>
        </p:nvCxnSpPr>
        <p:spPr bwMode="auto">
          <a:xfrm>
            <a:off x="5210760" y="39758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4" name="Straight Connector 103"/>
          <p:cNvCxnSpPr/>
          <p:nvPr/>
        </p:nvCxnSpPr>
        <p:spPr bwMode="auto">
          <a:xfrm>
            <a:off x="5363160" y="41282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5" name="Straight Connector 104"/>
          <p:cNvCxnSpPr/>
          <p:nvPr/>
        </p:nvCxnSpPr>
        <p:spPr bwMode="auto">
          <a:xfrm>
            <a:off x="5515560" y="42806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6" name="Straight Connector 105"/>
          <p:cNvCxnSpPr/>
          <p:nvPr/>
        </p:nvCxnSpPr>
        <p:spPr bwMode="auto">
          <a:xfrm>
            <a:off x="5667960" y="44330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cxnSp>
        <p:nvCxnSpPr>
          <p:cNvPr id="107" name="Straight Connector 106"/>
          <p:cNvCxnSpPr/>
          <p:nvPr/>
        </p:nvCxnSpPr>
        <p:spPr bwMode="auto">
          <a:xfrm>
            <a:off x="5820360" y="4585427"/>
            <a:ext cx="1342102"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39" name="TextBox 138"/>
          <p:cNvSpPr txBox="1"/>
          <p:nvPr/>
        </p:nvSpPr>
        <p:spPr>
          <a:xfrm>
            <a:off x="4741606" y="3437349"/>
            <a:ext cx="3126659" cy="276999"/>
          </a:xfrm>
          <a:prstGeom prst="rect">
            <a:avLst/>
          </a:prstGeom>
          <a:noFill/>
        </p:spPr>
        <p:txBody>
          <a:bodyPr wrap="square" rtlCol="0">
            <a:spAutoFit/>
          </a:bodyPr>
          <a:lstStyle/>
          <a:p>
            <a:pPr algn="ctr"/>
            <a:r>
              <a:rPr lang="en-US" sz="1200" dirty="0" smtClean="0"/>
              <a:t>altera_std_synchronizer_bundle</a:t>
            </a:r>
            <a:endParaRPr lang="en-US" sz="1200" dirty="0"/>
          </a:p>
        </p:txBody>
      </p:sp>
      <p:cxnSp>
        <p:nvCxnSpPr>
          <p:cNvPr id="16" name="Elbow Connector 15"/>
          <p:cNvCxnSpPr/>
          <p:nvPr/>
        </p:nvCxnSpPr>
        <p:spPr bwMode="auto">
          <a:xfrm rot="5400000" flipH="1" flipV="1">
            <a:off x="2790198"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cxnSp>
        <p:nvCxnSpPr>
          <p:cNvPr id="17" name="Elbow Connector 16"/>
          <p:cNvCxnSpPr/>
          <p:nvPr/>
        </p:nvCxnSpPr>
        <p:spPr bwMode="auto">
          <a:xfrm rot="5400000" flipH="1" flipV="1">
            <a:off x="4486263" y="5243260"/>
            <a:ext cx="1329352" cy="682876"/>
          </a:xfrm>
          <a:prstGeom prst="bentConnector2">
            <a:avLst/>
          </a:prstGeom>
          <a:solidFill>
            <a:schemeClr val="accent1"/>
          </a:solidFill>
          <a:ln w="28575" cap="flat" cmpd="sng" algn="ctr">
            <a:solidFill>
              <a:schemeClr val="tx1"/>
            </a:solidFill>
            <a:prstDash val="solid"/>
            <a:round/>
            <a:headEnd type="none" w="med" len="med"/>
            <a:tailEnd type="arrow"/>
          </a:ln>
          <a:effectLst/>
        </p:spPr>
      </p:cxnSp>
      <p:sp>
        <p:nvSpPr>
          <p:cNvPr id="3" name="Left Brace 2"/>
          <p:cNvSpPr/>
          <p:nvPr/>
        </p:nvSpPr>
        <p:spPr bwMode="auto">
          <a:xfrm rot="5400000">
            <a:off x="3645977" y="2657564"/>
            <a:ext cx="1077631" cy="1337400"/>
          </a:xfrm>
          <a:prstGeom prst="leftBrace">
            <a:avLst/>
          </a:prstGeom>
          <a:noFill/>
          <a:ln w="28575" cap="flat" cmpd="sng" algn="ctr">
            <a:solidFill>
              <a:schemeClr val="tx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108" name="Rectangle 107"/>
          <p:cNvSpPr/>
          <p:nvPr/>
        </p:nvSpPr>
        <p:spPr>
          <a:xfrm>
            <a:off x="5820360" y="4750744"/>
            <a:ext cx="635110" cy="276999"/>
          </a:xfrm>
          <a:prstGeom prst="rect">
            <a:avLst/>
          </a:prstGeom>
        </p:spPr>
        <p:txBody>
          <a:bodyPr wrap="none">
            <a:spAutoFit/>
          </a:bodyPr>
          <a:lstStyle/>
          <a:p>
            <a:r>
              <a:rPr lang="en-US" sz="1200" i="1" dirty="0"/>
              <a:t>din_s1</a:t>
            </a:r>
            <a:endParaRPr lang="en-US" sz="1200" dirty="0"/>
          </a:p>
        </p:txBody>
      </p:sp>
      <p:sp>
        <p:nvSpPr>
          <p:cNvPr id="109" name="TextBox 108"/>
          <p:cNvSpPr txBox="1"/>
          <p:nvPr/>
        </p:nvSpPr>
        <p:spPr>
          <a:xfrm>
            <a:off x="2286000" y="3437350"/>
            <a:ext cx="1587741" cy="276999"/>
          </a:xfrm>
          <a:prstGeom prst="rect">
            <a:avLst/>
          </a:prstGeom>
          <a:noFill/>
        </p:spPr>
        <p:txBody>
          <a:bodyPr wrap="square" rtlCol="0">
            <a:spAutoFit/>
          </a:bodyPr>
          <a:lstStyle/>
          <a:p>
            <a:r>
              <a:rPr lang="en-US" sz="1200" dirty="0" smtClean="0"/>
              <a:t>in_wr_ptr_gray</a:t>
            </a:r>
            <a:endParaRPr lang="en-US" sz="1200" dirty="0"/>
          </a:p>
        </p:txBody>
      </p:sp>
    </p:spTree>
    <p:extLst>
      <p:ext uri="{BB962C8B-B14F-4D97-AF65-F5344CB8AC3E}">
        <p14:creationId xmlns:p14="http://schemas.microsoft.com/office/powerpoint/2010/main" val="2098231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CDC Transfer Constraining - </a:t>
            </a:r>
            <a:r>
              <a:rPr lang="en-US" i="1" dirty="0"/>
              <a:t>The </a:t>
            </a:r>
            <a:r>
              <a:rPr lang="en-US" i="1" dirty="0" smtClean="0"/>
              <a:t>New </a:t>
            </a:r>
            <a:r>
              <a:rPr lang="en-US" i="1" dirty="0"/>
              <a:t>Way</a:t>
            </a:r>
            <a:endParaRPr lang="en-US" dirty="0"/>
          </a:p>
        </p:txBody>
      </p:sp>
      <p:sp>
        <p:nvSpPr>
          <p:cNvPr id="3" name="Slide Number Placeholder 2"/>
          <p:cNvSpPr>
            <a:spLocks noGrp="1"/>
          </p:cNvSpPr>
          <p:nvPr>
            <p:ph type="sldNum" sz="quarter" idx="10"/>
          </p:nvPr>
        </p:nvSpPr>
        <p:spPr/>
        <p:txBody>
          <a:bodyPr/>
          <a:lstStyle/>
          <a:p>
            <a:pPr>
              <a:defRPr/>
            </a:pPr>
            <a:fld id="{29BD3633-7A79-4899-981C-57CF7336BC8A}" type="slidenum">
              <a:rPr lang="en-US" smtClean="0"/>
              <a:pPr>
                <a:defRPr/>
              </a:pPr>
              <a:t>8</a:t>
            </a:fld>
            <a:endParaRPr lang="en-US" dirty="0"/>
          </a:p>
        </p:txBody>
      </p:sp>
      <p:sp>
        <p:nvSpPr>
          <p:cNvPr id="4" name="Content Placeholder 3"/>
          <p:cNvSpPr>
            <a:spLocks noGrp="1"/>
          </p:cNvSpPr>
          <p:nvPr>
            <p:ph idx="11"/>
          </p:nvPr>
        </p:nvSpPr>
        <p:spPr/>
        <p:txBody>
          <a:bodyPr>
            <a:normAutofit/>
          </a:bodyPr>
          <a:lstStyle/>
          <a:p>
            <a:r>
              <a:rPr lang="en-US" sz="2400" dirty="0" smtClean="0"/>
              <a:t>The new way:  Constrain datapath delay and total bus skew with knowledge of the clocks involved</a:t>
            </a:r>
          </a:p>
          <a:p>
            <a:endParaRPr lang="en-US" sz="2400" dirty="0"/>
          </a:p>
          <a:p>
            <a:r>
              <a:rPr lang="en-US" sz="2400" dirty="0" smtClean="0"/>
              <a:t>Important changes in </a:t>
            </a:r>
            <a:r>
              <a:rPr lang="en-US" sz="2400" dirty="0" err="1" smtClean="0"/>
              <a:t>Quartus</a:t>
            </a:r>
            <a:r>
              <a:rPr lang="en-US" sz="2400" dirty="0" smtClean="0"/>
              <a:t> II 15.0</a:t>
            </a:r>
          </a:p>
          <a:p>
            <a:pPr lvl="1"/>
            <a:r>
              <a:rPr lang="en-US" sz="2400" dirty="0" smtClean="0"/>
              <a:t>New constraint </a:t>
            </a:r>
            <a:r>
              <a:rPr lang="en-US" sz="2400" dirty="0" err="1" smtClean="0"/>
              <a:t>set_max_skew</a:t>
            </a:r>
            <a:r>
              <a:rPr lang="en-US" sz="2400" dirty="0" smtClean="0"/>
              <a:t> added</a:t>
            </a:r>
          </a:p>
          <a:p>
            <a:pPr lvl="1"/>
            <a:r>
              <a:rPr lang="en-US" sz="2400" dirty="0" smtClean="0"/>
              <a:t>New constraint </a:t>
            </a:r>
            <a:r>
              <a:rPr lang="en-US" sz="2400" dirty="0" err="1" smtClean="0"/>
              <a:t>set_net_delay</a:t>
            </a:r>
            <a:r>
              <a:rPr lang="en-US" sz="2400" dirty="0" smtClean="0"/>
              <a:t> added</a:t>
            </a:r>
          </a:p>
          <a:p>
            <a:pPr lvl="1"/>
            <a:r>
              <a:rPr lang="en-US" sz="2400" dirty="0" smtClean="0"/>
              <a:t>Lower precedence than </a:t>
            </a:r>
            <a:r>
              <a:rPr lang="en-US" sz="2400" dirty="0" err="1" smtClean="0"/>
              <a:t>set_false_path</a:t>
            </a:r>
            <a:r>
              <a:rPr lang="en-US" sz="2400" dirty="0" smtClean="0"/>
              <a:t> but higher than everything else</a:t>
            </a:r>
          </a:p>
          <a:p>
            <a:pPr lvl="1"/>
            <a:r>
              <a:rPr lang="en-US" sz="2400" dirty="0" smtClean="0"/>
              <a:t>Smart options for set_max_skew, </a:t>
            </a:r>
            <a:r>
              <a:rPr lang="en-US" sz="2400" dirty="0" err="1" smtClean="0"/>
              <a:t>set_net_delay</a:t>
            </a:r>
            <a:endParaRPr lang="en-US" sz="2400" dirty="0" smtClean="0"/>
          </a:p>
          <a:p>
            <a:pPr lvl="2"/>
            <a:r>
              <a:rPr lang="en-US" sz="2200" dirty="0" smtClean="0"/>
              <a:t>Simple case is simple, but command is flexible</a:t>
            </a:r>
          </a:p>
          <a:p>
            <a:pPr lvl="1"/>
            <a:endParaRPr lang="en-US" sz="2400" dirty="0" smtClean="0"/>
          </a:p>
          <a:p>
            <a:endParaRPr lang="en-US" sz="2000" dirty="0" smtClean="0">
              <a:solidFill>
                <a:schemeClr val="accent6"/>
              </a:solidFill>
            </a:endParaRPr>
          </a:p>
          <a:p>
            <a:pPr marL="0" indent="0">
              <a:buNone/>
            </a:pPr>
            <a:endParaRPr lang="en-US" sz="2000" dirty="0">
              <a:solidFill>
                <a:schemeClr val="accent6"/>
              </a:solidFill>
            </a:endParaRPr>
          </a:p>
        </p:txBody>
      </p:sp>
    </p:spTree>
    <p:extLst>
      <p:ext uri="{BB962C8B-B14F-4D97-AF65-F5344CB8AC3E}">
        <p14:creationId xmlns:p14="http://schemas.microsoft.com/office/powerpoint/2010/main" val="1388345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SDC Precedence insertion</a:t>
            </a:r>
            <a:endParaRPr lang="en-US" dirty="0"/>
          </a:p>
        </p:txBody>
      </p:sp>
      <p:sp>
        <p:nvSpPr>
          <p:cNvPr id="3" name="Slide Number Placeholder 2"/>
          <p:cNvSpPr>
            <a:spLocks noGrp="1"/>
          </p:cNvSpPr>
          <p:nvPr>
            <p:ph type="sldNum" sz="quarter" idx="10"/>
          </p:nvPr>
        </p:nvSpPr>
        <p:spPr/>
        <p:txBody>
          <a:bodyPr/>
          <a:lstStyle/>
          <a:p>
            <a:pPr>
              <a:defRPr/>
            </a:pPr>
            <a:fld id="{29BD3633-7A79-4899-981C-57CF7336BC8A}" type="slidenum">
              <a:rPr lang="en-US" smtClean="0"/>
              <a:pPr>
                <a:defRPr/>
              </a:pPr>
              <a:t>9</a:t>
            </a:fld>
            <a:endParaRPr lang="en-US" dirty="0"/>
          </a:p>
        </p:txBody>
      </p:sp>
      <p:sp>
        <p:nvSpPr>
          <p:cNvPr id="4" name="Content Placeholder 3"/>
          <p:cNvSpPr>
            <a:spLocks noGrp="1"/>
          </p:cNvSpPr>
          <p:nvPr>
            <p:ph idx="11"/>
          </p:nvPr>
        </p:nvSpPr>
        <p:spPr/>
        <p:txBody>
          <a:bodyPr>
            <a:normAutofit/>
          </a:bodyPr>
          <a:lstStyle/>
          <a:p>
            <a:pPr marL="0" indent="0">
              <a:buNone/>
            </a:pPr>
            <a:endParaRPr lang="en-US" dirty="0" smtClean="0"/>
          </a:p>
          <a:p>
            <a:pPr marL="0" indent="0">
              <a:buNone/>
            </a:pPr>
            <a:r>
              <a:rPr lang="en-US" dirty="0" smtClean="0"/>
              <a:t>Now in Quartus15.0</a:t>
            </a:r>
          </a:p>
          <a:p>
            <a:pPr marL="0" indent="0">
              <a:buNone/>
            </a:pPr>
            <a:r>
              <a:rPr lang="en-US" dirty="0" smtClean="0"/>
              <a:t>Highest precedence</a:t>
            </a:r>
          </a:p>
          <a:p>
            <a:r>
              <a:rPr lang="en-US" dirty="0" smtClean="0"/>
              <a:t>set_false_path (unchanged)</a:t>
            </a:r>
          </a:p>
          <a:p>
            <a:r>
              <a:rPr lang="en-US" dirty="0" smtClean="0">
                <a:solidFill>
                  <a:schemeClr val="accent6"/>
                </a:solidFill>
              </a:rPr>
              <a:t>set_net_delay (raised)</a:t>
            </a:r>
          </a:p>
          <a:p>
            <a:r>
              <a:rPr lang="en-US" dirty="0" smtClean="0">
                <a:solidFill>
                  <a:schemeClr val="accent6"/>
                </a:solidFill>
              </a:rPr>
              <a:t>set_max_skew (raised)</a:t>
            </a:r>
          </a:p>
          <a:p>
            <a:r>
              <a:rPr lang="en-US" dirty="0" smtClean="0">
                <a:solidFill>
                  <a:schemeClr val="accent3"/>
                </a:solidFill>
              </a:rPr>
              <a:t>set_clock_groups (lowered)</a:t>
            </a:r>
          </a:p>
          <a:p>
            <a:pPr marL="0" indent="0">
              <a:buNone/>
            </a:pPr>
            <a:r>
              <a:rPr lang="en-US" dirty="0" smtClean="0"/>
              <a:t>……</a:t>
            </a:r>
          </a:p>
          <a:p>
            <a:pPr marL="0" indent="0">
              <a:buNone/>
            </a:pPr>
            <a:r>
              <a:rPr lang="en-US" dirty="0" smtClean="0"/>
              <a:t>Lowest precedence</a:t>
            </a:r>
          </a:p>
        </p:txBody>
      </p:sp>
    </p:spTree>
    <p:extLst>
      <p:ext uri="{BB962C8B-B14F-4D97-AF65-F5344CB8AC3E}">
        <p14:creationId xmlns:p14="http://schemas.microsoft.com/office/powerpoint/2010/main" val="3623614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Altera">
      <a:dk1>
        <a:sysClr val="windowText" lastClr="000000"/>
      </a:dk1>
      <a:lt1>
        <a:sysClr val="window" lastClr="FFFFFF"/>
      </a:lt1>
      <a:dk2>
        <a:srgbClr val="00319E"/>
      </a:dk2>
      <a:lt2>
        <a:srgbClr val="C0C0C0"/>
      </a:lt2>
      <a:accent1>
        <a:srgbClr val="4F8A10"/>
      </a:accent1>
      <a:accent2>
        <a:srgbClr val="00AEEF"/>
      </a:accent2>
      <a:accent3>
        <a:srgbClr val="9933FF"/>
      </a:accent3>
      <a:accent4>
        <a:srgbClr val="30C1BE"/>
      </a:accent4>
      <a:accent5>
        <a:srgbClr val="FF6600"/>
      </a:accent5>
      <a:accent6>
        <a:srgbClr val="CC0000"/>
      </a:accent6>
      <a:hlink>
        <a:srgbClr val="00AEEF"/>
      </a:hlink>
      <a:folHlink>
        <a:srgbClr val="CC0000"/>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003399"/>
        </a:dk2>
        <a:lt2>
          <a:srgbClr val="B2B2B2"/>
        </a:lt2>
        <a:accent1>
          <a:srgbClr val="00AC00"/>
        </a:accent1>
        <a:accent2>
          <a:srgbClr val="FFCC00"/>
        </a:accent2>
        <a:accent3>
          <a:srgbClr val="FFFFFF"/>
        </a:accent3>
        <a:accent4>
          <a:srgbClr val="000000"/>
        </a:accent4>
        <a:accent5>
          <a:srgbClr val="AAD2AA"/>
        </a:accent5>
        <a:accent6>
          <a:srgbClr val="E7B900"/>
        </a:accent6>
        <a:hlink>
          <a:srgbClr val="3399FF"/>
        </a:hlink>
        <a:folHlink>
          <a:srgbClr val="E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00267F"/>
        </a:dk2>
        <a:lt2>
          <a:srgbClr val="B2B2B2"/>
        </a:lt2>
        <a:accent1>
          <a:srgbClr val="4F8A10"/>
        </a:accent1>
        <a:accent2>
          <a:srgbClr val="FFF200"/>
        </a:accent2>
        <a:accent3>
          <a:srgbClr val="FFFFFF"/>
        </a:accent3>
        <a:accent4>
          <a:srgbClr val="000000"/>
        </a:accent4>
        <a:accent5>
          <a:srgbClr val="B2C4AA"/>
        </a:accent5>
        <a:accent6>
          <a:srgbClr val="E7DB00"/>
        </a:accent6>
        <a:hlink>
          <a:srgbClr val="00AEEF"/>
        </a:hlink>
        <a:folHlink>
          <a:srgbClr val="C10435"/>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00529B"/>
        </a:dk2>
        <a:lt2>
          <a:srgbClr val="B2B2B2"/>
        </a:lt2>
        <a:accent1>
          <a:srgbClr val="4F8A10"/>
        </a:accent1>
        <a:accent2>
          <a:srgbClr val="FFF200"/>
        </a:accent2>
        <a:accent3>
          <a:srgbClr val="FFFFFF"/>
        </a:accent3>
        <a:accent4>
          <a:srgbClr val="000000"/>
        </a:accent4>
        <a:accent5>
          <a:srgbClr val="B2C4AA"/>
        </a:accent5>
        <a:accent6>
          <a:srgbClr val="E7DB00"/>
        </a:accent6>
        <a:hlink>
          <a:srgbClr val="00AEEF"/>
        </a:hlink>
        <a:folHlink>
          <a:srgbClr val="C10435"/>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00267F"/>
        </a:dk2>
        <a:lt2>
          <a:srgbClr val="B2B2B2"/>
        </a:lt2>
        <a:accent1>
          <a:srgbClr val="4F8A10"/>
        </a:accent1>
        <a:accent2>
          <a:srgbClr val="30B6B4"/>
        </a:accent2>
        <a:accent3>
          <a:srgbClr val="FFFFFF"/>
        </a:accent3>
        <a:accent4>
          <a:srgbClr val="000000"/>
        </a:accent4>
        <a:accent5>
          <a:srgbClr val="B2C4AA"/>
        </a:accent5>
        <a:accent6>
          <a:srgbClr val="2AA5A3"/>
        </a:accent6>
        <a:hlink>
          <a:srgbClr val="00AEEF"/>
        </a:hlink>
        <a:folHlink>
          <a:srgbClr val="C10435"/>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00267F"/>
        </a:dk2>
        <a:lt2>
          <a:srgbClr val="B2B2B2"/>
        </a:lt2>
        <a:accent1>
          <a:srgbClr val="4F8A10"/>
        </a:accent1>
        <a:accent2>
          <a:srgbClr val="30C1BE"/>
        </a:accent2>
        <a:accent3>
          <a:srgbClr val="FFFFFF"/>
        </a:accent3>
        <a:accent4>
          <a:srgbClr val="000000"/>
        </a:accent4>
        <a:accent5>
          <a:srgbClr val="B2C4AA"/>
        </a:accent5>
        <a:accent6>
          <a:srgbClr val="2AAFAC"/>
        </a:accent6>
        <a:hlink>
          <a:srgbClr val="30C1BE"/>
        </a:hlink>
        <a:folHlink>
          <a:srgbClr val="C10435"/>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00319E"/>
        </a:dk2>
        <a:lt2>
          <a:srgbClr val="B2B2B2"/>
        </a:lt2>
        <a:accent1>
          <a:srgbClr val="4F8A10"/>
        </a:accent1>
        <a:accent2>
          <a:srgbClr val="30C1BE"/>
        </a:accent2>
        <a:accent3>
          <a:srgbClr val="FFFFFF"/>
        </a:accent3>
        <a:accent4>
          <a:srgbClr val="000000"/>
        </a:accent4>
        <a:accent5>
          <a:srgbClr val="B2C4AA"/>
        </a:accent5>
        <a:accent6>
          <a:srgbClr val="2AAFAC"/>
        </a:accent6>
        <a:hlink>
          <a:srgbClr val="30C1BE"/>
        </a:hlink>
        <a:folHlink>
          <a:srgbClr val="C10435"/>
        </a:folHlink>
      </a:clrScheme>
      <a:clrMap bg1="lt1" tx1="dk1" bg2="lt2" tx2="dk2" accent1="accent1" accent2="accent2" accent3="accent3" accent4="accent4" accent5="accent5" accent6="accent6" hlink="hlink" folHlink="folHlink"/>
    </a:extraClrScheme>
    <a:extraClrScheme>
      <a:clrScheme name="default 14">
        <a:dk1>
          <a:srgbClr val="000000"/>
        </a:dk1>
        <a:lt1>
          <a:srgbClr val="FFFFFF"/>
        </a:lt1>
        <a:dk2>
          <a:srgbClr val="00319E"/>
        </a:dk2>
        <a:lt2>
          <a:srgbClr val="B2B2B2"/>
        </a:lt2>
        <a:accent1>
          <a:srgbClr val="4F8A10"/>
        </a:accent1>
        <a:accent2>
          <a:srgbClr val="00AEEF"/>
        </a:accent2>
        <a:accent3>
          <a:srgbClr val="FFFFFF"/>
        </a:accent3>
        <a:accent4>
          <a:srgbClr val="000000"/>
        </a:accent4>
        <a:accent5>
          <a:srgbClr val="B2C4AA"/>
        </a:accent5>
        <a:accent6>
          <a:srgbClr val="009DD9"/>
        </a:accent6>
        <a:hlink>
          <a:srgbClr val="30C1BE"/>
        </a:hlink>
        <a:folHlink>
          <a:srgbClr val="C1043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64C780F8C24149B7D1A118EBA4F908" ma:contentTypeVersion="2" ma:contentTypeDescription="Create a new document." ma:contentTypeScope="" ma:versionID="671df532bb4e1f6598ee97b1574edef6">
  <xsd:schema xmlns:xsd="http://www.w3.org/2001/XMLSchema" xmlns:xs="http://www.w3.org/2001/XMLSchema" xmlns:p="http://schemas.microsoft.com/office/2006/metadata/properties" targetNamespace="http://schemas.microsoft.com/office/2006/metadata/properties" ma:root="true" ma:fieldsID="7508e98659ae690b404782dccb6fdf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SharedContentType xmlns="Microsoft.SharePoint.Taxonomy.ContentTypeSync" SourceId="b2fd7923-39df-40b1-bcec-a4d906d8b0f0" ContentTypeId="0x01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433D123-3C76-4898-9DB0-DA22738ADC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31A60E7-1B4B-4405-9848-B969532BDA96}">
  <ds:schemaRefs>
    <ds:schemaRef ds:uri="http://purl.org/dc/elements/1.1/"/>
    <ds:schemaRef ds:uri="http://schemas.microsoft.com/office/2006/documentManagement/types"/>
    <ds:schemaRef ds:uri="http://schemas.openxmlformats.org/package/2006/metadata/core-properties"/>
    <ds:schemaRef ds:uri="http://purl.org/dc/dcmitype/"/>
    <ds:schemaRef ds:uri="http://purl.org/dc/term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17CAF95-C056-45F4-9E5C-52A49309DE0C}">
  <ds:schemaRefs>
    <ds:schemaRef ds:uri="Microsoft.SharePoint.Taxonomy.ContentTypeSync"/>
  </ds:schemaRefs>
</ds:datastoreItem>
</file>

<file path=customXml/itemProps4.xml><?xml version="1.0" encoding="utf-8"?>
<ds:datastoreItem xmlns:ds="http://schemas.openxmlformats.org/officeDocument/2006/customXml" ds:itemID="{FDE106D3-F1BD-41A0-B8E3-7C1BC0239C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489</TotalTime>
  <Words>988</Words>
  <Application>Microsoft Office PowerPoint</Application>
  <PresentationFormat>On-screen Show (4:3)</PresentationFormat>
  <Paragraphs>360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Symbol</vt:lpstr>
      <vt:lpstr>Times New Roman</vt:lpstr>
      <vt:lpstr>Wingdings</vt:lpstr>
      <vt:lpstr>Blank</vt:lpstr>
      <vt:lpstr>Timing constraints: Are they constraining designs or designers?</vt:lpstr>
      <vt:lpstr>How do designers make timing constraints?</vt:lpstr>
      <vt:lpstr>New additions to syntax for common complex cases</vt:lpstr>
      <vt:lpstr>CDC Transfer Constraining</vt:lpstr>
      <vt:lpstr>CDC Transfer Constraining</vt:lpstr>
      <vt:lpstr>Why failures started happening?</vt:lpstr>
      <vt:lpstr>Desired Situation</vt:lpstr>
      <vt:lpstr>CDC Transfer Constraining - The New Way</vt:lpstr>
      <vt:lpstr>SDC Precedence insertion</vt:lpstr>
      <vt:lpstr>New Exceptions</vt:lpstr>
      <vt:lpstr>Using New Options for set_max_skew on CDC Busses</vt:lpstr>
    </vt:vector>
  </TitlesOfParts>
  <Company>Altera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Altera PowerPoint Template</dc:title>
  <dc:creator>apye</dc:creator>
  <cp:lastModifiedBy>ADMINIBM</cp:lastModifiedBy>
  <cp:revision>204</cp:revision>
  <cp:lastPrinted>2007-02-01T00:01:47Z</cp:lastPrinted>
  <dcterms:created xsi:type="dcterms:W3CDTF">2012-01-10T18:00:34Z</dcterms:created>
  <dcterms:modified xsi:type="dcterms:W3CDTF">2015-03-22T13:14:28Z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0x010100B664C780F8C24149B7D1A118EBA4F908</vt:lpwstr>
  </property>
</Properties>
</file>