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21"/>
  </p:notesMasterIdLst>
  <p:handoutMasterIdLst>
    <p:handoutMasterId r:id="rId22"/>
  </p:handoutMasterIdLst>
  <p:sldIdLst>
    <p:sldId id="289" r:id="rId2"/>
    <p:sldId id="257" r:id="rId3"/>
    <p:sldId id="301" r:id="rId4"/>
    <p:sldId id="276" r:id="rId5"/>
    <p:sldId id="277" r:id="rId6"/>
    <p:sldId id="290" r:id="rId7"/>
    <p:sldId id="291" r:id="rId8"/>
    <p:sldId id="292" r:id="rId9"/>
    <p:sldId id="293" r:id="rId10"/>
    <p:sldId id="294" r:id="rId11"/>
    <p:sldId id="295" r:id="rId12"/>
    <p:sldId id="280" r:id="rId13"/>
    <p:sldId id="281" r:id="rId14"/>
    <p:sldId id="284" r:id="rId15"/>
    <p:sldId id="285" r:id="rId16"/>
    <p:sldId id="286" r:id="rId17"/>
    <p:sldId id="299" r:id="rId18"/>
    <p:sldId id="288" r:id="rId19"/>
    <p:sldId id="300" r:id="rId2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9FD"/>
    <a:srgbClr val="8D91FD"/>
    <a:srgbClr val="B18E13"/>
    <a:srgbClr val="D9AE17"/>
    <a:srgbClr val="001E78"/>
    <a:srgbClr val="C2C2C2"/>
    <a:srgbClr val="CACACA"/>
    <a:srgbClr val="F5B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83501" autoAdjust="0"/>
  </p:normalViewPr>
  <p:slideViewPr>
    <p:cSldViewPr>
      <p:cViewPr>
        <p:scale>
          <a:sx n="79" d="100"/>
          <a:sy n="79" d="100"/>
        </p:scale>
        <p:origin x="-2544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SoC Transistor Count Trend (Logic + SRAM)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'ITRS SoC Size Roadmap'!$B$5</c:f>
              <c:strCache>
                <c:ptCount val="1"/>
                <c:pt idx="0">
                  <c:v>Transistor Count (Logic + SRAM)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trendline>
            <c:spPr>
              <a:ln w="57150" cap="rnd">
                <a:solidFill>
                  <a:schemeClr val="accent5">
                    <a:lumMod val="50000"/>
                  </a:schemeClr>
                </a:solidFill>
                <a:prstDash val="sysDot"/>
              </a:ln>
              <a:effectLst/>
            </c:spPr>
            <c:trendlineType val="poly"/>
            <c:order val="3"/>
            <c:dispRSqr val="0"/>
            <c:dispEq val="0"/>
          </c:trendline>
          <c:cat>
            <c:numRef>
              <c:f>'ITRS SoC Size Roadmap'!$A$6:$A$13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'ITRS SoC Size Roadmap'!$B$6:$B$13</c:f>
              <c:numCache>
                <c:formatCode>General</c:formatCode>
                <c:ptCount val="8"/>
                <c:pt idx="0" formatCode="0.0">
                  <c:v>2.4</c:v>
                </c:pt>
                <c:pt idx="2" formatCode="0.0">
                  <c:v>3.84</c:v>
                </c:pt>
                <c:pt idx="4" formatCode="0.0">
                  <c:v>6.1440000000000001</c:v>
                </c:pt>
                <c:pt idx="7" formatCode="0.0">
                  <c:v>9.8304000000000009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471488"/>
        <c:axId val="5358425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'ITRS SoC Size Roadmap'!$A$5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'ITRS SoC Size Roadmap'!$A$6:$A$13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'ITRS SoC Size Roadmap'!$A$6:$A$13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5347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84256"/>
        <c:crosses val="autoZero"/>
        <c:auto val="1"/>
        <c:lblAlgn val="ctr"/>
        <c:lblOffset val="100"/>
        <c:noMultiLvlLbl val="0"/>
      </c:catAx>
      <c:valAx>
        <c:axId val="53584256"/>
        <c:scaling>
          <c:orientation val="minMax"/>
          <c:max val="1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Billion </a:t>
                </a:r>
                <a:r>
                  <a:rPr lang="en-US" sz="1400" dirty="0" smtClean="0"/>
                  <a:t>Transistors</a:t>
                </a:r>
                <a:endParaRPr lang="en-US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7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Scenario Growth at Advanced Nodes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'Scenario Growth'!$B$1</c:f>
              <c:strCache>
                <c:ptCount val="1"/>
                <c:pt idx="0">
                  <c:v>Modes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'Scenario Growth'!$A$3:$A$7</c:f>
              <c:strCache>
                <c:ptCount val="5"/>
                <c:pt idx="0">
                  <c:v>65nm</c:v>
                </c:pt>
                <c:pt idx="1">
                  <c:v>40nm</c:v>
                </c:pt>
                <c:pt idx="2">
                  <c:v>28nm</c:v>
                </c:pt>
                <c:pt idx="3">
                  <c:v>20nm</c:v>
                </c:pt>
                <c:pt idx="4">
                  <c:v>FinFET</c:v>
                </c:pt>
              </c:strCache>
            </c:strRef>
          </c:cat>
          <c:val>
            <c:numRef>
              <c:f>'Scenario Growth'!$B$3:$B$7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'Scenario Growth'!$C$1</c:f>
              <c:strCache>
                <c:ptCount val="1"/>
                <c:pt idx="0">
                  <c:v>Corners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'Scenario Growth'!$A$3:$A$7</c:f>
              <c:strCache>
                <c:ptCount val="5"/>
                <c:pt idx="0">
                  <c:v>65nm</c:v>
                </c:pt>
                <c:pt idx="1">
                  <c:v>40nm</c:v>
                </c:pt>
                <c:pt idx="2">
                  <c:v>28nm</c:v>
                </c:pt>
                <c:pt idx="3">
                  <c:v>20nm</c:v>
                </c:pt>
                <c:pt idx="4">
                  <c:v>FinFET</c:v>
                </c:pt>
              </c:strCache>
            </c:strRef>
          </c:cat>
          <c:val>
            <c:numRef>
              <c:f>'Scenario Growth'!$C$3:$C$7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15</c:v>
                </c:pt>
                <c:pt idx="3">
                  <c:v>24</c:v>
                </c:pt>
                <c:pt idx="4">
                  <c:v>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3868288"/>
        <c:axId val="53088256"/>
      </c:barChart>
      <c:catAx>
        <c:axId val="10386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88256"/>
        <c:crosses val="autoZero"/>
        <c:auto val="1"/>
        <c:lblAlgn val="ctr"/>
        <c:lblOffset val="100"/>
        <c:noMultiLvlLbl val="0"/>
      </c:catAx>
      <c:valAx>
        <c:axId val="5308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386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 </c:v>
                </c:pt>
                <c:pt idx="3">
                  <c:v>D 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5584</c:v>
                </c:pt>
                <c:pt idx="1">
                  <c:v>339</c:v>
                </c:pt>
                <c:pt idx="2">
                  <c:v>820</c:v>
                </c:pt>
                <c:pt idx="3">
                  <c:v>1003</c:v>
                </c:pt>
                <c:pt idx="4">
                  <c:v>846</c:v>
                </c:pt>
                <c:pt idx="5">
                  <c:v>2593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Merged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 </c:v>
                </c:pt>
                <c:pt idx="3">
                  <c:v>D 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875</c:v>
                </c:pt>
                <c:pt idx="1">
                  <c:v>140</c:v>
                </c:pt>
                <c:pt idx="2">
                  <c:v>398</c:v>
                </c:pt>
                <c:pt idx="3">
                  <c:v>419</c:v>
                </c:pt>
                <c:pt idx="4">
                  <c:v>329</c:v>
                </c:pt>
                <c:pt idx="5">
                  <c:v>1004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476480"/>
        <c:axId val="107478016"/>
      </c:barChart>
      <c:catAx>
        <c:axId val="10747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7478016"/>
        <c:crosses val="autoZero"/>
        <c:auto val="1"/>
        <c:lblAlgn val="ctr"/>
        <c:lblOffset val="100"/>
        <c:noMultiLvlLbl val="0"/>
      </c:catAx>
      <c:valAx>
        <c:axId val="107478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4764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879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0225"/>
            <a:ext cx="5027613" cy="411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19063" tIns="58738" rIns="119063" bIns="58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notes styles</a:t>
            </a:r>
          </a:p>
          <a:p>
            <a:pPr lvl="0"/>
            <a:r>
              <a:rPr lang="nl-NL" noProof="0" smtClean="0"/>
              <a:t>Second Level</a:t>
            </a:r>
          </a:p>
          <a:p>
            <a:pPr lvl="0"/>
            <a:r>
              <a:rPr lang="nl-NL" noProof="0" smtClean="0"/>
              <a:t>Third Level</a:t>
            </a:r>
          </a:p>
          <a:p>
            <a:pPr lvl="0"/>
            <a:r>
              <a:rPr lang="nl-NL" noProof="0" smtClean="0"/>
              <a:t>Fourth Level</a:t>
            </a:r>
          </a:p>
          <a:p>
            <a:pPr lvl="0"/>
            <a:r>
              <a:rPr lang="nl-NL" noProof="0" smtClean="0"/>
              <a:t>Fifth Level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62966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lnSpc>
        <a:spcPct val="87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7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7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lnSpc>
        <a:spcPct val="87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defTabSz="193675">
              <a:lnSpc>
                <a:spcPct val="87000"/>
              </a:lnSpc>
              <a:spcBef>
                <a:spcPct val="2000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FDF3594-B470-4427-A9BA-174BC62024A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328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3C50174-851E-41C8-9BE4-8FBB58332A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D0219C8-3567-489C-B013-23C12AEFAC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10725E3-E530-401E-A083-982C78B4B2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5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D815534-15D6-4DC2-A3F1-434B48C480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8229600" cy="1513936"/>
          </a:xfrm>
        </p:spPr>
        <p:txBody>
          <a:bodyPr anchor="b">
            <a:no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124200"/>
            <a:ext cx="7315200" cy="2335377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77200" y="341352"/>
              <a:ext cx="878174" cy="24754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295400"/>
            </a:xfrm>
            <a:prstGeom prst="rect">
              <a:avLst/>
            </a:prstGeom>
          </p:spPr>
        </p:pic>
      </p:grpSp>
      <p:sp>
        <p:nvSpPr>
          <p:cNvPr id="10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742536" y="4456048"/>
            <a:ext cx="5658928" cy="1005840"/>
          </a:xfrm>
        </p:spPr>
        <p:txBody>
          <a:bodyPr anchor="b">
            <a:noAutofit/>
          </a:bodyPr>
          <a:lstStyle>
            <a:lvl1pPr marL="0" indent="0" algn="ctr">
              <a:buFontTx/>
              <a:buNone/>
              <a:defRPr sz="2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742537" y="5466383"/>
            <a:ext cx="5658927" cy="369887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sp useBgFill="1">
        <p:nvSpPr>
          <p:cNvPr id="12" name="Rectangle 11"/>
          <p:cNvSpPr/>
          <p:nvPr/>
        </p:nvSpPr>
        <p:spPr>
          <a:xfrm>
            <a:off x="-1" y="6377959"/>
            <a:ext cx="3010619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/>
          <p:cNvSpPr/>
          <p:nvPr/>
        </p:nvSpPr>
        <p:spPr>
          <a:xfrm>
            <a:off x="5715000" y="6377959"/>
            <a:ext cx="3429000" cy="4800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829210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1214"/>
            <a:ext cx="9144000" cy="509320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332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/>
          </p:nvPr>
        </p:nvSpPr>
        <p:spPr>
          <a:xfrm>
            <a:off x="457200" y="1414462"/>
            <a:ext cx="822960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950562"/>
            <a:ext cx="9144000" cy="237403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959188"/>
            <a:ext cx="9144000" cy="244161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4462"/>
            <a:ext cx="8220974" cy="485298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98142" y="0"/>
            <a:ext cx="6745857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48204" y="57150"/>
            <a:ext cx="649579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241540" y="370936"/>
            <a:ext cx="1940943" cy="58774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639683" y="1414462"/>
            <a:ext cx="6275717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639682" y="838200"/>
            <a:ext cx="6504317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0" y="0"/>
            <a:ext cx="274320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5776"/>
            <a:ext cx="5715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414463"/>
            <a:ext cx="5715000" cy="483393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6553200" y="228600"/>
            <a:ext cx="2438400" cy="6019800"/>
          </a:xfrm>
        </p:spPr>
        <p:txBody>
          <a:bodyPr/>
          <a:lstStyle>
            <a:lvl1pPr marL="0" indent="0">
              <a:buNone/>
              <a:defRPr sz="20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5719313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Lef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10896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336925" y="65776"/>
            <a:ext cx="580707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3336925" y="1414462"/>
            <a:ext cx="557784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05740" y="228600"/>
            <a:ext cx="2697480" cy="6019800"/>
          </a:xfrm>
        </p:spPr>
        <p:txBody>
          <a:bodyPr/>
          <a:lstStyle>
            <a:lvl1pPr marL="233363" indent="-233363">
              <a:buFont typeface="Arial" pitchFamily="34" charset="0"/>
              <a:buChar char="•"/>
              <a:defRPr sz="2000"/>
            </a:lvl1pPr>
            <a:lvl2pPr marL="457200" indent="-227013">
              <a:buFont typeface="Arial" pitchFamily="34" charset="0"/>
              <a:buChar char="–"/>
              <a:defRPr sz="1800" baseline="0"/>
            </a:lvl2pPr>
            <a:lvl3pPr marL="690563" indent="-236538">
              <a:buFont typeface="Arial" pitchFamily="34" charset="0"/>
              <a:buChar char="–"/>
              <a:tabLst>
                <a:tab pos="690563" algn="l"/>
              </a:tabLst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336925" y="838200"/>
            <a:ext cx="5807075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99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1" y="3200400"/>
            <a:ext cx="2133598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32320" y="2106155"/>
            <a:ext cx="32793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FFFF"/>
                </a:solidFill>
              </a:rPr>
              <a:t>Thank You</a:t>
            </a:r>
            <a:endParaRPr lang="en-US" sz="48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6794"/>
            <a:ext cx="9144000" cy="47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lang="en-US" dirty="0" smtClean="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logo">
    <p:bg>
      <p:bgPr>
        <a:blipFill dpi="0" rotWithShape="1">
          <a:blip r:embed="rId2">
            <a:lum/>
          </a:blip>
          <a:srcRect/>
          <a:stretch>
            <a:fillRect l="25000" t="40000" r="25000" b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NOT Print Ve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685800"/>
            <a:ext cx="8229600" cy="1177506"/>
          </a:xfrm>
        </p:spPr>
        <p:txBody>
          <a:bodyPr anchor="b">
            <a:noAutofit/>
          </a:bodyPr>
          <a:lstStyle>
            <a:lvl1pPr algn="ctr">
              <a:defRPr sz="3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6300" y="1880558"/>
            <a:ext cx="7391400" cy="1891342"/>
          </a:xfrm>
        </p:spPr>
        <p:txBody>
          <a:bodyPr/>
          <a:lstStyle>
            <a:lvl1pPr marL="0" indent="0" algn="ctr">
              <a:buNone/>
              <a:defRPr sz="28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843709" y="2637186"/>
            <a:ext cx="5456582" cy="731520"/>
          </a:xfrm>
        </p:spPr>
        <p:txBody>
          <a:bodyPr anchor="b"/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2743200" y="3372928"/>
            <a:ext cx="3657600" cy="396815"/>
          </a:xfrm>
        </p:spPr>
        <p:txBody>
          <a:bodyPr anchor="b"/>
          <a:lstStyle>
            <a:lvl1pPr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2" y="6349043"/>
            <a:ext cx="1412907" cy="4036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537828"/>
            <a:ext cx="8229600" cy="1600200"/>
          </a:xfrm>
        </p:spPr>
        <p:txBody>
          <a:bodyPr anchor="b"/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216492"/>
            <a:ext cx="7315200" cy="1752600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-14377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2422" y="341352"/>
              <a:ext cx="282951" cy="797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377" y="0"/>
              <a:ext cx="9144000" cy="1295400"/>
            </a:xfrm>
            <a:prstGeom prst="rect">
              <a:avLst/>
            </a:prstGeom>
          </p:spPr>
        </p:pic>
      </p:grpSp>
      <p:sp useBgFill="1">
        <p:nvSpPr>
          <p:cNvPr id="10" name="Rectangle 9"/>
          <p:cNvSpPr/>
          <p:nvPr/>
        </p:nvSpPr>
        <p:spPr>
          <a:xfrm>
            <a:off x="0" y="6377959"/>
            <a:ext cx="2950234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/>
          <p:cNvSpPr/>
          <p:nvPr/>
        </p:nvSpPr>
        <p:spPr>
          <a:xfrm>
            <a:off x="5562600" y="6395920"/>
            <a:ext cx="3581400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Synopsys 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0" y="129540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274320" tIns="45720" rIns="274320" bIns="45720" rtlCol="0" anchor="ctr">
            <a:normAutofit/>
          </a:bodyPr>
          <a:lstStyle>
            <a:lvl1pPr marL="173038" indent="0"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6868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2688609"/>
            <a:ext cx="7543800" cy="3559791"/>
          </a:xfrm>
        </p:spPr>
        <p:txBody>
          <a:bodyPr/>
          <a:lstStyle>
            <a:lvl1pPr>
              <a:spcBef>
                <a:spcPts val="1400"/>
              </a:spcBef>
              <a:spcAft>
                <a:spcPts val="0"/>
              </a:spcAft>
              <a:buFontTx/>
              <a:buNone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add agenda topics --- no bullets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486228"/>
            <a:ext cx="8229600" cy="1362075"/>
          </a:xfrm>
        </p:spPr>
        <p:txBody>
          <a:bodyPr anchor="b">
            <a:noAutofit/>
          </a:bodyPr>
          <a:lstStyle>
            <a:lvl1pPr algn="l">
              <a:defRPr sz="3400" b="1" cap="none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 – Transition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906713"/>
            <a:ext cx="8229600" cy="1500187"/>
          </a:xfrm>
        </p:spPr>
        <p:txBody>
          <a:bodyPr anchor="t">
            <a:noAutofit/>
          </a:bodyPr>
          <a:lstStyle>
            <a:lvl1pPr marL="0" indent="0">
              <a:buNone/>
              <a:defRPr sz="2400" b="0" i="1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Synopsys Confidential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400838"/>
            <a:ext cx="9143245" cy="4571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74"/>
            <a:ext cx="86864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4462"/>
            <a:ext cx="8229600" cy="4848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5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9816" y="6535578"/>
            <a:ext cx="281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2015 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Synopsys, Inc. All rights reserved.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4060" y="6535578"/>
            <a:ext cx="64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AE2347F-76BC-4690-80B5-B24BA0EA7B0A}" type="slidenum">
              <a:rPr 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79630" y="6475623"/>
            <a:ext cx="2984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0513" indent="-290513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79400" algn="l" defTabSz="914400" rtl="0" eaLnBrk="1" latinLnBrk="0" hangingPunct="1"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90513" algn="l" defTabSz="568325" rtl="0" eaLnBrk="1" latinLnBrk="0" hangingPunct="1">
        <a:spcBef>
          <a:spcPts val="600"/>
        </a:spcBef>
        <a:buFont typeface="Arial" pitchFamily="34" charset="0"/>
        <a:buChar char="–"/>
        <a:tabLst>
          <a:tab pos="803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21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154113" indent="-2952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54113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A Timing Graph Based Approach to Mode Merging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Subramanyam Sripada</a:t>
            </a:r>
          </a:p>
          <a:p>
            <a:r>
              <a:rPr lang="nl-NL" dirty="0"/>
              <a:t>Murthy Palla</a:t>
            </a:r>
          </a:p>
          <a:p>
            <a:r>
              <a:rPr lang="nl-NL" dirty="0"/>
              <a:t>Synopsys Inc.</a:t>
            </a:r>
          </a:p>
          <a:p>
            <a:r>
              <a:rPr lang="nl-NL" dirty="0"/>
              <a:t>March 12,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35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Generation of one merged mode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17513" y="1193800"/>
            <a:ext cx="8350250" cy="5248275"/>
          </a:xfrm>
        </p:spPr>
        <p:txBody>
          <a:bodyPr/>
          <a:lstStyle/>
          <a:p>
            <a:pPr eaLnBrk="1" hangingPunct="1"/>
            <a:r>
              <a:rPr lang="en-US" dirty="0" smtClean="0"/>
              <a:t>Merged mode generation: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u="sng" dirty="0" smtClean="0"/>
              <a:t>Initial Merged Mode: </a:t>
            </a:r>
            <a:r>
              <a:rPr lang="en-US" dirty="0" smtClean="0"/>
              <a:t>Generating a super set of timing relationships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u="sng" dirty="0" smtClean="0"/>
              <a:t>Refinement: </a:t>
            </a:r>
            <a:r>
              <a:rPr lang="en-US" dirty="0" smtClean="0"/>
              <a:t>Eliminating the extraneous timing relationships based on merged mode verification</a:t>
            </a:r>
          </a:p>
          <a:p>
            <a:pPr marL="1371600" lvl="2" indent="-514350">
              <a:buFont typeface="+mj-lt"/>
              <a:buAutoNum type="alphaUcPeriod"/>
            </a:pPr>
            <a:r>
              <a:rPr lang="en-US" dirty="0" smtClean="0"/>
              <a:t>Clock Refinement</a:t>
            </a:r>
          </a:p>
          <a:p>
            <a:pPr marL="1371600" lvl="2" indent="-514350">
              <a:buFont typeface="+mj-lt"/>
              <a:buAutoNum type="alphaUcPeriod"/>
            </a:pPr>
            <a:r>
              <a:rPr lang="en-US" dirty="0" smtClean="0"/>
              <a:t>Data Refinement</a:t>
            </a:r>
          </a:p>
          <a:p>
            <a:pPr eaLnBrk="1" hangingPunct="1"/>
            <a:endParaRPr lang="en-US" u="sng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dirty="0" smtClean="0"/>
              <a:t>Timing Relationship Definition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57200" y="3733801"/>
          <a:ext cx="8458202" cy="213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838200"/>
                <a:gridCol w="990600"/>
                <a:gridCol w="914400"/>
                <a:gridCol w="685800"/>
                <a:gridCol w="838200"/>
                <a:gridCol w="838200"/>
                <a:gridCol w="914398"/>
                <a:gridCol w="1600202"/>
              </a:tblGrid>
              <a:tr h="517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Timing SP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Timing EP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Launch clock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Capture clock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Min/</a:t>
                      </a:r>
                    </a:p>
                    <a:p>
                      <a:r>
                        <a:rPr lang="en-US" sz="1400" dirty="0" smtClean="0"/>
                        <a:t>Max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SDC1 State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SDC2 State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Merged SDC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Result</a:t>
                      </a:r>
                      <a:endParaRPr lang="en-US" sz="1400" dirty="0"/>
                    </a:p>
                  </a:txBody>
                  <a:tcPr/>
                </a:tc>
              </a:tr>
              <a:tr h="53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FF1/CP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FF2/D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/>
                        <a:t>clka</a:t>
                      </a:r>
                      <a:r>
                        <a:rPr lang="en-US" sz="1400" baseline="0" dirty="0" smtClean="0"/>
                        <a:t> (r)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clka</a:t>
                      </a:r>
                      <a:r>
                        <a:rPr lang="en-US" sz="1400" dirty="0" smtClean="0"/>
                        <a:t>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TRUE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present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TRUE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Match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3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FF1/CP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FF2/D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clka</a:t>
                      </a:r>
                      <a:r>
                        <a:rPr lang="en-US" sz="1400" baseline="0" dirty="0" smtClean="0"/>
                        <a:t> (r)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clkb</a:t>
                      </a:r>
                      <a:r>
                        <a:rPr lang="en-US" sz="1400" dirty="0" smtClean="0"/>
                        <a:t>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present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present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TRUE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Mismatch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3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FF1/CP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FF2/D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clkb</a:t>
                      </a:r>
                      <a:r>
                        <a:rPr lang="en-US" sz="1400" baseline="0" dirty="0" smtClean="0"/>
                        <a:t> (r)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clkb</a:t>
                      </a:r>
                      <a:r>
                        <a:rPr lang="en-US" sz="1400" dirty="0" smtClean="0"/>
                        <a:t>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 present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TRUE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TRUE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Match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609600" y="1620838"/>
            <a:ext cx="3998913" cy="135096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5"/>
          <p:cNvSpPr>
            <a:spLocks noChangeShapeType="1"/>
          </p:cNvSpPr>
          <p:nvPr/>
        </p:nvSpPr>
        <p:spPr bwMode="auto">
          <a:xfrm>
            <a:off x="1397000" y="2216150"/>
            <a:ext cx="0" cy="4699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" name="Line 6"/>
          <p:cNvSpPr>
            <a:spLocks noChangeShapeType="1"/>
          </p:cNvSpPr>
          <p:nvPr/>
        </p:nvSpPr>
        <p:spPr bwMode="auto">
          <a:xfrm>
            <a:off x="1639888" y="2287588"/>
            <a:ext cx="0" cy="31273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" name="Line 7"/>
          <p:cNvSpPr>
            <a:spLocks noChangeShapeType="1"/>
          </p:cNvSpPr>
          <p:nvPr/>
        </p:nvSpPr>
        <p:spPr bwMode="auto">
          <a:xfrm flipH="1" flipV="1">
            <a:off x="1397000" y="2220913"/>
            <a:ext cx="236538" cy="698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5" name="Line 8"/>
          <p:cNvSpPr>
            <a:spLocks noChangeShapeType="1"/>
          </p:cNvSpPr>
          <p:nvPr/>
        </p:nvSpPr>
        <p:spPr bwMode="auto">
          <a:xfrm flipV="1">
            <a:off x="1397000" y="2600325"/>
            <a:ext cx="244475" cy="889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6" name="Line 9"/>
          <p:cNvSpPr>
            <a:spLocks noChangeShapeType="1"/>
          </p:cNvSpPr>
          <p:nvPr/>
        </p:nvSpPr>
        <p:spPr bwMode="auto">
          <a:xfrm>
            <a:off x="971550" y="2312988"/>
            <a:ext cx="4254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" name="Line 10"/>
          <p:cNvSpPr>
            <a:spLocks noChangeShapeType="1"/>
          </p:cNvSpPr>
          <p:nvPr/>
        </p:nvSpPr>
        <p:spPr bwMode="auto">
          <a:xfrm>
            <a:off x="971550" y="2593975"/>
            <a:ext cx="4254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" name="Line 11"/>
          <p:cNvSpPr>
            <a:spLocks noChangeShapeType="1"/>
          </p:cNvSpPr>
          <p:nvPr/>
        </p:nvSpPr>
        <p:spPr bwMode="auto">
          <a:xfrm>
            <a:off x="1633538" y="2436813"/>
            <a:ext cx="26050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" name="Rectangle 12"/>
          <p:cNvSpPr>
            <a:spLocks noChangeArrowheads="1"/>
          </p:cNvSpPr>
          <p:nvPr/>
        </p:nvSpPr>
        <p:spPr bwMode="auto">
          <a:xfrm>
            <a:off x="2139950" y="1706563"/>
            <a:ext cx="365125" cy="48260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Line 13"/>
          <p:cNvSpPr>
            <a:spLocks noChangeShapeType="1"/>
          </p:cNvSpPr>
          <p:nvPr/>
        </p:nvSpPr>
        <p:spPr bwMode="auto">
          <a:xfrm>
            <a:off x="1519238" y="2646363"/>
            <a:ext cx="0" cy="2222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" name="Line 14"/>
          <p:cNvSpPr>
            <a:spLocks noChangeShapeType="1"/>
          </p:cNvSpPr>
          <p:nvPr/>
        </p:nvSpPr>
        <p:spPr bwMode="auto">
          <a:xfrm>
            <a:off x="965200" y="2868613"/>
            <a:ext cx="55403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" name="Rectangle 15"/>
          <p:cNvSpPr>
            <a:spLocks noChangeArrowheads="1"/>
          </p:cNvSpPr>
          <p:nvPr/>
        </p:nvSpPr>
        <p:spPr bwMode="auto">
          <a:xfrm>
            <a:off x="4052888" y="1693863"/>
            <a:ext cx="363537" cy="48260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AutoShape 16"/>
          <p:cNvSpPr>
            <a:spLocks noChangeArrowheads="1"/>
          </p:cNvSpPr>
          <p:nvPr/>
        </p:nvSpPr>
        <p:spPr bwMode="auto">
          <a:xfrm>
            <a:off x="2289175" y="2105025"/>
            <a:ext cx="74613" cy="8413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AutoShape 17"/>
          <p:cNvSpPr>
            <a:spLocks noChangeArrowheads="1"/>
          </p:cNvSpPr>
          <p:nvPr/>
        </p:nvSpPr>
        <p:spPr bwMode="auto">
          <a:xfrm>
            <a:off x="4194175" y="2092325"/>
            <a:ext cx="74613" cy="8413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Line 18"/>
          <p:cNvSpPr>
            <a:spLocks noChangeShapeType="1"/>
          </p:cNvSpPr>
          <p:nvPr/>
        </p:nvSpPr>
        <p:spPr bwMode="auto">
          <a:xfrm>
            <a:off x="2322513" y="2182813"/>
            <a:ext cx="0" cy="254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6" name="Line 19"/>
          <p:cNvSpPr>
            <a:spLocks noChangeShapeType="1"/>
          </p:cNvSpPr>
          <p:nvPr/>
        </p:nvSpPr>
        <p:spPr bwMode="auto">
          <a:xfrm>
            <a:off x="4235450" y="2179638"/>
            <a:ext cx="0" cy="26193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7" name="AutoShape 20"/>
          <p:cNvSpPr>
            <a:spLocks noChangeArrowheads="1"/>
          </p:cNvSpPr>
          <p:nvPr/>
        </p:nvSpPr>
        <p:spPr bwMode="auto">
          <a:xfrm rot="5400000">
            <a:off x="2968626" y="2357437"/>
            <a:ext cx="234950" cy="168275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AutoShape 21"/>
          <p:cNvSpPr>
            <a:spLocks noChangeArrowheads="1"/>
          </p:cNvSpPr>
          <p:nvPr/>
        </p:nvSpPr>
        <p:spPr bwMode="auto">
          <a:xfrm>
            <a:off x="2759075" y="1747838"/>
            <a:ext cx="1069975" cy="427037"/>
          </a:xfrm>
          <a:prstGeom prst="cloudCallout">
            <a:avLst>
              <a:gd name="adj1" fmla="val -43769"/>
              <a:gd name="adj2" fmla="val 70074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" name="Rectangle 22"/>
          <p:cNvSpPr>
            <a:spLocks noChangeArrowheads="1"/>
          </p:cNvSpPr>
          <p:nvPr/>
        </p:nvSpPr>
        <p:spPr bwMode="auto">
          <a:xfrm>
            <a:off x="2695575" y="2146300"/>
            <a:ext cx="379413" cy="1778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23"/>
          <p:cNvSpPr>
            <a:spLocks noChangeShapeType="1"/>
          </p:cNvSpPr>
          <p:nvPr/>
        </p:nvSpPr>
        <p:spPr bwMode="auto">
          <a:xfrm>
            <a:off x="2511425" y="1957388"/>
            <a:ext cx="2381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1" name="Line 24"/>
          <p:cNvSpPr>
            <a:spLocks noChangeShapeType="1"/>
          </p:cNvSpPr>
          <p:nvPr/>
        </p:nvSpPr>
        <p:spPr bwMode="auto">
          <a:xfrm>
            <a:off x="3814763" y="1943100"/>
            <a:ext cx="2381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" name="Text Box 25"/>
          <p:cNvSpPr txBox="1">
            <a:spLocks noChangeArrowheads="1"/>
          </p:cNvSpPr>
          <p:nvPr/>
        </p:nvSpPr>
        <p:spPr bwMode="auto">
          <a:xfrm>
            <a:off x="631825" y="2105025"/>
            <a:ext cx="5524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clka</a:t>
            </a:r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628650" y="2368550"/>
            <a:ext cx="5524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clkb</a:t>
            </a:r>
          </a:p>
        </p:txBody>
      </p:sp>
      <p:sp>
        <p:nvSpPr>
          <p:cNvPr id="104" name="Text Box 27"/>
          <p:cNvSpPr txBox="1">
            <a:spLocks noChangeArrowheads="1"/>
          </p:cNvSpPr>
          <p:nvPr/>
        </p:nvSpPr>
        <p:spPr bwMode="auto">
          <a:xfrm>
            <a:off x="687388" y="2673350"/>
            <a:ext cx="4603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sel</a:t>
            </a:r>
          </a:p>
        </p:txBody>
      </p:sp>
      <p:sp>
        <p:nvSpPr>
          <p:cNvPr id="105" name="Rectangle 28"/>
          <p:cNvSpPr>
            <a:spLocks noChangeArrowheads="1"/>
          </p:cNvSpPr>
          <p:nvPr/>
        </p:nvSpPr>
        <p:spPr bwMode="auto">
          <a:xfrm flipV="1">
            <a:off x="1484313" y="2276475"/>
            <a:ext cx="42862" cy="77788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800"/>
              <a:t>0</a:t>
            </a:r>
          </a:p>
        </p:txBody>
      </p:sp>
      <p:sp>
        <p:nvSpPr>
          <p:cNvPr id="106" name="Rectangle 29"/>
          <p:cNvSpPr>
            <a:spLocks noChangeArrowheads="1"/>
          </p:cNvSpPr>
          <p:nvPr/>
        </p:nvSpPr>
        <p:spPr bwMode="auto">
          <a:xfrm>
            <a:off x="1468438" y="2540000"/>
            <a:ext cx="42862" cy="8096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900"/>
              <a:t>1</a:t>
            </a:r>
          </a:p>
        </p:txBody>
      </p:sp>
      <p:sp>
        <p:nvSpPr>
          <p:cNvPr id="107" name="Rectangle 30"/>
          <p:cNvSpPr>
            <a:spLocks noChangeArrowheads="1"/>
          </p:cNvSpPr>
          <p:nvPr/>
        </p:nvSpPr>
        <p:spPr bwMode="auto">
          <a:xfrm>
            <a:off x="2130425" y="1700213"/>
            <a:ext cx="373063" cy="479425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FF1</a:t>
            </a:r>
          </a:p>
        </p:txBody>
      </p:sp>
      <p:sp>
        <p:nvSpPr>
          <p:cNvPr id="108" name="Rectangle 31"/>
          <p:cNvSpPr>
            <a:spLocks noChangeArrowheads="1"/>
          </p:cNvSpPr>
          <p:nvPr/>
        </p:nvSpPr>
        <p:spPr bwMode="auto">
          <a:xfrm>
            <a:off x="4046538" y="1693863"/>
            <a:ext cx="373062" cy="479425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solidFill>
                  <a:schemeClr val="hlink"/>
                </a:solidFill>
                <a:latin typeface="Courier New" pitchFamily="49" charset="0"/>
              </a:rPr>
              <a:t>FF2</a:t>
            </a:r>
          </a:p>
        </p:txBody>
      </p:sp>
      <p:sp>
        <p:nvSpPr>
          <p:cNvPr id="139" name="Content Placeholder 1"/>
          <p:cNvSpPr txBox="1">
            <a:spLocks/>
          </p:cNvSpPr>
          <p:nvPr/>
        </p:nvSpPr>
        <p:spPr>
          <a:xfrm>
            <a:off x="4800600" y="2743200"/>
            <a:ext cx="41148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Merged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900" dirty="0" smtClean="0"/>
              <a:t>s</a:t>
            </a:r>
            <a:r>
              <a:rPr lang="en-US" sz="2900" noProof="0" dirty="0" err="1" smtClean="0"/>
              <a:t>et_false_path</a:t>
            </a:r>
            <a:r>
              <a:rPr lang="en-US" sz="2900" noProof="0" dirty="0" smtClean="0"/>
              <a:t> –from [</a:t>
            </a:r>
            <a:r>
              <a:rPr lang="en-US" sz="2900" noProof="0" dirty="0" err="1" smtClean="0"/>
              <a:t>get_clocks</a:t>
            </a:r>
            <a:r>
              <a:rPr lang="en-US" sz="2900" noProof="0" dirty="0" smtClean="0"/>
              <a:t> </a:t>
            </a:r>
            <a:r>
              <a:rPr lang="en-US" sz="2900" noProof="0" dirty="0" err="1" smtClean="0"/>
              <a:t>clkb</a:t>
            </a:r>
            <a:r>
              <a:rPr lang="en-US" sz="2900" noProof="0" dirty="0" smtClean="0"/>
              <a:t>] –to [</a:t>
            </a:r>
            <a:r>
              <a:rPr lang="en-US" sz="2900" noProof="0" dirty="0" err="1" smtClean="0"/>
              <a:t>get_clocks</a:t>
            </a:r>
            <a:r>
              <a:rPr lang="en-US" sz="2900" noProof="0" dirty="0" smtClean="0"/>
              <a:t> </a:t>
            </a:r>
            <a:r>
              <a:rPr lang="en-US" sz="2900" noProof="0" dirty="0" err="1" smtClean="0"/>
              <a:t>clka</a:t>
            </a:r>
            <a:r>
              <a:rPr lang="en-US" sz="2900" noProof="0" dirty="0" smtClean="0"/>
              <a:t>]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4724400" y="1828800"/>
            <a:ext cx="44958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2: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b="1" i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7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700" b="1" i="1" noProof="0" dirty="0" smtClean="0">
                <a:latin typeface="Courier New" pitchFamily="49" charset="0"/>
                <a:cs typeface="Courier New" pitchFamily="49" charset="0"/>
              </a:rPr>
              <a:t> 1[</a:t>
            </a:r>
            <a:r>
              <a:rPr lang="en-US" sz="17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700" b="1" i="1" noProof="0" dirty="0" smtClean="0">
                <a:latin typeface="Courier New" pitchFamily="49" charset="0"/>
                <a:cs typeface="Courier New" pitchFamily="49" charset="0"/>
              </a:rPr>
              <a:t> SE]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Content Placeholder 1"/>
          <p:cNvSpPr txBox="1">
            <a:spLocks/>
          </p:cNvSpPr>
          <p:nvPr/>
        </p:nvSpPr>
        <p:spPr>
          <a:xfrm>
            <a:off x="4724400" y="1143000"/>
            <a:ext cx="44958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1: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b="1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7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700" b="1" i="1" noProof="0" dirty="0" smtClean="0">
                <a:latin typeface="Courier New" pitchFamily="49" charset="0"/>
                <a:cs typeface="Courier New" pitchFamily="49" charset="0"/>
              </a:rPr>
              <a:t> 0[</a:t>
            </a:r>
            <a:r>
              <a:rPr lang="en-US" sz="17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700" b="1" i="1" noProof="0" dirty="0" smtClean="0">
                <a:latin typeface="Courier New" pitchFamily="49" charset="0"/>
                <a:cs typeface="Courier New" pitchFamily="49" charset="0"/>
              </a:rPr>
              <a:t> SE]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686800" cy="1143000"/>
          </a:xfrm>
        </p:spPr>
        <p:txBody>
          <a:bodyPr/>
          <a:lstStyle/>
          <a:p>
            <a:r>
              <a:rPr lang="en-US" dirty="0" smtClean="0"/>
              <a:t>Merged Mode Constraint 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8648700" cy="37338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# Merged from modes: mode1, mode2</a:t>
            </a:r>
          </a:p>
          <a:p>
            <a:pPr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# Run merged mode with corners: slow</a:t>
            </a:r>
          </a:p>
          <a:p>
            <a:pPr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# /test/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mode_merging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/mode1.sdc, line 1; </a:t>
            </a:r>
          </a:p>
          <a:p>
            <a:pPr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# /test/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mode_merging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/mode2.sdc, line 1</a:t>
            </a:r>
          </a:p>
          <a:p>
            <a:pPr>
              <a:buNone/>
            </a:pPr>
            <a:r>
              <a:rPr lang="en-US" sz="11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create_clock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-name CLK1 -period 1 -waveform { 0 0.5 } -add [</a:t>
            </a:r>
            <a:r>
              <a:rPr lang="en-US" sz="11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get_ports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{clk1}]</a:t>
            </a: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# /test/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mode_merging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/mode1.sdc, line 2; </a:t>
            </a:r>
          </a:p>
          <a:p>
            <a:pPr>
              <a:buNone/>
            </a:pPr>
            <a:r>
              <a:rPr lang="en-US" sz="11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create_clock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-name CLK2 -period 2 -waveform { 0 1 } -add [</a:t>
            </a:r>
            <a:r>
              <a:rPr lang="en-US" sz="11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get_ports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{clk2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}]</a:t>
            </a: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# /test/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mode_merging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/mode2.sdc, line 2</a:t>
            </a:r>
          </a:p>
          <a:p>
            <a:pPr>
              <a:buNone/>
            </a:pPr>
            <a:r>
              <a:rPr lang="en-US" sz="11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create_clock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-name 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CLK2_1 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-period 3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-waveform { 0 </a:t>
            </a:r>
            <a:r>
              <a:rPr lang="en-US" sz="11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1.5 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 -add [</a:t>
            </a:r>
            <a:r>
              <a:rPr lang="en-US" sz="11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get_ports</a:t>
            </a:r>
            <a:r>
              <a:rPr lang="en-US" sz="1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{clk2}]</a:t>
            </a:r>
          </a:p>
          <a:p>
            <a:pPr>
              <a:buNone/>
            </a:pPr>
            <a:endParaRPr lang="en-US" sz="11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1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set_clock_groups -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logically_exclusive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-name CLK1_1 -group [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get_clocks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{CLK1}] \</a:t>
            </a:r>
          </a:p>
          <a:p>
            <a:pPr>
              <a:buNone/>
            </a:pP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-group [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get_clocks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{CLK2 CLK2_1}]</a:t>
            </a:r>
          </a:p>
          <a:p>
            <a:pPr>
              <a:buNone/>
            </a:pPr>
            <a:r>
              <a:rPr lang="en-US" sz="1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et_clock_groups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physically_exclusive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–name CLK2_1 –group [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get_clocks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{CLK2}] –group [</a:t>
            </a:r>
            <a:r>
              <a:rPr lang="en-US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get_clocks</a:t>
            </a:r>
            <a:r>
              <a:rPr lang="en-US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{CLK2_1}]</a:t>
            </a:r>
          </a:p>
        </p:txBody>
      </p:sp>
      <p:pic>
        <p:nvPicPr>
          <p:cNvPr id="5" name="Picture 4" descr="ScreenHunter_02 Feb. 14 14.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838200"/>
            <a:ext cx="4086225" cy="16731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24625" y="2971800"/>
            <a:ext cx="23622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Step 1 Constraints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4876800"/>
            <a:ext cx="225742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Step 2 Constraints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943600" y="3137416"/>
            <a:ext cx="581025" cy="443984"/>
          </a:xfrm>
          <a:prstGeom prst="straightConnector1">
            <a:avLst/>
          </a:prstGeom>
          <a:ln w="41275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>
            <a:off x="6225540" y="5061466"/>
            <a:ext cx="403860" cy="196334"/>
          </a:xfrm>
          <a:prstGeom prst="straightConnector1">
            <a:avLst/>
          </a:prstGeom>
          <a:ln w="41275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257800" y="663476"/>
            <a:ext cx="3886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Mode1:</a:t>
            </a:r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reate_clock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–p 1 CLK1</a:t>
            </a:r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reate_clock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–p 2 CLK2</a:t>
            </a:r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1 BUF1/Z</a:t>
            </a:r>
          </a:p>
          <a:p>
            <a:endParaRPr lang="en-US" sz="1100" dirty="0" smtClean="0"/>
          </a:p>
          <a:p>
            <a:r>
              <a:rPr lang="en-US" sz="1600" dirty="0" smtClean="0"/>
              <a:t>Mode2:</a:t>
            </a:r>
            <a:endParaRPr lang="en-US" sz="1600" dirty="0"/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create_clock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–p 1 CLK1</a:t>
            </a:r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create_clock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–p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CLK2</a:t>
            </a:r>
          </a:p>
          <a:p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set_case_analysis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0 BUF2/Z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139077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ff1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2111276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ff2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066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139853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386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Can’t Some Modes be Merged?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3657600"/>
            <a:ext cx="8229600" cy="2743200"/>
          </a:xfrm>
        </p:spPr>
        <p:txBody>
          <a:bodyPr/>
          <a:lstStyle/>
          <a:p>
            <a:r>
              <a:rPr lang="en-US" dirty="0" smtClean="0"/>
              <a:t>If mode1 and mode2 were merged, </a:t>
            </a:r>
            <a:r>
              <a:rPr lang="en-US" i="1" dirty="0" smtClean="0"/>
              <a:t>gclk_mode1</a:t>
            </a:r>
            <a:r>
              <a:rPr lang="en-US" dirty="0" smtClean="0"/>
              <a:t> would block </a:t>
            </a:r>
            <a:r>
              <a:rPr lang="en-US" i="1" dirty="0" smtClean="0"/>
              <a:t>clk_mode2</a:t>
            </a:r>
          </a:p>
          <a:p>
            <a:r>
              <a:rPr lang="en-US" dirty="0" smtClean="0"/>
              <a:t>If a similar generated clock is added to mode2, mode1 and mode2 can be merged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test_only</a:t>
            </a:r>
            <a:r>
              <a:rPr lang="en-US" dirty="0" smtClean="0"/>
              <a:t> option to resolve constraint issues before mode merging for best results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1421249"/>
            <a:ext cx="33528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# mode1</a:t>
            </a:r>
          </a:p>
          <a:p>
            <a:r>
              <a:rPr lang="en-US" sz="1200" dirty="0" err="1">
                <a:solidFill>
                  <a:srgbClr val="7030A0"/>
                </a:solidFill>
              </a:rPr>
              <a:t>c</a:t>
            </a:r>
            <a:r>
              <a:rPr lang="en-US" sz="1200" dirty="0" err="1" smtClean="0">
                <a:solidFill>
                  <a:srgbClr val="7030A0"/>
                </a:solidFill>
              </a:rPr>
              <a:t>reate_clock</a:t>
            </a:r>
            <a:r>
              <a:rPr lang="en-US" sz="1200" dirty="0" smtClean="0">
                <a:solidFill>
                  <a:srgbClr val="7030A0"/>
                </a:solidFill>
              </a:rPr>
              <a:t> –name clk_mode1 [</a:t>
            </a:r>
            <a:r>
              <a:rPr lang="en-US" sz="1200" dirty="0" err="1" smtClean="0">
                <a:solidFill>
                  <a:srgbClr val="7030A0"/>
                </a:solidFill>
              </a:rPr>
              <a:t>get_ports</a:t>
            </a:r>
            <a:r>
              <a:rPr lang="en-US" sz="1200" dirty="0" smtClean="0">
                <a:solidFill>
                  <a:srgbClr val="7030A0"/>
                </a:solidFill>
              </a:rPr>
              <a:t> C1] …</a:t>
            </a:r>
          </a:p>
          <a:p>
            <a:r>
              <a:rPr lang="en-US" sz="1200" dirty="0" err="1">
                <a:solidFill>
                  <a:srgbClr val="7030A0"/>
                </a:solidFill>
              </a:rPr>
              <a:t>c</a:t>
            </a:r>
            <a:r>
              <a:rPr lang="en-US" sz="1200" dirty="0" err="1" smtClean="0">
                <a:solidFill>
                  <a:srgbClr val="7030A0"/>
                </a:solidFill>
              </a:rPr>
              <a:t>reate_generated_clock</a:t>
            </a:r>
            <a:r>
              <a:rPr lang="en-US" sz="1200" dirty="0" smtClean="0">
                <a:solidFill>
                  <a:srgbClr val="7030A0"/>
                </a:solidFill>
              </a:rPr>
              <a:t> –name gclk_mode1 \</a:t>
            </a:r>
          </a:p>
          <a:p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smtClean="0">
                <a:solidFill>
                  <a:srgbClr val="7030A0"/>
                </a:solidFill>
              </a:rPr>
              <a:t>  [</a:t>
            </a:r>
            <a:r>
              <a:rPr lang="en-US" sz="1200" dirty="0" err="1" smtClean="0">
                <a:solidFill>
                  <a:srgbClr val="7030A0"/>
                </a:solidFill>
              </a:rPr>
              <a:t>get_pins</a:t>
            </a:r>
            <a:r>
              <a:rPr lang="en-US" sz="1200" dirty="0" smtClean="0">
                <a:solidFill>
                  <a:srgbClr val="7030A0"/>
                </a:solidFill>
              </a:rPr>
              <a:t> buf1/Z] 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1" y="2769751"/>
            <a:ext cx="3352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# mode2</a:t>
            </a:r>
          </a:p>
          <a:p>
            <a:r>
              <a:rPr lang="en-US" sz="1200" dirty="0" err="1">
                <a:solidFill>
                  <a:srgbClr val="7030A0"/>
                </a:solidFill>
              </a:rPr>
              <a:t>c</a:t>
            </a:r>
            <a:r>
              <a:rPr lang="en-US" sz="1200" dirty="0" err="1" smtClean="0">
                <a:solidFill>
                  <a:srgbClr val="7030A0"/>
                </a:solidFill>
              </a:rPr>
              <a:t>reate_clock</a:t>
            </a:r>
            <a:r>
              <a:rPr lang="en-US" sz="1200" dirty="0" smtClean="0">
                <a:solidFill>
                  <a:srgbClr val="7030A0"/>
                </a:solidFill>
              </a:rPr>
              <a:t> –name clk_mode2 [</a:t>
            </a:r>
            <a:r>
              <a:rPr lang="en-US" sz="1200" dirty="0" err="1" smtClean="0">
                <a:solidFill>
                  <a:srgbClr val="7030A0"/>
                </a:solidFill>
              </a:rPr>
              <a:t>get_ports</a:t>
            </a:r>
            <a:r>
              <a:rPr lang="en-US" sz="1200" dirty="0" smtClean="0">
                <a:solidFill>
                  <a:srgbClr val="7030A0"/>
                </a:solidFill>
              </a:rPr>
              <a:t> C1] …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8116"/>
            <a:ext cx="3971107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1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Slew Pessimism</a:t>
            </a:r>
            <a:endParaRPr lang="en-US" dirty="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73087" y="1524000"/>
            <a:ext cx="3998913" cy="21336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30438" y="2048384"/>
            <a:ext cx="0" cy="49391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H="1" flipV="1">
            <a:off x="1987550" y="1947085"/>
            <a:ext cx="236538" cy="11031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1987550" y="2526599"/>
            <a:ext cx="244475" cy="140401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685800" y="2184400"/>
            <a:ext cx="13017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685800" y="2451893"/>
            <a:ext cx="128016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>
            <a:off x="2109788" y="2620797"/>
            <a:ext cx="0" cy="35100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1555750" y="2971800"/>
            <a:ext cx="55403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4016375" y="1827966"/>
            <a:ext cx="363537" cy="76218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auto">
          <a:xfrm>
            <a:off x="4157662" y="2438400"/>
            <a:ext cx="74613" cy="132881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4198937" y="2462826"/>
            <a:ext cx="0" cy="41368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40" name="Rectangle 22"/>
          <p:cNvSpPr>
            <a:spLocks noChangeArrowheads="1"/>
          </p:cNvSpPr>
          <p:nvPr/>
        </p:nvSpPr>
        <p:spPr bwMode="auto">
          <a:xfrm>
            <a:off x="2659062" y="2388211"/>
            <a:ext cx="379413" cy="28080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42" name="Line 24"/>
          <p:cNvSpPr>
            <a:spLocks noChangeShapeType="1"/>
          </p:cNvSpPr>
          <p:nvPr/>
        </p:nvSpPr>
        <p:spPr bwMode="auto">
          <a:xfrm>
            <a:off x="3778250" y="2247900"/>
            <a:ext cx="2381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685800" y="1905000"/>
            <a:ext cx="30809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685800" y="2209800"/>
            <a:ext cx="30809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B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990600" y="2743200"/>
            <a:ext cx="55496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sel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46" name="Rectangle 28"/>
          <p:cNvSpPr>
            <a:spLocks noChangeArrowheads="1"/>
          </p:cNvSpPr>
          <p:nvPr/>
        </p:nvSpPr>
        <p:spPr bwMode="auto">
          <a:xfrm flipV="1">
            <a:off x="2074862" y="2120373"/>
            <a:ext cx="45719" cy="12285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1" dirty="0"/>
              <a:t>0</a:t>
            </a:r>
          </a:p>
        </p:txBody>
      </p:sp>
      <p:sp>
        <p:nvSpPr>
          <p:cNvPr id="47" name="Rectangle 29"/>
          <p:cNvSpPr>
            <a:spLocks noChangeArrowheads="1"/>
          </p:cNvSpPr>
          <p:nvPr/>
        </p:nvSpPr>
        <p:spPr bwMode="auto">
          <a:xfrm>
            <a:off x="1981200" y="2382775"/>
            <a:ext cx="45719" cy="127867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1"/>
              <a:t>1</a:t>
            </a:r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4010025" y="1829089"/>
            <a:ext cx="373062" cy="757166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FF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0" name="Line 24"/>
          <p:cNvSpPr>
            <a:spLocks noChangeShapeType="1"/>
          </p:cNvSpPr>
          <p:nvPr/>
        </p:nvSpPr>
        <p:spPr bwMode="auto">
          <a:xfrm>
            <a:off x="2209800" y="2286000"/>
            <a:ext cx="5127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52" name="Content Placeholder 1"/>
          <p:cNvSpPr txBox="1">
            <a:spLocks/>
          </p:cNvSpPr>
          <p:nvPr/>
        </p:nvSpPr>
        <p:spPr>
          <a:xfrm>
            <a:off x="4724400" y="2978348"/>
            <a:ext cx="4267200" cy="10602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2: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1[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(Slew at MUX/Z comes from MUX/B)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Content Placeholder 1"/>
          <p:cNvSpPr txBox="1">
            <a:spLocks/>
          </p:cNvSpPr>
          <p:nvPr/>
        </p:nvSpPr>
        <p:spPr>
          <a:xfrm>
            <a:off x="4724400" y="1752600"/>
            <a:ext cx="4267200" cy="1066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1: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="1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0[</a:t>
            </a:r>
            <a:r>
              <a:rPr lang="en-US" sz="1600" b="1" i="1" noProof="0" dirty="0" err="1" smtClean="0">
                <a:latin typeface="Courier New" pitchFamily="49" charset="0"/>
                <a:cs typeface="Courier New" pitchFamily="49" charset="0"/>
              </a:rPr>
              <a:t>get_port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i="1" dirty="0" err="1" smtClean="0">
                <a:latin typeface="Courier New" pitchFamily="49" charset="0"/>
                <a:cs typeface="Courier New" pitchFamily="49" charset="0"/>
              </a:rPr>
              <a:t>sel</a:t>
            </a:r>
            <a:r>
              <a:rPr lang="en-US" sz="1600" b="1" i="1" noProof="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(Slew at MUX/Z</a:t>
            </a:r>
            <a:r>
              <a:rPr kumimoji="0" lang="en-US" sz="1600" b="1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comes from MUX/A)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1987550" y="1921357"/>
            <a:ext cx="0" cy="74212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56" name="Cloud"/>
          <p:cNvSpPr>
            <a:spLocks noChangeAspect="1" noEditPoints="1" noChangeArrowheads="1"/>
          </p:cNvSpPr>
          <p:nvPr/>
        </p:nvSpPr>
        <p:spPr bwMode="auto">
          <a:xfrm>
            <a:off x="2737802" y="1981200"/>
            <a:ext cx="1040448" cy="69701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Content Placeholder 1"/>
          <p:cNvSpPr txBox="1">
            <a:spLocks/>
          </p:cNvSpPr>
          <p:nvPr/>
        </p:nvSpPr>
        <p:spPr>
          <a:xfrm>
            <a:off x="400844" y="4495800"/>
            <a:ext cx="8342313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Merged Mode: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Slew at MUX/Z comes from </a:t>
            </a:r>
            <a:r>
              <a:rPr lang="en-US" sz="1700" b="1" i="1" dirty="0" smtClean="0">
                <a:latin typeface="Courier New" pitchFamily="49" charset="0"/>
                <a:cs typeface="Courier New" pitchFamily="49" charset="0"/>
              </a:rPr>
              <a:t>the worst of the two arcs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8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Delay Pessimism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3087" y="1142999"/>
            <a:ext cx="3998913" cy="2133599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1987550" y="1947918"/>
            <a:ext cx="236538" cy="23731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85800" y="2185234"/>
            <a:ext cx="13017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016375" y="1828800"/>
            <a:ext cx="363537" cy="76218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4157662" y="2439234"/>
            <a:ext cx="74613" cy="132881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4198937" y="2463660"/>
            <a:ext cx="0" cy="41368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2659062" y="2389045"/>
            <a:ext cx="379413" cy="28080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1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3298825" y="2210634"/>
            <a:ext cx="7397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 flipH="1">
            <a:off x="1980795" y="2336398"/>
            <a:ext cx="48538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U1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4010025" y="1829923"/>
            <a:ext cx="373062" cy="757166"/>
          </a:xfrm>
          <a:prstGeom prst="rect">
            <a:avLst/>
          </a:prstGeom>
          <a:solidFill>
            <a:srgbClr val="FFFF99">
              <a:alpha val="31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FF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2209800" y="2210634"/>
            <a:ext cx="5127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4724401" y="2667000"/>
            <a:ext cx="4191000" cy="12191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2: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700" dirty="0" err="1">
                <a:cs typeface="Courier New" pitchFamily="49" charset="0"/>
              </a:rPr>
              <a:t>create_clock</a:t>
            </a:r>
            <a:r>
              <a:rPr lang="en-US" sz="1700" dirty="0">
                <a:cs typeface="Courier New" pitchFamily="49" charset="0"/>
              </a:rPr>
              <a:t> –</a:t>
            </a:r>
            <a:r>
              <a:rPr lang="en-US" sz="1700">
                <a:cs typeface="Courier New" pitchFamily="49" charset="0"/>
              </a:rPr>
              <a:t>p </a:t>
            </a:r>
            <a:r>
              <a:rPr lang="en-US" sz="1700" smtClean="0">
                <a:cs typeface="Courier New" pitchFamily="49" charset="0"/>
              </a:rPr>
              <a:t>20 </a:t>
            </a:r>
            <a:r>
              <a:rPr lang="en-US" sz="1700" dirty="0">
                <a:cs typeface="Courier New" pitchFamily="49" charset="0"/>
              </a:rPr>
              <a:t>CLK –name </a:t>
            </a:r>
            <a:r>
              <a:rPr lang="en-US" sz="1700" dirty="0" smtClean="0">
                <a:cs typeface="Courier New" pitchFamily="49" charset="0"/>
              </a:rPr>
              <a:t>clk2</a:t>
            </a:r>
            <a:endParaRPr lang="en-US" sz="1700" dirty="0"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(Aggressor is active)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4724400" y="1143000"/>
            <a:ext cx="4191000" cy="12962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Mode 1: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dirty="0" err="1">
                <a:latin typeface="+mj-lt"/>
                <a:cs typeface="Courier New" pitchFamily="49" charset="0"/>
              </a:rPr>
              <a:t>c</a:t>
            </a:r>
            <a:r>
              <a:rPr lang="en-US" sz="1700" dirty="0" err="1" smtClean="0">
                <a:latin typeface="+mj-lt"/>
                <a:cs typeface="Courier New" pitchFamily="49" charset="0"/>
              </a:rPr>
              <a:t>reate_clock</a:t>
            </a:r>
            <a:r>
              <a:rPr lang="en-US" sz="1700" dirty="0" smtClean="0">
                <a:latin typeface="+mj-lt"/>
                <a:cs typeface="Courier New" pitchFamily="49" charset="0"/>
              </a:rPr>
              <a:t> –p 10 CLK –name clk1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b="1" i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700" b="1" i="1" dirty="0" err="1" smtClean="0">
                <a:latin typeface="Courier New" pitchFamily="49" charset="0"/>
                <a:cs typeface="Courier New" pitchFamily="49" charset="0"/>
              </a:rPr>
              <a:t>et_case_analysis</a:t>
            </a:r>
            <a:r>
              <a:rPr lang="en-US" sz="1700" b="1" i="1" dirty="0" smtClean="0">
                <a:latin typeface="Courier New" pitchFamily="49" charset="0"/>
                <a:cs typeface="Courier New" pitchFamily="49" charset="0"/>
              </a:rPr>
              <a:t> 0 </a:t>
            </a:r>
            <a:r>
              <a:rPr kumimoji="0" lang="en-US" sz="1700" b="1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U2/A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b="1" i="1" baseline="0" noProof="0" dirty="0" smtClean="0">
                <a:latin typeface="Courier New" pitchFamily="49" charset="0"/>
                <a:cs typeface="Courier New" pitchFamily="49" charset="0"/>
              </a:rPr>
              <a:t>(Aggressor is quiet)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1987550" y="1922191"/>
            <a:ext cx="0" cy="465589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27" name="Cloud"/>
          <p:cNvSpPr>
            <a:spLocks noChangeAspect="1" noEditPoints="1" noChangeArrowheads="1"/>
          </p:cNvSpPr>
          <p:nvPr/>
        </p:nvSpPr>
        <p:spPr bwMode="auto">
          <a:xfrm>
            <a:off x="2743200" y="2034812"/>
            <a:ext cx="489941" cy="32822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295400" y="1371600"/>
            <a:ext cx="0" cy="808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32" idx="0"/>
          </p:cNvCxnSpPr>
          <p:nvPr/>
        </p:nvCxnSpPr>
        <p:spPr>
          <a:xfrm>
            <a:off x="1325880" y="1380264"/>
            <a:ext cx="731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loud"/>
          <p:cNvSpPr>
            <a:spLocks noChangeAspect="1" noEditPoints="1" noChangeArrowheads="1"/>
          </p:cNvSpPr>
          <p:nvPr/>
        </p:nvSpPr>
        <p:spPr bwMode="auto">
          <a:xfrm>
            <a:off x="2785160" y="1257814"/>
            <a:ext cx="491440" cy="32922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1987550" y="2180154"/>
            <a:ext cx="274320" cy="18288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cxnSp>
        <p:nvCxnSpPr>
          <p:cNvPr id="37" name="Straight Connector 36"/>
          <p:cNvCxnSpPr/>
          <p:nvPr/>
        </p:nvCxnSpPr>
        <p:spPr>
          <a:xfrm>
            <a:off x="3276600" y="1422427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048000" y="1534532"/>
            <a:ext cx="25400" cy="2180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882900" y="1968500"/>
            <a:ext cx="304800" cy="2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2895600" y="1752600"/>
            <a:ext cx="30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828800"/>
            <a:ext cx="304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7"/>
          <p:cNvSpPr>
            <a:spLocks noChangeShapeType="1"/>
          </p:cNvSpPr>
          <p:nvPr/>
        </p:nvSpPr>
        <p:spPr bwMode="auto">
          <a:xfrm flipH="1" flipV="1">
            <a:off x="2064155" y="1168727"/>
            <a:ext cx="236538" cy="23731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 flipH="1">
            <a:off x="2057400" y="1557207"/>
            <a:ext cx="48538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U2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4" name="Line 5"/>
          <p:cNvSpPr>
            <a:spLocks noChangeShapeType="1"/>
          </p:cNvSpPr>
          <p:nvPr/>
        </p:nvSpPr>
        <p:spPr bwMode="auto">
          <a:xfrm flipH="1">
            <a:off x="2064155" y="1143000"/>
            <a:ext cx="0" cy="465589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 flipH="1">
            <a:off x="2064155" y="1400963"/>
            <a:ext cx="274320" cy="18288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sz="1600" b="1"/>
          </a:p>
        </p:txBody>
      </p:sp>
      <p:cxnSp>
        <p:nvCxnSpPr>
          <p:cNvPr id="60" name="Straight Connector 59"/>
          <p:cNvCxnSpPr/>
          <p:nvPr/>
        </p:nvCxnSpPr>
        <p:spPr>
          <a:xfrm>
            <a:off x="2286000" y="1412776"/>
            <a:ext cx="548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ontent Placeholder 1"/>
          <p:cNvSpPr txBox="1">
            <a:spLocks/>
          </p:cNvSpPr>
          <p:nvPr/>
        </p:nvSpPr>
        <p:spPr>
          <a:xfrm>
            <a:off x="582786" y="4343400"/>
            <a:ext cx="8332614" cy="1676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Merged mode: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700" dirty="0" err="1">
                <a:cs typeface="Courier New" pitchFamily="49" charset="0"/>
              </a:rPr>
              <a:t>c</a:t>
            </a:r>
            <a:r>
              <a:rPr lang="en-US" sz="1700" dirty="0" err="1" smtClean="0">
                <a:cs typeface="Courier New" pitchFamily="49" charset="0"/>
              </a:rPr>
              <a:t>reate_clock</a:t>
            </a:r>
            <a:r>
              <a:rPr lang="en-US" sz="1700" dirty="0" smtClean="0">
                <a:cs typeface="Courier New" pitchFamily="49" charset="0"/>
              </a:rPr>
              <a:t> </a:t>
            </a:r>
            <a:r>
              <a:rPr lang="en-US" sz="1700" dirty="0">
                <a:cs typeface="Courier New" pitchFamily="49" charset="0"/>
              </a:rPr>
              <a:t>–p 10 CLK –name clk1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700" dirty="0" err="1">
                <a:cs typeface="Courier New" pitchFamily="49" charset="0"/>
              </a:rPr>
              <a:t>c</a:t>
            </a:r>
            <a:r>
              <a:rPr lang="en-US" sz="1700" dirty="0" err="1" smtClean="0">
                <a:cs typeface="Courier New" pitchFamily="49" charset="0"/>
              </a:rPr>
              <a:t>reate_clock</a:t>
            </a:r>
            <a:r>
              <a:rPr lang="en-US" sz="1700" dirty="0" smtClean="0">
                <a:cs typeface="Courier New" pitchFamily="49" charset="0"/>
              </a:rPr>
              <a:t> </a:t>
            </a:r>
            <a:r>
              <a:rPr lang="en-US" sz="1700" dirty="0">
                <a:cs typeface="Courier New" pitchFamily="49" charset="0"/>
              </a:rPr>
              <a:t>–p </a:t>
            </a:r>
            <a:r>
              <a:rPr lang="en-US" sz="1700" dirty="0" smtClean="0">
                <a:cs typeface="Courier New" pitchFamily="49" charset="0"/>
              </a:rPr>
              <a:t>20 </a:t>
            </a:r>
            <a:r>
              <a:rPr lang="en-US" sz="1700" dirty="0">
                <a:cs typeface="Courier New" pitchFamily="49" charset="0"/>
              </a:rPr>
              <a:t>CLK –name </a:t>
            </a:r>
            <a:r>
              <a:rPr lang="en-US" sz="1700" dirty="0" smtClean="0">
                <a:cs typeface="Courier New" pitchFamily="49" charset="0"/>
              </a:rPr>
              <a:t>clk2 -add</a:t>
            </a:r>
            <a:endParaRPr lang="en-US" sz="1700" dirty="0"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dirty="0" smtClean="0">
                <a:latin typeface="+mj-lt"/>
                <a:cs typeface="Courier New" pitchFamily="49" charset="0"/>
              </a:rPr>
              <a:t>Aggressor is active =&gt; Path captured at FF by clock clk1 will see delta delay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ourier New" pitchFamily="49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1066799" y="2877343"/>
            <a:ext cx="3131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25"/>
          <p:cNvSpPr txBox="1">
            <a:spLocks noChangeArrowheads="1"/>
          </p:cNvSpPr>
          <p:nvPr/>
        </p:nvSpPr>
        <p:spPr bwMode="auto">
          <a:xfrm flipH="1">
            <a:off x="593869" y="2708066"/>
            <a:ext cx="623693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  <a:latin typeface="Courier New" pitchFamily="49" charset="0"/>
              </a:rPr>
              <a:t>CLK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4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Merging Quality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13920"/>
            <a:ext cx="8229600" cy="1295400"/>
          </a:xfrm>
        </p:spPr>
        <p:txBody>
          <a:bodyPr/>
          <a:lstStyle/>
          <a:p>
            <a:r>
              <a:rPr lang="en-US" sz="2000" dirty="0" smtClean="0"/>
              <a:t>Comparing Max and Min Slack Delays for a customer design using merged constraints (x axis) with original constraints (y axis).</a:t>
            </a:r>
          </a:p>
          <a:p>
            <a:pPr lvl="1"/>
            <a:r>
              <a:rPr lang="en-US" sz="1800" dirty="0" smtClean="0"/>
              <a:t>All slacks deviate by less than 1% (w.r.t. clock period) demonstrating minimal change introduced by PrimeTime SDC constraint mode merging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Industry design with &gt;400K endpoints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94" y="1295400"/>
            <a:ext cx="7680229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Merging Runtime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934418"/>
          </a:xfrm>
        </p:spPr>
        <p:txBody>
          <a:bodyPr/>
          <a:lstStyle/>
          <a:p>
            <a:r>
              <a:rPr lang="en-US" dirty="0"/>
              <a:t>Merged mode constraints have low overhead on  STA runs compared with a single scenario pre-merge STA run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80897742"/>
              </p:ext>
            </p:extLst>
          </p:nvPr>
        </p:nvGraphicFramePr>
        <p:xfrm>
          <a:off x="1547664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 merging is a key technology to delivering on STA initiatives to meet the needs of </a:t>
            </a:r>
            <a:r>
              <a:rPr lang="en-US" dirty="0" err="1" smtClean="0"/>
              <a:t>GigaScale</a:t>
            </a:r>
            <a:r>
              <a:rPr lang="en-US" dirty="0" smtClean="0"/>
              <a:t>, </a:t>
            </a:r>
            <a:r>
              <a:rPr lang="en-US" dirty="0" err="1" smtClean="0"/>
              <a:t>GigaHertz</a:t>
            </a:r>
            <a:r>
              <a:rPr lang="en-US" dirty="0" smtClean="0"/>
              <a:t> and Giga-Complex designs </a:t>
            </a:r>
          </a:p>
          <a:p>
            <a:r>
              <a:rPr lang="en-US" dirty="0" smtClean="0"/>
              <a:t>A complete automatic solution of merging N modes to M modes is presented</a:t>
            </a:r>
          </a:p>
          <a:p>
            <a:r>
              <a:rPr lang="en-US" dirty="0" smtClean="0"/>
              <a:t>Accuracy, performance and capacity improvements are presented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Agenda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idx="1"/>
          </p:nvPr>
        </p:nvSpPr>
        <p:spPr>
          <a:xfrm>
            <a:off x="441077" y="1371600"/>
            <a:ext cx="8307387" cy="5073650"/>
          </a:xfrm>
          <a:noFill/>
        </p:spPr>
        <p:txBody>
          <a:bodyPr/>
          <a:lstStyle/>
          <a:p>
            <a:r>
              <a:rPr lang="nl-NL" dirty="0" smtClean="0"/>
              <a:t>Motivation</a:t>
            </a:r>
          </a:p>
          <a:p>
            <a:r>
              <a:rPr lang="nl-NL" dirty="0" smtClean="0"/>
              <a:t>Background</a:t>
            </a:r>
          </a:p>
          <a:p>
            <a:r>
              <a:rPr lang="nl-NL" dirty="0" smtClean="0"/>
              <a:t>Approach</a:t>
            </a:r>
          </a:p>
          <a:p>
            <a:r>
              <a:rPr lang="en-US" dirty="0" smtClean="0"/>
              <a:t>Illustration of Approach</a:t>
            </a:r>
            <a:endParaRPr lang="nl-NL" dirty="0" smtClean="0"/>
          </a:p>
          <a:p>
            <a:r>
              <a:rPr lang="nl-NL" dirty="0" smtClean="0"/>
              <a:t>Results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8864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Design/Complexity Projections</a:t>
            </a:r>
            <a:br>
              <a:rPr lang="en-US" smtClean="0"/>
            </a:br>
            <a:r>
              <a:rPr lang="en-US" sz="2400" b="0" i="1" smtClean="0"/>
              <a:t>An idea of what you can expect</a:t>
            </a:r>
            <a:endParaRPr lang="en-US" sz="2400" b="0" i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689335"/>
              </p:ext>
            </p:extLst>
          </p:nvPr>
        </p:nvGraphicFramePr>
        <p:xfrm>
          <a:off x="576470" y="1610828"/>
          <a:ext cx="3876260" cy="415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80886" y="5776877"/>
            <a:ext cx="1491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Source: ITRS 2013</a:t>
            </a:r>
            <a:endParaRPr lang="en-US" sz="1200" i="1" dirty="0"/>
          </a:p>
        </p:txBody>
      </p:sp>
      <p:sp>
        <p:nvSpPr>
          <p:cNvPr id="8" name="Rectangle 7"/>
          <p:cNvSpPr/>
          <p:nvPr/>
        </p:nvSpPr>
        <p:spPr>
          <a:xfrm>
            <a:off x="1469491" y="2610764"/>
            <a:ext cx="1402918" cy="67586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3X Growth</a:t>
            </a:r>
          </a:p>
          <a:p>
            <a:pPr algn="ctr"/>
            <a:r>
              <a:rPr lang="en-US" sz="1800" dirty="0" smtClean="0"/>
              <a:t>2015-2020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422867"/>
              </p:ext>
            </p:extLst>
          </p:nvPr>
        </p:nvGraphicFramePr>
        <p:xfrm>
          <a:off x="4671390" y="1622321"/>
          <a:ext cx="3886201" cy="41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01837" y="5776877"/>
            <a:ext cx="3190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Source: Synopsys Customer &amp; Partner Data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1053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432" y="3377721"/>
            <a:ext cx="8504699" cy="1956279"/>
            <a:chOff x="762001" y="3377721"/>
            <a:chExt cx="7439340" cy="1956279"/>
          </a:xfrm>
        </p:grpSpPr>
        <p:sp>
          <p:nvSpPr>
            <p:cNvPr id="29" name="Rectangle 28"/>
            <p:cNvSpPr/>
            <p:nvPr/>
          </p:nvSpPr>
          <p:spPr>
            <a:xfrm>
              <a:off x="762001" y="3377721"/>
              <a:ext cx="5668900" cy="195627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27792" y="4032695"/>
              <a:ext cx="15735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b="1" dirty="0" smtClean="0"/>
                <a:t>Less risky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b="1" dirty="0" smtClean="0"/>
                <a:t>Costly</a:t>
              </a:r>
              <a:endParaRPr lang="en-US" b="1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6431" y="1566532"/>
            <a:ext cx="9226089" cy="1613752"/>
            <a:chOff x="762000" y="1566532"/>
            <a:chExt cx="9226089" cy="1613752"/>
          </a:xfrm>
        </p:grpSpPr>
        <p:sp>
          <p:nvSpPr>
            <p:cNvPr id="15" name="Rectangle 14"/>
            <p:cNvSpPr/>
            <p:nvPr/>
          </p:nvSpPr>
          <p:spPr>
            <a:xfrm>
              <a:off x="762000" y="1566532"/>
              <a:ext cx="6480720" cy="1613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14728" y="2077135"/>
              <a:ext cx="2673361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b="1" dirty="0" smtClean="0"/>
                <a:t>Time-consuming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b="1" dirty="0" smtClean="0"/>
                <a:t>Risky</a:t>
              </a:r>
              <a:endParaRPr lang="en-US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Scenario Growth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" y="4602986"/>
            <a:ext cx="858581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2864" y="4739789"/>
            <a:ext cx="5043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#4: </a:t>
            </a:r>
            <a:r>
              <a:rPr lang="en-US" dirty="0" smtClean="0"/>
              <a:t>Accept more project delays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0432" y="3429000"/>
            <a:ext cx="1219200" cy="914400"/>
            <a:chOff x="762000" y="3377721"/>
            <a:chExt cx="1219200" cy="9144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8000" l="0" r="100000">
                          <a14:backgroundMark x1="12000" y1="70000" x2="12000" y2="70000"/>
                          <a14:backgroundMark x1="12000" y1="71000" x2="21000" y2="88000"/>
                          <a14:backgroundMark x1="15500" y1="81667" x2="3250" y2="90000"/>
                          <a14:backgroundMark x1="10000" y1="72000" x2="10000" y2="72000"/>
                          <a14:backgroundMark x1="10000" y1="72000" x2="10000" y2="72000"/>
                          <a14:backgroundMark x1="10000" y1="72000" x2="10000" y2="72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377721"/>
              <a:ext cx="12192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828789" y="4063521"/>
              <a:ext cx="342900" cy="5715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171689" y="3949221"/>
              <a:ext cx="342900" cy="1143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514589" y="3758266"/>
              <a:ext cx="228600" cy="19095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743189" y="3422324"/>
              <a:ext cx="171450" cy="3429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346070" y="3650255"/>
            <a:ext cx="4831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#3: </a:t>
            </a:r>
            <a:r>
              <a:rPr lang="en-US" dirty="0"/>
              <a:t>I</a:t>
            </a:r>
            <a:r>
              <a:rPr lang="en-US" dirty="0" smtClean="0"/>
              <a:t>ncrease hardware budget</a:t>
            </a:r>
          </a:p>
        </p:txBody>
      </p:sp>
      <p:pic>
        <p:nvPicPr>
          <p:cNvPr id="1028" name="Picture 4" descr="C:\Users\rcraig\AppData\Local\Microsoft\Windows\Temporary Internet Files\Content.IE5\4GI1Z7F2\MC900318884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64" y="1663609"/>
            <a:ext cx="596720" cy="54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029832" y="1752038"/>
            <a:ext cx="5509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#1: </a:t>
            </a:r>
            <a:r>
              <a:rPr lang="en-US" dirty="0" smtClean="0"/>
              <a:t>Select the ‘worst case’ mode(s)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29041" y="2640906"/>
            <a:ext cx="4467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#2: </a:t>
            </a:r>
            <a:r>
              <a:rPr lang="en-US" dirty="0" smtClean="0"/>
              <a:t>Manual mode merging</a:t>
            </a:r>
          </a:p>
        </p:txBody>
      </p:sp>
      <p:pic>
        <p:nvPicPr>
          <p:cNvPr id="11" name="Picture 2" descr="C:\Users\rcraig\AppData\Local\Microsoft\Windows\Temporary Internet Files\Content.IE5\KFKFGB5A\MC900089038[1].wmf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38" y="2470861"/>
            <a:ext cx="739154" cy="70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8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1507499" y="4412710"/>
            <a:ext cx="1005840" cy="74889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sz="2000" kern="1200" dirty="0" smtClean="0">
                <a:solidFill>
                  <a:schemeClr val="bg1">
                    <a:lumMod val="75000"/>
                  </a:schemeClr>
                </a:solidFill>
              </a:rPr>
              <a:t>erged mode 3</a:t>
            </a:r>
            <a:endParaRPr lang="en-US" sz="2000" kern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885241" y="2695221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686800" cy="1143000"/>
          </a:xfrm>
        </p:spPr>
        <p:txBody>
          <a:bodyPr/>
          <a:lstStyle/>
          <a:p>
            <a:r>
              <a:rPr lang="en-US" dirty="0" smtClean="0"/>
              <a:t>Mode Merging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96811" y="1484784"/>
            <a:ext cx="40757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It is </a:t>
            </a:r>
            <a:r>
              <a:rPr lang="en-US" sz="2000" dirty="0"/>
              <a:t>i</a:t>
            </a:r>
            <a:r>
              <a:rPr lang="en-US" sz="2000" dirty="0" smtClean="0"/>
              <a:t>ncreasingly common to have large numbers of scenarios for implementation and signoff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20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Mode merging helps by collapsing modes where possible</a:t>
            </a:r>
          </a:p>
          <a:p>
            <a:pPr lvl="1"/>
            <a:endParaRPr lang="en-US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Analysis with merged modes requires fewer resources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941198" y="1427501"/>
            <a:ext cx="2941554" cy="1021563"/>
          </a:xfrm>
          <a:prstGeom prst="ellipse">
            <a:avLst/>
          </a:prstGeom>
        </p:spPr>
        <p:style>
          <a:lnRef idx="0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50000"/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tint val="50000"/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Down Arrow 5"/>
          <p:cNvSpPr/>
          <p:nvPr/>
        </p:nvSpPr>
        <p:spPr>
          <a:xfrm>
            <a:off x="2131501" y="3928963"/>
            <a:ext cx="570068" cy="364844"/>
          </a:xfrm>
          <a:prstGeom prst="down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6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lowchart: Document 7"/>
          <p:cNvSpPr/>
          <p:nvPr/>
        </p:nvSpPr>
        <p:spPr>
          <a:xfrm>
            <a:off x="2010648" y="2527962"/>
            <a:ext cx="1063570" cy="790215"/>
          </a:xfrm>
          <a:prstGeom prst="flowChartDocumen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5672" tIns="175672" rIns="175672" bIns="17567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mode n</a:t>
            </a:r>
            <a:endParaRPr lang="en-US" sz="20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789459" y="1514262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1283462" y="1731001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/>
          </a:p>
        </p:txBody>
      </p:sp>
      <p:sp>
        <p:nvSpPr>
          <p:cNvPr id="9" name="Freeform 8"/>
          <p:cNvSpPr/>
          <p:nvPr/>
        </p:nvSpPr>
        <p:spPr>
          <a:xfrm>
            <a:off x="1461222" y="1938282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mode1</a:t>
            </a:r>
            <a:endParaRPr lang="en-US" sz="20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2701569" y="1847182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/>
          </a:p>
        </p:txBody>
      </p:sp>
      <p:sp>
        <p:nvSpPr>
          <p:cNvPr id="10" name="Freeform 9"/>
          <p:cNvSpPr/>
          <p:nvPr/>
        </p:nvSpPr>
        <p:spPr>
          <a:xfrm>
            <a:off x="2352361" y="1706310"/>
            <a:ext cx="848039" cy="8480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mode2</a:t>
            </a:r>
            <a:endParaRPr lang="en-US" sz="2000" kern="1200" dirty="0"/>
          </a:p>
        </p:txBody>
      </p:sp>
      <p:sp>
        <p:nvSpPr>
          <p:cNvPr id="11" name="Shape 10"/>
          <p:cNvSpPr/>
          <p:nvPr/>
        </p:nvSpPr>
        <p:spPr>
          <a:xfrm>
            <a:off x="820343" y="1302086"/>
            <a:ext cx="3192385" cy="2553908"/>
          </a:xfrm>
          <a:prstGeom prst="funnel">
            <a:avLst/>
          </a:pr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1828868" y="4585531"/>
            <a:ext cx="1005840" cy="74889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sz="2000" kern="1200" dirty="0" smtClean="0">
                <a:solidFill>
                  <a:schemeClr val="bg1">
                    <a:lumMod val="75000"/>
                  </a:schemeClr>
                </a:solidFill>
              </a:rPr>
              <a:t>erged mode 2</a:t>
            </a:r>
            <a:endParaRPr lang="en-US" sz="2000" kern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195442" y="4840349"/>
            <a:ext cx="1005840" cy="74889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00" tIns="25400" rIns="25400" bIns="19335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/>
              <a:t>m</a:t>
            </a:r>
            <a:r>
              <a:rPr lang="en-US" sz="2000" kern="1200" dirty="0" smtClean="0"/>
              <a:t>erged mode 1</a:t>
            </a:r>
            <a:endParaRPr lang="en-US" sz="2000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395537" y="5661249"/>
            <a:ext cx="8640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"The </a:t>
            </a:r>
            <a:r>
              <a:rPr lang="en-US" dirty="0"/>
              <a:t>Automatic Generation </a:t>
            </a:r>
            <a:r>
              <a:rPr lang="en-US" dirty="0" smtClean="0"/>
              <a:t>of </a:t>
            </a:r>
            <a:r>
              <a:rPr lang="fr-FR" dirty="0" err="1" smtClean="0"/>
              <a:t>Merged</a:t>
            </a:r>
            <a:r>
              <a:rPr lang="fr-FR" dirty="0" smtClean="0"/>
              <a:t>-Mode </a:t>
            </a:r>
            <a:r>
              <a:rPr lang="fr-FR" dirty="0"/>
              <a:t>Design </a:t>
            </a:r>
            <a:r>
              <a:rPr lang="fr-FR" dirty="0" err="1"/>
              <a:t>Constraints</a:t>
            </a:r>
            <a:r>
              <a:rPr lang="fr-FR" dirty="0"/>
              <a:t>", DAC, 2009 </a:t>
            </a:r>
            <a:r>
              <a:rPr lang="fr-FR" dirty="0" smtClean="0"/>
              <a:t>User </a:t>
            </a:r>
            <a:r>
              <a:rPr lang="en-US" dirty="0" smtClean="0"/>
              <a:t>Track describes limited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timing graph “behavior” to merge modes</a:t>
            </a:r>
          </a:p>
          <a:p>
            <a:pPr lvl="1"/>
            <a:r>
              <a:rPr lang="en-US" dirty="0" smtClean="0"/>
              <a:t>If a path is timed in an individual mode, the path is timed in the merged mode</a:t>
            </a:r>
          </a:p>
          <a:p>
            <a:pPr lvl="1"/>
            <a:r>
              <a:rPr lang="en-US" dirty="0" smtClean="0"/>
              <a:t>if a path is timed in the merged mode, the path is timed in at least one individual mode</a:t>
            </a:r>
          </a:p>
          <a:p>
            <a:r>
              <a:rPr lang="en-US" dirty="0" smtClean="0"/>
              <a:t>Merge modes into multiple mode groups automatically</a:t>
            </a:r>
          </a:p>
          <a:p>
            <a:pPr lvl="1"/>
            <a:r>
              <a:rPr lang="en-US" dirty="0" smtClean="0"/>
              <a:t>User need not specify which modes to merge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N modes, merge them into M modes automatically</a:t>
            </a:r>
          </a:p>
          <a:p>
            <a:pPr lvl="1"/>
            <a:r>
              <a:rPr lang="en-US" dirty="0" smtClean="0"/>
              <a:t>Determine pair-wise compatibility among modes</a:t>
            </a:r>
          </a:p>
          <a:p>
            <a:pPr lvl="2"/>
            <a:r>
              <a:rPr lang="en-US" dirty="0" smtClean="0"/>
              <a:t>Can mode A be merged with mode B?</a:t>
            </a:r>
          </a:p>
          <a:p>
            <a:pPr lvl="3"/>
            <a:r>
              <a:rPr lang="en-US" dirty="0" smtClean="0"/>
              <a:t>If not, can A’ be merged with B? (A’ exists in theory only – details later)</a:t>
            </a:r>
          </a:p>
          <a:p>
            <a:pPr lvl="1"/>
            <a:r>
              <a:rPr lang="en-US" dirty="0" smtClean="0"/>
              <a:t>Identify “cliques” in mode compatibility graph</a:t>
            </a:r>
          </a:p>
          <a:p>
            <a:pPr lvl="1"/>
            <a:r>
              <a:rPr lang="en-US" dirty="0" smtClean="0"/>
              <a:t>Merge all modes in each clique by using an algorithm based on timing graph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Mode Merging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 Compatibility Graph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371600" y="5486400"/>
            <a:ext cx="5686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Identify sub-graphs where every node in sub-graph is </a:t>
            </a:r>
          </a:p>
          <a:p>
            <a:r>
              <a:rPr lang="en-US" dirty="0" smtClean="0"/>
              <a:t>connected to every other node in sub-graph</a:t>
            </a:r>
            <a:endParaRPr lang="en-US" dirty="0"/>
          </a:p>
        </p:txBody>
      </p:sp>
      <p:grpSp>
        <p:nvGrpSpPr>
          <p:cNvPr id="31" name="Group 30"/>
          <p:cNvGrpSpPr>
            <a:grpSpLocks noChangeAspect="1"/>
          </p:cNvGrpSpPr>
          <p:nvPr/>
        </p:nvGrpSpPr>
        <p:grpSpPr>
          <a:xfrm>
            <a:off x="1219200" y="1143000"/>
            <a:ext cx="6371128" cy="4206240"/>
            <a:chOff x="497545" y="524435"/>
            <a:chExt cx="7251029" cy="4787153"/>
          </a:xfrm>
        </p:grpSpPr>
        <p:sp>
          <p:nvSpPr>
            <p:cNvPr id="50" name="Oval 49"/>
            <p:cNvSpPr/>
            <p:nvPr/>
          </p:nvSpPr>
          <p:spPr>
            <a:xfrm>
              <a:off x="3671049" y="524435"/>
              <a:ext cx="2877670" cy="2191871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scene3d>
              <a:camera prst="orthographicFront">
                <a:rot lat="0" lon="0" rev="1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886203" y="2447365"/>
              <a:ext cx="3751729" cy="286422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97545" y="1089211"/>
              <a:ext cx="3173506" cy="367104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>
                <a:rot lat="0" lon="600000" rev="6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2603752" y="1513540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276976" y="2109693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635129" y="2782045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m4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194987" y="1894540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m3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275669" y="3010646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m5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940799" y="3682999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m7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553140" y="939798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m8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369799" y="4167093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m9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16211" y="2647575"/>
              <a:ext cx="865592" cy="71867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m6</a:t>
              </a:r>
              <a:endParaRPr lang="en-US" dirty="0"/>
            </a:p>
          </p:txBody>
        </p:sp>
        <p:cxnSp>
          <p:nvCxnSpPr>
            <p:cNvPr id="23" name="Straight Connector 22"/>
            <p:cNvCxnSpPr>
              <a:stCxn id="14" idx="7"/>
              <a:endCxn id="4" idx="2"/>
            </p:cNvCxnSpPr>
            <p:nvPr/>
          </p:nvCxnSpPr>
          <p:spPr>
            <a:xfrm rot="5400000" flipH="1" flipV="1">
              <a:off x="2138746" y="1749935"/>
              <a:ext cx="342064" cy="58794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748120" y="3316194"/>
              <a:ext cx="1005840" cy="5700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2752019" y="2489101"/>
              <a:ext cx="548640" cy="512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138084" y="2595283"/>
              <a:ext cx="548640" cy="3623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3605622" y="2214954"/>
              <a:ext cx="494463" cy="9577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1" idx="2"/>
            </p:cNvCxnSpPr>
            <p:nvPr/>
          </p:nvCxnSpPr>
          <p:spPr>
            <a:xfrm flipV="1">
              <a:off x="5102905" y="3006911"/>
              <a:ext cx="813306" cy="2034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1485905" y="2243420"/>
              <a:ext cx="1470213" cy="14477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 flipV="1">
              <a:off x="1090833" y="3211481"/>
              <a:ext cx="874806" cy="712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029203" y="3213100"/>
              <a:ext cx="999067" cy="98238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0" idx="0"/>
            </p:cNvCxnSpPr>
            <p:nvPr/>
          </p:nvCxnSpPr>
          <p:spPr>
            <a:xfrm rot="16200000" flipV="1">
              <a:off x="4561919" y="3926417"/>
              <a:ext cx="443004" cy="383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1" idx="1"/>
            </p:cNvCxnSpPr>
            <p:nvPr/>
          </p:nvCxnSpPr>
          <p:spPr>
            <a:xfrm rot="16200000" flipV="1">
              <a:off x="5358086" y="2067933"/>
              <a:ext cx="346545" cy="10232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6" idx="7"/>
            </p:cNvCxnSpPr>
            <p:nvPr/>
          </p:nvCxnSpPr>
          <p:spPr>
            <a:xfrm rot="5400000" flipH="1" flipV="1">
              <a:off x="5054517" y="1393588"/>
              <a:ext cx="485499" cy="7269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833718" y="4558553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499412" y="757517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135906" y="2429435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M3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Transformation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5100" y="3510116"/>
            <a:ext cx="3226676" cy="11459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smtClean="0"/>
              <a:t>Mode 1: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CLKA …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set_case_analysis</a:t>
            </a:r>
            <a:r>
              <a:rPr lang="en-US" sz="1400" dirty="0" smtClean="0"/>
              <a:t> 0 [mux1/S]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set_multicycle_path</a:t>
            </a:r>
            <a:r>
              <a:rPr lang="en-US" sz="1400" dirty="0" smtClean="0"/>
              <a:t>  2 –from [FF1/CP]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1406013" y="1146802"/>
            <a:ext cx="5979037" cy="2274819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1822091" y="2238113"/>
            <a:ext cx="13890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>
            <a:off x="3463566" y="2427026"/>
            <a:ext cx="32432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3747728" y="1360226"/>
            <a:ext cx="514350" cy="7048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6443303" y="1341176"/>
            <a:ext cx="514350" cy="7048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auto">
          <a:xfrm>
            <a:off x="3957278" y="1931726"/>
            <a:ext cx="104775" cy="1238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6643328" y="1922201"/>
            <a:ext cx="104775" cy="1238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0"/>
          <p:cNvSpPr>
            <a:spLocks noChangeShapeType="1"/>
          </p:cNvSpPr>
          <p:nvPr/>
        </p:nvSpPr>
        <p:spPr bwMode="auto">
          <a:xfrm>
            <a:off x="4004903" y="2055551"/>
            <a:ext cx="0" cy="3714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Line 21"/>
          <p:cNvSpPr>
            <a:spLocks noChangeShapeType="1"/>
          </p:cNvSpPr>
          <p:nvPr/>
        </p:nvSpPr>
        <p:spPr bwMode="auto">
          <a:xfrm>
            <a:off x="6702066" y="2050788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" name="Line 26"/>
          <p:cNvSpPr>
            <a:spLocks noChangeShapeType="1"/>
          </p:cNvSpPr>
          <p:nvPr/>
        </p:nvSpPr>
        <p:spPr bwMode="auto">
          <a:xfrm>
            <a:off x="4271603" y="1725351"/>
            <a:ext cx="3349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>
            <a:off x="6108341" y="1704713"/>
            <a:ext cx="3349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1582378" y="1973001"/>
            <a:ext cx="6508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/>
              <a:t>CLKA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574441" y="2361938"/>
            <a:ext cx="6508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CLKB</a:t>
            </a:r>
          </a:p>
        </p:txBody>
      </p:sp>
      <p:sp>
        <p:nvSpPr>
          <p:cNvPr id="48" name="Cloud"/>
          <p:cNvSpPr>
            <a:spLocks noChangeAspect="1" noEditPoints="1" noChangeArrowheads="1"/>
          </p:cNvSpPr>
          <p:nvPr/>
        </p:nvSpPr>
        <p:spPr bwMode="auto">
          <a:xfrm>
            <a:off x="4609741" y="1349113"/>
            <a:ext cx="1506538" cy="736600"/>
          </a:xfrm>
          <a:custGeom>
            <a:avLst/>
            <a:gdLst>
              <a:gd name="T0" fmla="*/ 0 w 21600"/>
              <a:gd name="T1" fmla="*/ 0 h 21600"/>
              <a:gd name="T2" fmla="*/ 1 w 21600"/>
              <a:gd name="T3" fmla="*/ 0 h 21600"/>
              <a:gd name="T4" fmla="*/ 2 w 21600"/>
              <a:gd name="T5" fmla="*/ 0 h 21600"/>
              <a:gd name="T6" fmla="*/ 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82 w 21600"/>
              <a:gd name="T13" fmla="*/ 3259 h 21600"/>
              <a:gd name="T14" fmla="*/ 17093 w 21600"/>
              <a:gd name="T15" fmla="*/ 1731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AutoShape 70"/>
          <p:cNvSpPr>
            <a:spLocks noChangeArrowheads="1"/>
          </p:cNvSpPr>
          <p:nvPr/>
        </p:nvSpPr>
        <p:spPr bwMode="auto">
          <a:xfrm rot="16200000">
            <a:off x="3041291" y="2273038"/>
            <a:ext cx="620713" cy="293688"/>
          </a:xfrm>
          <a:prstGeom prst="flowChartManualOperation">
            <a:avLst/>
          </a:prstGeom>
          <a:solidFill>
            <a:schemeClr val="accent2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US"/>
          </a:p>
        </p:txBody>
      </p:sp>
      <p:sp>
        <p:nvSpPr>
          <p:cNvPr id="51" name="Line 72"/>
          <p:cNvSpPr>
            <a:spLocks noChangeShapeType="1"/>
          </p:cNvSpPr>
          <p:nvPr/>
        </p:nvSpPr>
        <p:spPr bwMode="auto">
          <a:xfrm>
            <a:off x="1820503" y="2633401"/>
            <a:ext cx="13890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" name="Rectangle 42"/>
          <p:cNvSpPr>
            <a:spLocks noChangeArrowheads="1"/>
          </p:cNvSpPr>
          <p:nvPr/>
        </p:nvSpPr>
        <p:spPr bwMode="auto">
          <a:xfrm>
            <a:off x="3647716" y="1522150"/>
            <a:ext cx="817562" cy="361950"/>
          </a:xfrm>
          <a:prstGeom prst="rect">
            <a:avLst/>
          </a:prstGeom>
          <a:solidFill>
            <a:srgbClr val="FFFF99">
              <a:alpha val="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 smtClean="0"/>
              <a:t>FF1</a:t>
            </a:r>
            <a:endParaRPr lang="en-US" sz="1200" b="1" dirty="0"/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6289316" y="1503100"/>
            <a:ext cx="817562" cy="361950"/>
          </a:xfrm>
          <a:prstGeom prst="rect">
            <a:avLst/>
          </a:prstGeom>
          <a:solidFill>
            <a:srgbClr val="FFFF99">
              <a:alpha val="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 smtClean="0"/>
              <a:t>  FF2</a:t>
            </a:r>
            <a:endParaRPr lang="en-US" sz="1200" b="1" dirty="0"/>
          </a:p>
        </p:txBody>
      </p:sp>
      <p:sp>
        <p:nvSpPr>
          <p:cNvPr id="60" name="Rectangle 44"/>
          <p:cNvSpPr>
            <a:spLocks noChangeArrowheads="1"/>
          </p:cNvSpPr>
          <p:nvPr/>
        </p:nvSpPr>
        <p:spPr bwMode="auto">
          <a:xfrm>
            <a:off x="3295291" y="2509575"/>
            <a:ext cx="817562" cy="361950"/>
          </a:xfrm>
          <a:prstGeom prst="rect">
            <a:avLst/>
          </a:prstGeom>
          <a:solidFill>
            <a:srgbClr val="FFFF99">
              <a:alpha val="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/>
              <a:t>mux1</a:t>
            </a:r>
          </a:p>
        </p:txBody>
      </p:sp>
      <p:sp>
        <p:nvSpPr>
          <p:cNvPr id="61" name="Rectangle 45"/>
          <p:cNvSpPr>
            <a:spLocks noChangeArrowheads="1"/>
          </p:cNvSpPr>
          <p:nvPr/>
        </p:nvSpPr>
        <p:spPr bwMode="auto">
          <a:xfrm>
            <a:off x="3266716" y="2200013"/>
            <a:ext cx="968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0</a:t>
            </a:r>
            <a:endParaRPr lang="en-US" sz="1600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266716" y="2509575"/>
            <a:ext cx="968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</a:t>
            </a:r>
            <a:endParaRPr lang="en-US" sz="1600"/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2399071" y="2595711"/>
            <a:ext cx="707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743200" y="2920176"/>
            <a:ext cx="3931920" cy="39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6437672" y="2676829"/>
            <a:ext cx="5260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loud"/>
          <p:cNvSpPr>
            <a:spLocks noChangeAspect="1" noEditPoints="1" noChangeArrowheads="1"/>
          </p:cNvSpPr>
          <p:nvPr/>
        </p:nvSpPr>
        <p:spPr bwMode="auto">
          <a:xfrm>
            <a:off x="4378683" y="2182761"/>
            <a:ext cx="977928" cy="478144"/>
          </a:xfrm>
          <a:custGeom>
            <a:avLst/>
            <a:gdLst>
              <a:gd name="T0" fmla="*/ 0 w 21600"/>
              <a:gd name="T1" fmla="*/ 0 h 21600"/>
              <a:gd name="T2" fmla="*/ 1 w 21600"/>
              <a:gd name="T3" fmla="*/ 0 h 21600"/>
              <a:gd name="T4" fmla="*/ 2 w 21600"/>
              <a:gd name="T5" fmla="*/ 0 h 21600"/>
              <a:gd name="T6" fmla="*/ 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82 w 21600"/>
              <a:gd name="T13" fmla="*/ 3259 h 21600"/>
              <a:gd name="T14" fmla="*/ 17093 w 21600"/>
              <a:gd name="T15" fmla="*/ 1731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Content Placeholder 1"/>
          <p:cNvSpPr txBox="1">
            <a:spLocks/>
          </p:cNvSpPr>
          <p:nvPr/>
        </p:nvSpPr>
        <p:spPr>
          <a:xfrm>
            <a:off x="3410607" y="3510117"/>
            <a:ext cx="2653863" cy="11354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smtClean="0">
                <a:latin typeface="+mn-lt"/>
              </a:rPr>
              <a:t>Mode </a:t>
            </a:r>
            <a:r>
              <a:rPr lang="en-US" sz="1400" dirty="0">
                <a:latin typeface="+mn-lt"/>
              </a:rPr>
              <a:t>2</a:t>
            </a:r>
            <a:r>
              <a:rPr lang="en-US" sz="1400" dirty="0" smtClean="0">
                <a:latin typeface="+mn-lt"/>
              </a:rPr>
              <a:t>: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CLKB …</a:t>
            </a:r>
            <a:endParaRPr lang="en-US" sz="1400" dirty="0" smtClea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set_case_analysis</a:t>
            </a:r>
            <a:r>
              <a:rPr lang="en-US" sz="1400" dirty="0" smtClean="0"/>
              <a:t> 1 [mux1/S]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44" name="Content Placeholder 1"/>
          <p:cNvSpPr txBox="1">
            <a:spLocks/>
          </p:cNvSpPr>
          <p:nvPr/>
        </p:nvSpPr>
        <p:spPr>
          <a:xfrm>
            <a:off x="115610" y="4855036"/>
            <a:ext cx="3216166" cy="13843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smtClean="0"/>
              <a:t>Mode 1’: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CLKA …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set_case_analysis</a:t>
            </a:r>
            <a:r>
              <a:rPr lang="en-US" sz="1400" dirty="0" smtClean="0"/>
              <a:t> 0 [mux1/S]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set_multicycle_path</a:t>
            </a:r>
            <a:r>
              <a:rPr lang="en-US" sz="1400" dirty="0" smtClean="0"/>
              <a:t> 2 </a:t>
            </a:r>
            <a:r>
              <a:rPr lang="en-US" sz="1400" b="1" i="1" dirty="0" smtClean="0"/>
              <a:t>-from  [</a:t>
            </a:r>
            <a:r>
              <a:rPr lang="en-US" sz="1400" b="1" i="1" dirty="0" err="1" smtClean="0"/>
              <a:t>get_clocks</a:t>
            </a:r>
            <a:r>
              <a:rPr lang="en-US" sz="1400" b="1" i="1" dirty="0" smtClean="0"/>
              <a:t> CLKA]  –through  [FF1/CP]</a:t>
            </a:r>
          </a:p>
        </p:txBody>
      </p:sp>
      <p:sp>
        <p:nvSpPr>
          <p:cNvPr id="45" name="Content Placeholder 1"/>
          <p:cNvSpPr txBox="1">
            <a:spLocks/>
          </p:cNvSpPr>
          <p:nvPr/>
        </p:nvSpPr>
        <p:spPr>
          <a:xfrm>
            <a:off x="6159062" y="3515372"/>
            <a:ext cx="2785241" cy="11354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smtClean="0">
                <a:latin typeface="+mn-lt"/>
              </a:rPr>
              <a:t>Mode 1+2: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CLKA …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CLKB …</a:t>
            </a:r>
            <a:endParaRPr lang="en-US" sz="1400" dirty="0" smtClea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set_multicycle_path</a:t>
            </a:r>
            <a:r>
              <a:rPr lang="en-US" sz="1400" dirty="0" smtClean="0"/>
              <a:t> 2 –from [FF1/CP]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46" name="Content Placeholder 1"/>
          <p:cNvSpPr txBox="1">
            <a:spLocks/>
          </p:cNvSpPr>
          <p:nvPr/>
        </p:nvSpPr>
        <p:spPr>
          <a:xfrm>
            <a:off x="3426373" y="4848699"/>
            <a:ext cx="2653863" cy="1379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smtClean="0">
                <a:latin typeface="+mn-lt"/>
              </a:rPr>
              <a:t>Mode </a:t>
            </a:r>
            <a:r>
              <a:rPr lang="en-US" sz="1400" dirty="0">
                <a:latin typeface="+mn-lt"/>
              </a:rPr>
              <a:t>2</a:t>
            </a:r>
            <a:r>
              <a:rPr lang="en-US" sz="1400" dirty="0" smtClean="0">
                <a:latin typeface="+mn-lt"/>
              </a:rPr>
              <a:t>: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CLKB …</a:t>
            </a:r>
            <a:endParaRPr lang="en-US" sz="1400" dirty="0" smtClea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set_case_analysis</a:t>
            </a:r>
            <a:r>
              <a:rPr lang="en-US" sz="1400" dirty="0" smtClean="0"/>
              <a:t> 1 [mux1/S]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6175323" y="4864961"/>
            <a:ext cx="2800511" cy="13744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smtClean="0">
                <a:latin typeface="+mn-lt"/>
              </a:rPr>
              <a:t>Mode 1’+2: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CLKA …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 err="1" smtClean="0"/>
              <a:t>create_clock</a:t>
            </a:r>
            <a:r>
              <a:rPr lang="en-US" sz="1400" dirty="0" smtClean="0"/>
              <a:t> –name CLKB …</a:t>
            </a:r>
            <a:endParaRPr lang="en-US" sz="1400" dirty="0" smtClea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dirty="0" err="1" smtClean="0"/>
              <a:t>set_multicycle_path</a:t>
            </a:r>
            <a:r>
              <a:rPr lang="en-US" sz="1400" dirty="0" smtClean="0"/>
              <a:t> 2 –from [</a:t>
            </a:r>
            <a:r>
              <a:rPr lang="en-US" sz="1400" dirty="0" err="1" smtClean="0"/>
              <a:t>get_clocks</a:t>
            </a:r>
            <a:r>
              <a:rPr lang="en-US" sz="1400" dirty="0" smtClean="0"/>
              <a:t> CLKA] –through [FF1/CP]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526923" y="3216165"/>
            <a:ext cx="1954924" cy="162910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6458607" y="3221421"/>
            <a:ext cx="1954924" cy="162910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50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Synopsys Existing Color Palett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97ABA"/>
      </a:accent1>
      <a:accent2>
        <a:srgbClr val="FA7D21"/>
      </a:accent2>
      <a:accent3>
        <a:srgbClr val="85B634"/>
      </a:accent3>
      <a:accent4>
        <a:srgbClr val="EA1700"/>
      </a:accent4>
      <a:accent5>
        <a:srgbClr val="BCBCBC"/>
      </a:accent5>
      <a:accent6>
        <a:srgbClr val="4071BA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fault Theme" id="{E41D392C-69B5-410B-93A2-3DCBC541DC57}" vid="{665B3EE7-6704-437D-8D44-ED21F54FF7A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ynopsys Existing Color Palette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897ABA"/>
    </a:accent1>
    <a:accent2>
      <a:srgbClr val="FA7D21"/>
    </a:accent2>
    <a:accent3>
      <a:srgbClr val="85B634"/>
    </a:accent3>
    <a:accent4>
      <a:srgbClr val="EA1700"/>
    </a:accent4>
    <a:accent5>
      <a:srgbClr val="BCBCBC"/>
    </a:accent5>
    <a:accent6>
      <a:srgbClr val="4071BA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170</TotalTime>
  <Pages>19</Pages>
  <Words>1123</Words>
  <Application>Microsoft Office PowerPoint</Application>
  <PresentationFormat>On-screen Show (4:3)</PresentationFormat>
  <Paragraphs>256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Theme</vt:lpstr>
      <vt:lpstr>A Timing Graph Based Approach to Mode Merging</vt:lpstr>
      <vt:lpstr>Agenda</vt:lpstr>
      <vt:lpstr>PowerPoint Presentation</vt:lpstr>
      <vt:lpstr>Dealing With Scenario Growth</vt:lpstr>
      <vt:lpstr>Mode Merging</vt:lpstr>
      <vt:lpstr>Our Approach</vt:lpstr>
      <vt:lpstr>Automatic Mode Merging</vt:lpstr>
      <vt:lpstr>Mode Compatibility Graph</vt:lpstr>
      <vt:lpstr>Exception Transformation</vt:lpstr>
      <vt:lpstr>Generation of one merged mode</vt:lpstr>
      <vt:lpstr>Timing Relationship Definition</vt:lpstr>
      <vt:lpstr>Merged Mode Constraint Example</vt:lpstr>
      <vt:lpstr>Why Can’t Some Modes be Merged?</vt:lpstr>
      <vt:lpstr>Slew Pessimism</vt:lpstr>
      <vt:lpstr>Delta Delay Pessimism</vt:lpstr>
      <vt:lpstr>Mode Merging Quality</vt:lpstr>
      <vt:lpstr>Mode Merging Runtime Benefits</vt:lpstr>
      <vt:lpstr>Summary</vt:lpstr>
      <vt:lpstr>Appendix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kit</dc:title>
  <dc:creator>Carla Otten</dc:creator>
  <cp:lastModifiedBy>synopsys</cp:lastModifiedBy>
  <cp:revision>38</cp:revision>
  <cp:lastPrinted>1998-03-19T00:23:44Z</cp:lastPrinted>
  <dcterms:created xsi:type="dcterms:W3CDTF">1995-04-19T10:16:14Z</dcterms:created>
  <dcterms:modified xsi:type="dcterms:W3CDTF">2015-03-06T21:37:05Z</dcterms:modified>
</cp:coreProperties>
</file>