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3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7" r:id="rId7"/>
    <p:sldId id="263" r:id="rId8"/>
    <p:sldId id="265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SoC Transistor Count Trend (Logic + SRAM)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'ITRS SoC Size Roadmap'!$B$5</c:f>
              <c:strCache>
                <c:ptCount val="1"/>
                <c:pt idx="0">
                  <c:v>Transistor Count (Logic + SRAM)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trendline>
            <c:spPr>
              <a:ln w="57150" cap="rnd">
                <a:solidFill>
                  <a:schemeClr val="accent5">
                    <a:lumMod val="50000"/>
                  </a:schemeClr>
                </a:solidFill>
                <a:prstDash val="sysDot"/>
              </a:ln>
              <a:effectLst/>
            </c:spPr>
            <c:trendlineType val="poly"/>
            <c:order val="3"/>
            <c:dispRSqr val="0"/>
            <c:dispEq val="0"/>
          </c:trendline>
          <c:cat>
            <c:numRef>
              <c:f>'ITRS SoC Size Roadmap'!$A$6:$A$13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'ITRS SoC Size Roadmap'!$B$6:$B$13</c:f>
              <c:numCache>
                <c:formatCode>General</c:formatCode>
                <c:ptCount val="8"/>
                <c:pt idx="0" formatCode="0.0">
                  <c:v>2.4</c:v>
                </c:pt>
                <c:pt idx="2" formatCode="0.0">
                  <c:v>3.84</c:v>
                </c:pt>
                <c:pt idx="4" formatCode="0.0">
                  <c:v>6.1440000000000001</c:v>
                </c:pt>
                <c:pt idx="7" formatCode="0.0">
                  <c:v>9.8304000000000009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089976"/>
        <c:axId val="27708762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'ITRS SoC Size Roadmap'!$A$5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'ITRS SoC Size Roadmap'!$A$6:$A$13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'ITRS SoC Size Roadmap'!$A$6:$A$13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7708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087624"/>
        <c:crosses val="autoZero"/>
        <c:auto val="1"/>
        <c:lblAlgn val="ctr"/>
        <c:lblOffset val="100"/>
        <c:noMultiLvlLbl val="0"/>
      </c:catAx>
      <c:valAx>
        <c:axId val="277087624"/>
        <c:scaling>
          <c:orientation val="minMax"/>
          <c:max val="1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Billion Transitors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089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Scenario Growth at Advanced Nodes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'Scenario Growth'!$B$1</c:f>
              <c:strCache>
                <c:ptCount val="1"/>
                <c:pt idx="0">
                  <c:v>Modes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'Scenario Growth'!$A$3:$A$7</c:f>
              <c:strCache>
                <c:ptCount val="5"/>
                <c:pt idx="0">
                  <c:v>65nm</c:v>
                </c:pt>
                <c:pt idx="1">
                  <c:v>40nm</c:v>
                </c:pt>
                <c:pt idx="2">
                  <c:v>28nm</c:v>
                </c:pt>
                <c:pt idx="3">
                  <c:v>20nm</c:v>
                </c:pt>
                <c:pt idx="4">
                  <c:v>FinFET</c:v>
                </c:pt>
              </c:strCache>
            </c:strRef>
          </c:cat>
          <c:val>
            <c:numRef>
              <c:f>'Scenario Growth'!$B$3:$B$7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'Scenario Growth'!$C$1</c:f>
              <c:strCache>
                <c:ptCount val="1"/>
                <c:pt idx="0">
                  <c:v>Corners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'Scenario Growth'!$A$3:$A$7</c:f>
              <c:strCache>
                <c:ptCount val="5"/>
                <c:pt idx="0">
                  <c:v>65nm</c:v>
                </c:pt>
                <c:pt idx="1">
                  <c:v>40nm</c:v>
                </c:pt>
                <c:pt idx="2">
                  <c:v>28nm</c:v>
                </c:pt>
                <c:pt idx="3">
                  <c:v>20nm</c:v>
                </c:pt>
                <c:pt idx="4">
                  <c:v>FinFET</c:v>
                </c:pt>
              </c:strCache>
            </c:strRef>
          </c:cat>
          <c:val>
            <c:numRef>
              <c:f>'Scenario Growth'!$C$3:$C$7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15</c:v>
                </c:pt>
                <c:pt idx="3">
                  <c:v>24</c:v>
                </c:pt>
                <c:pt idx="4">
                  <c:v>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7088408"/>
        <c:axId val="277089192"/>
      </c:barChart>
      <c:catAx>
        <c:axId val="27708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089192"/>
        <c:crosses val="autoZero"/>
        <c:auto val="1"/>
        <c:lblAlgn val="ctr"/>
        <c:lblOffset val="100"/>
        <c:noMultiLvlLbl val="0"/>
      </c:catAx>
      <c:valAx>
        <c:axId val="277089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88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E28D-FDDC-48FE-B868-D5EF61DBF1E3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9374-36A2-4B73-8ACC-9206460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6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License change made in Sept 2014</a:t>
            </a:r>
          </a:p>
          <a:p>
            <a:r>
              <a:rPr lang="en-US" dirty="0" smtClean="0"/>
              <a:t>2014.12 first release where GCA was not shipped as a separate add-on material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650E2-E2BE-4B4B-8E9B-F6693F6D2E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7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License change made in Sept 2014</a:t>
            </a:r>
          </a:p>
          <a:p>
            <a:r>
              <a:rPr lang="en-US" dirty="0" smtClean="0"/>
              <a:t>2014.12 first release where GCA was not shipped as a separate </a:t>
            </a:r>
            <a:r>
              <a:rPr lang="en-US" smtClean="0"/>
              <a:t>add-on material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650E2-E2BE-4B4B-8E9B-F6693F6D2E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7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this example:</a:t>
            </a:r>
          </a:p>
          <a:p>
            <a:pPr lvl="1"/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mcp</a:t>
            </a:r>
            <a:r>
              <a:rPr lang="en-US" baseline="0" dirty="0" smtClean="0"/>
              <a:t> 3 exceptions look equivalent</a:t>
            </a:r>
          </a:p>
          <a:p>
            <a:pPr lvl="1"/>
            <a:r>
              <a:rPr lang="en-US" baseline="0" dirty="0" smtClean="0"/>
              <a:t>The </a:t>
            </a:r>
            <a:r>
              <a:rPr lang="en-US" baseline="0" dirty="0" err="1" smtClean="0"/>
              <a:t>mcp</a:t>
            </a:r>
            <a:r>
              <a:rPr lang="en-US" baseline="0" dirty="0" smtClean="0"/>
              <a:t> 2 exceptions look equivalent</a:t>
            </a:r>
          </a:p>
          <a:p>
            <a:pPr lvl="1"/>
            <a:r>
              <a:rPr lang="en-US" baseline="0" dirty="0" smtClean="0"/>
              <a:t>But the precedence changes when the </a:t>
            </a:r>
            <a:r>
              <a:rPr lang="en-US" baseline="0" dirty="0" err="1" smtClean="0"/>
              <a:t>mcp</a:t>
            </a:r>
            <a:r>
              <a:rPr lang="en-US" baseline="0" dirty="0" smtClean="0"/>
              <a:t> 3 is changed to a 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219C8-3567-489C-B013-23C12AEFA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73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F31701-4C1A-4EB4-B86F-D59C20BFA4EA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6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8229600" cy="1513936"/>
          </a:xfrm>
        </p:spPr>
        <p:txBody>
          <a:bodyPr anchor="b">
            <a:no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124200"/>
            <a:ext cx="7315200" cy="2335377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77200" y="341352"/>
              <a:ext cx="878174" cy="24754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295400"/>
            </a:xfrm>
            <a:prstGeom prst="rect">
              <a:avLst/>
            </a:prstGeom>
          </p:spPr>
        </p:pic>
      </p:grpSp>
      <p:sp>
        <p:nvSpPr>
          <p:cNvPr id="10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742536" y="4456048"/>
            <a:ext cx="5658928" cy="1005840"/>
          </a:xfrm>
        </p:spPr>
        <p:txBody>
          <a:bodyPr anchor="b">
            <a:noAutofit/>
          </a:bodyPr>
          <a:lstStyle>
            <a:lvl1pPr marL="0" indent="0" algn="ctr">
              <a:buFontTx/>
              <a:buNone/>
              <a:defRPr sz="2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742537" y="5466383"/>
            <a:ext cx="5658927" cy="369887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sp useBgFill="1">
        <p:nvSpPr>
          <p:cNvPr id="12" name="Rectangle 11"/>
          <p:cNvSpPr/>
          <p:nvPr/>
        </p:nvSpPr>
        <p:spPr>
          <a:xfrm>
            <a:off x="-1" y="6377959"/>
            <a:ext cx="3010619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/>
          <p:cNvSpPr/>
          <p:nvPr/>
        </p:nvSpPr>
        <p:spPr>
          <a:xfrm>
            <a:off x="5715000" y="6377959"/>
            <a:ext cx="3429000" cy="4800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829210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1214"/>
            <a:ext cx="9144000" cy="509320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332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/>
          </p:nvPr>
        </p:nvSpPr>
        <p:spPr>
          <a:xfrm>
            <a:off x="457200" y="1414462"/>
            <a:ext cx="822960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950562"/>
            <a:ext cx="9144000" cy="237403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959188"/>
            <a:ext cx="9144000" cy="244161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4462"/>
            <a:ext cx="8220974" cy="485298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98142" y="0"/>
            <a:ext cx="6745857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48204" y="57150"/>
            <a:ext cx="649579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241540" y="370936"/>
            <a:ext cx="1940943" cy="58774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639683" y="1414462"/>
            <a:ext cx="6275717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639682" y="838200"/>
            <a:ext cx="6504317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0" y="0"/>
            <a:ext cx="274320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5776"/>
            <a:ext cx="5715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414463"/>
            <a:ext cx="5715000" cy="483393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6553200" y="228600"/>
            <a:ext cx="2438400" cy="6019800"/>
          </a:xfrm>
        </p:spPr>
        <p:txBody>
          <a:bodyPr/>
          <a:lstStyle>
            <a:lvl1pPr marL="0" indent="0">
              <a:buNone/>
              <a:defRPr sz="20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5719313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Lef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10896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336925" y="65776"/>
            <a:ext cx="580707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3336925" y="1414462"/>
            <a:ext cx="557784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05740" y="228600"/>
            <a:ext cx="2697480" cy="6019800"/>
          </a:xfrm>
        </p:spPr>
        <p:txBody>
          <a:bodyPr/>
          <a:lstStyle>
            <a:lvl1pPr marL="233363" indent="-233363">
              <a:buFont typeface="Arial" pitchFamily="34" charset="0"/>
              <a:buChar char="•"/>
              <a:defRPr sz="2000"/>
            </a:lvl1pPr>
            <a:lvl2pPr marL="457200" indent="-227013">
              <a:buFont typeface="Arial" pitchFamily="34" charset="0"/>
              <a:buChar char="–"/>
              <a:defRPr sz="1800" baseline="0"/>
            </a:lvl2pPr>
            <a:lvl3pPr marL="690563" indent="-236538">
              <a:buFont typeface="Arial" pitchFamily="34" charset="0"/>
              <a:buChar char="–"/>
              <a:tabLst>
                <a:tab pos="690563" algn="l"/>
              </a:tabLst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336925" y="838200"/>
            <a:ext cx="5807075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99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1" y="3200400"/>
            <a:ext cx="2133598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32320" y="2106155"/>
            <a:ext cx="32793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FFFF"/>
                </a:solidFill>
              </a:rPr>
              <a:t>Thank You</a:t>
            </a:r>
            <a:endParaRPr lang="en-US" sz="48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6794"/>
            <a:ext cx="9144000" cy="47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lang="en-US" dirty="0" smtClean="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logo">
    <p:bg>
      <p:bgPr>
        <a:blipFill dpi="0" rotWithShape="1">
          <a:blip r:embed="rId2">
            <a:lum/>
          </a:blip>
          <a:srcRect/>
          <a:stretch>
            <a:fillRect l="25000" t="40000" r="25000" b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NOT Print Ve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685800"/>
            <a:ext cx="8229600" cy="1177506"/>
          </a:xfrm>
        </p:spPr>
        <p:txBody>
          <a:bodyPr anchor="b">
            <a:noAutofit/>
          </a:bodyPr>
          <a:lstStyle>
            <a:lvl1pPr algn="ctr">
              <a:defRPr sz="3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6300" y="1880558"/>
            <a:ext cx="7391400" cy="1891342"/>
          </a:xfrm>
        </p:spPr>
        <p:txBody>
          <a:bodyPr/>
          <a:lstStyle>
            <a:lvl1pPr marL="0" indent="0" algn="ctr">
              <a:buNone/>
              <a:defRPr sz="28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843709" y="2637186"/>
            <a:ext cx="5456582" cy="731520"/>
          </a:xfrm>
        </p:spPr>
        <p:txBody>
          <a:bodyPr anchor="b"/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2743200" y="3372928"/>
            <a:ext cx="3657600" cy="396815"/>
          </a:xfrm>
        </p:spPr>
        <p:txBody>
          <a:bodyPr anchor="b"/>
          <a:lstStyle>
            <a:lvl1pPr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2" y="6349043"/>
            <a:ext cx="1412907" cy="4036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537828"/>
            <a:ext cx="8229600" cy="1600200"/>
          </a:xfrm>
        </p:spPr>
        <p:txBody>
          <a:bodyPr anchor="b"/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216492"/>
            <a:ext cx="7315200" cy="1752600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-14377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2422" y="341352"/>
              <a:ext cx="282951" cy="797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377" y="0"/>
              <a:ext cx="9144000" cy="1295400"/>
            </a:xfrm>
            <a:prstGeom prst="rect">
              <a:avLst/>
            </a:prstGeom>
          </p:spPr>
        </p:pic>
      </p:grpSp>
      <p:sp useBgFill="1">
        <p:nvSpPr>
          <p:cNvPr id="10" name="Rectangle 9"/>
          <p:cNvSpPr/>
          <p:nvPr/>
        </p:nvSpPr>
        <p:spPr>
          <a:xfrm>
            <a:off x="0" y="6377959"/>
            <a:ext cx="2950234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/>
          <p:cNvSpPr/>
          <p:nvPr/>
        </p:nvSpPr>
        <p:spPr>
          <a:xfrm>
            <a:off x="5562600" y="6395920"/>
            <a:ext cx="3581400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0" y="129540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274320" tIns="45720" rIns="274320" bIns="45720" rtlCol="0" anchor="ctr">
            <a:normAutofit/>
          </a:bodyPr>
          <a:lstStyle>
            <a:lvl1pPr marL="173038" indent="0"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6868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2688609"/>
            <a:ext cx="7543800" cy="3559791"/>
          </a:xfrm>
        </p:spPr>
        <p:txBody>
          <a:bodyPr/>
          <a:lstStyle>
            <a:lvl1pPr>
              <a:spcBef>
                <a:spcPts val="1400"/>
              </a:spcBef>
              <a:spcAft>
                <a:spcPts val="0"/>
              </a:spcAft>
              <a:buFontTx/>
              <a:buNone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add agenda topics --- no bullets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486228"/>
            <a:ext cx="8229600" cy="1362075"/>
          </a:xfrm>
        </p:spPr>
        <p:txBody>
          <a:bodyPr anchor="b">
            <a:noAutofit/>
          </a:bodyPr>
          <a:lstStyle>
            <a:lvl1pPr algn="l">
              <a:defRPr sz="3400" b="1" cap="none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 – Transition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906713"/>
            <a:ext cx="8229600" cy="1500187"/>
          </a:xfrm>
        </p:spPr>
        <p:txBody>
          <a:bodyPr anchor="t">
            <a:noAutofit/>
          </a:bodyPr>
          <a:lstStyle>
            <a:lvl1pPr marL="0" indent="0">
              <a:buNone/>
              <a:defRPr sz="2400" b="0" i="1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400838"/>
            <a:ext cx="9143245" cy="4571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74"/>
            <a:ext cx="86864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4462"/>
            <a:ext cx="8229600" cy="4848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5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9816" y="6535578"/>
            <a:ext cx="281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2015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Synopsys, Inc. All rights reserved.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4060" y="6535578"/>
            <a:ext cx="64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AE2347F-76BC-4690-80B5-B24BA0EA7B0A}" type="slidenum">
              <a:rPr 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79630" y="6475623"/>
            <a:ext cx="2984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32" r:id="rId1"/>
    <p:sldLayoutId id="2147485133" r:id="rId2"/>
    <p:sldLayoutId id="2147485134" r:id="rId3"/>
    <p:sldLayoutId id="2147485135" r:id="rId4"/>
    <p:sldLayoutId id="2147485136" r:id="rId5"/>
    <p:sldLayoutId id="2147485137" r:id="rId6"/>
    <p:sldLayoutId id="2147485138" r:id="rId7"/>
    <p:sldLayoutId id="2147485139" r:id="rId8"/>
    <p:sldLayoutId id="2147485140" r:id="rId9"/>
    <p:sldLayoutId id="2147485142" r:id="rId10"/>
    <p:sldLayoutId id="2147485143" r:id="rId11"/>
    <p:sldLayoutId id="2147485144" r:id="rId12"/>
    <p:sldLayoutId id="2147485153" r:id="rId13"/>
    <p:sldLayoutId id="2147485146" r:id="rId14"/>
    <p:sldLayoutId id="2147485147" r:id="rId15"/>
    <p:sldLayoutId id="2147485148" r:id="rId16"/>
    <p:sldLayoutId id="2147485149" r:id="rId17"/>
    <p:sldLayoutId id="2147485150" r:id="rId18"/>
    <p:sldLayoutId id="2147485151" r:id="rId19"/>
    <p:sldLayoutId id="2147485152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0513" indent="-290513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79400" algn="l" defTabSz="914400" rtl="0" eaLnBrk="1" latinLnBrk="0" hangingPunct="1"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90513" algn="l" defTabSz="568325" rtl="0" eaLnBrk="1" latinLnBrk="0" hangingPunct="1">
        <a:spcBef>
          <a:spcPts val="600"/>
        </a:spcBef>
        <a:buFont typeface="Arial" pitchFamily="34" charset="0"/>
        <a:buChar char="–"/>
        <a:tabLst>
          <a:tab pos="803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21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154113" indent="-2952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54113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229600" cy="1513936"/>
          </a:xfrm>
        </p:spPr>
        <p:txBody>
          <a:bodyPr/>
          <a:lstStyle/>
          <a:p>
            <a:r>
              <a:rPr lang="en-US" dirty="0" smtClean="0"/>
              <a:t>Solving the Scalability Challenges for Timing Constraints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24000" y="3733800"/>
            <a:ext cx="5658928" cy="1005840"/>
          </a:xfrm>
        </p:spPr>
        <p:txBody>
          <a:bodyPr/>
          <a:lstStyle/>
          <a:p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Bodoni MT" panose="02070603080606020203" pitchFamily="18" charset="0"/>
              </a:rPr>
              <a:t>Qiuyang Wu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2015.3.13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0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4463"/>
            <a:ext cx="8229600" cy="719137"/>
          </a:xfrm>
        </p:spPr>
        <p:txBody>
          <a:bodyPr>
            <a:normAutofit/>
          </a:bodyPr>
          <a:lstStyle/>
          <a:p>
            <a:r>
              <a:rPr lang="en-US" dirty="0" smtClean="0"/>
              <a:t>Automatically merge N modes to M, M&lt;N, ideally M=1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r>
              <a:rPr lang="en-US" dirty="0" smtClean="0"/>
              <a:t>Dealing with Scenarios: Merge Modes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4311650"/>
            <a:ext cx="3998913" cy="132715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244600" y="4906962"/>
            <a:ext cx="0" cy="4699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487488" y="4978400"/>
            <a:ext cx="0" cy="31273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1244600" y="4911725"/>
            <a:ext cx="236538" cy="698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244600" y="5291137"/>
            <a:ext cx="244475" cy="889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819150" y="5003800"/>
            <a:ext cx="4254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819150" y="5284787"/>
            <a:ext cx="4254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481138" y="5127625"/>
            <a:ext cx="26050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987550" y="4397375"/>
            <a:ext cx="365125" cy="48260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366838" y="5337175"/>
            <a:ext cx="0" cy="2222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812800" y="5559425"/>
            <a:ext cx="55403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3900488" y="4384675"/>
            <a:ext cx="363537" cy="48260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2136775" y="4795837"/>
            <a:ext cx="74613" cy="8413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041775" y="4783137"/>
            <a:ext cx="74613" cy="8413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2170113" y="4873625"/>
            <a:ext cx="0" cy="254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4083050" y="4870450"/>
            <a:ext cx="0" cy="26193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 rot="5400000">
            <a:off x="2816226" y="5048249"/>
            <a:ext cx="234950" cy="168275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2606675" y="4438650"/>
            <a:ext cx="1069975" cy="427037"/>
          </a:xfrm>
          <a:prstGeom prst="cloudCallout">
            <a:avLst>
              <a:gd name="adj1" fmla="val -43769"/>
              <a:gd name="adj2" fmla="val 70074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543175" y="4837112"/>
            <a:ext cx="379413" cy="1778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2359025" y="4648200"/>
            <a:ext cx="2381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3662363" y="4633912"/>
            <a:ext cx="2381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79425" y="4795837"/>
            <a:ext cx="5524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clka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76250" y="5059362"/>
            <a:ext cx="5524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clkb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34988" y="5364162"/>
            <a:ext cx="4603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sel</a:t>
            </a: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 flipV="1">
            <a:off x="1331913" y="4967287"/>
            <a:ext cx="42862" cy="77788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800"/>
              <a:t>0</a:t>
            </a: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316038" y="5230812"/>
            <a:ext cx="42862" cy="8096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900"/>
              <a:t>1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1978025" y="4391025"/>
            <a:ext cx="373063" cy="479425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FF1</a:t>
            </a: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3894138" y="4384675"/>
            <a:ext cx="373062" cy="479425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FF2</a:t>
            </a:r>
          </a:p>
        </p:txBody>
      </p:sp>
      <p:sp>
        <p:nvSpPr>
          <p:cNvPr id="32" name="Content Placeholder 1"/>
          <p:cNvSpPr txBox="1">
            <a:spLocks/>
          </p:cNvSpPr>
          <p:nvPr/>
        </p:nvSpPr>
        <p:spPr>
          <a:xfrm>
            <a:off x="2511425" y="5647765"/>
            <a:ext cx="6251575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i="1" dirty="0" smtClean="0"/>
              <a:t>s</a:t>
            </a:r>
            <a:r>
              <a:rPr lang="en-US" sz="1600" i="1" noProof="0" dirty="0" err="1" smtClean="0"/>
              <a:t>et_disable_timing</a:t>
            </a:r>
            <a:r>
              <a:rPr lang="en-US" sz="1600" i="1" noProof="0" dirty="0" smtClean="0"/>
              <a:t> 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1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set_clock_group</a:t>
            </a:r>
            <a:r>
              <a:rPr kumimoji="0" lang="en-US" sz="16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–</a:t>
            </a:r>
            <a:r>
              <a:rPr kumimoji="0" lang="en-US" sz="1600" b="0" i="1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logically_exclusive</a:t>
            </a:r>
            <a:r>
              <a:rPr kumimoji="0" lang="en-US" sz="16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-group {</a:t>
            </a:r>
            <a:r>
              <a:rPr kumimoji="0" lang="en-US" sz="1600" b="0" i="1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clka</a:t>
            </a:r>
            <a:r>
              <a:rPr kumimoji="0" lang="en-US" sz="16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} –group {</a:t>
            </a:r>
            <a:r>
              <a:rPr kumimoji="0" lang="en-US" sz="1600" b="0" i="1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clkb</a:t>
            </a:r>
            <a:r>
              <a:rPr kumimoji="0" lang="en-US" sz="16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}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3" name="Content Placeholder 1"/>
          <p:cNvSpPr txBox="1">
            <a:spLocks/>
          </p:cNvSpPr>
          <p:nvPr/>
        </p:nvSpPr>
        <p:spPr>
          <a:xfrm>
            <a:off x="4572000" y="4921250"/>
            <a:ext cx="4191000" cy="3500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1[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SE]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Content Placeholder 1"/>
          <p:cNvSpPr txBox="1">
            <a:spLocks/>
          </p:cNvSpPr>
          <p:nvPr/>
        </p:nvSpPr>
        <p:spPr>
          <a:xfrm>
            <a:off x="4572000" y="4280275"/>
            <a:ext cx="4191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0[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SE]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87066" y="455175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 rot="5400000">
            <a:off x="6222712" y="5200363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37" name="Flowchart: Multidocument 36"/>
          <p:cNvSpPr/>
          <p:nvPr/>
        </p:nvSpPr>
        <p:spPr>
          <a:xfrm>
            <a:off x="1199139" y="2286000"/>
            <a:ext cx="1363662" cy="13716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1.sdc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998237" y="2667000"/>
            <a:ext cx="129176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PrimeTime</a:t>
            </a:r>
            <a:endParaRPr lang="en-US" dirty="0"/>
          </a:p>
        </p:txBody>
      </p:sp>
      <p:sp>
        <p:nvSpPr>
          <p:cNvPr id="39" name="Folded Corner 38"/>
          <p:cNvSpPr/>
          <p:nvPr/>
        </p:nvSpPr>
        <p:spPr>
          <a:xfrm>
            <a:off x="4928176" y="2476500"/>
            <a:ext cx="1472624" cy="9906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</a:t>
            </a:r>
            <a:r>
              <a:rPr lang="en-US" dirty="0" err="1" smtClean="0"/>
              <a:t>erged.sdc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2660432" y="2667000"/>
            <a:ext cx="27622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4388286" y="2664297"/>
            <a:ext cx="27622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6250" y="39468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96200" cy="4848225"/>
          </a:xfrm>
        </p:spPr>
        <p:txBody>
          <a:bodyPr/>
          <a:lstStyle/>
          <a:p>
            <a:r>
              <a:rPr lang="en-US" dirty="0" smtClean="0"/>
              <a:t>Scalability challenges of constraint management</a:t>
            </a:r>
          </a:p>
          <a:p>
            <a:pPr lvl="1"/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Hierarchy </a:t>
            </a:r>
          </a:p>
          <a:p>
            <a:pPr lvl="1"/>
            <a:r>
              <a:rPr lang="en-US" dirty="0" smtClean="0"/>
              <a:t>Scenarios</a:t>
            </a:r>
          </a:p>
          <a:p>
            <a:pPr marL="288925" lvl="1" indent="0">
              <a:buNone/>
            </a:pPr>
            <a:endParaRPr lang="en-US" dirty="0" smtClean="0"/>
          </a:p>
          <a:p>
            <a:r>
              <a:rPr lang="en-US" dirty="0" smtClean="0"/>
              <a:t>Complete suite of constraint solutions, natively available within the golden STA solution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Self-consistency of large volume of complex constraints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Hierarchical constraint creation and consistency check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Mode merging to reduce timing 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This talk answers the following questions regarding timing constraints:</a:t>
            </a:r>
          </a:p>
          <a:p>
            <a:pPr marL="0" indent="0">
              <a:buNone/>
            </a:pPr>
            <a:endParaRPr lang="en-US" sz="3200" dirty="0" smtClean="0"/>
          </a:p>
          <a:p>
            <a:pPr marL="803275" lvl="1" indent="-514350">
              <a:buFont typeface="+mj-lt"/>
              <a:buAutoNum type="arabicPeriod"/>
            </a:pPr>
            <a:r>
              <a:rPr lang="en-US" sz="2800" dirty="0" smtClean="0"/>
              <a:t>What are the key scalability challenges?</a:t>
            </a:r>
          </a:p>
          <a:p>
            <a:pPr marL="803275" lvl="1" indent="-514350">
              <a:buFont typeface="+mj-lt"/>
              <a:buAutoNum type="arabicPeriod"/>
            </a:pPr>
            <a:endParaRPr lang="en-US" sz="2800" dirty="0" smtClean="0"/>
          </a:p>
          <a:p>
            <a:pPr marL="803275" lvl="1" indent="-514350">
              <a:buFont typeface="+mj-lt"/>
              <a:buAutoNum type="arabicPeriod"/>
            </a:pPr>
            <a:r>
              <a:rPr lang="en-US" sz="2800" dirty="0" smtClean="0"/>
              <a:t>What are the available solutions?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r>
              <a:rPr lang="en-US" dirty="0" smtClean="0"/>
              <a:t>Design Complexity Trends</a:t>
            </a:r>
            <a:br>
              <a:rPr lang="en-US" dirty="0" smtClean="0"/>
            </a:br>
            <a:r>
              <a:rPr lang="en-US" sz="2400" b="0" i="1" dirty="0" smtClean="0"/>
              <a:t>An idea of what you can expect</a:t>
            </a:r>
            <a:endParaRPr lang="en-US" sz="2400" b="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635965"/>
              </p:ext>
            </p:extLst>
          </p:nvPr>
        </p:nvGraphicFramePr>
        <p:xfrm>
          <a:off x="576470" y="1600200"/>
          <a:ext cx="3876260" cy="415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80886" y="5766249"/>
            <a:ext cx="1491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Source: ITRS 2013</a:t>
            </a:r>
            <a:endParaRPr lang="en-US" sz="1200" i="1" dirty="0"/>
          </a:p>
        </p:txBody>
      </p:sp>
      <p:sp>
        <p:nvSpPr>
          <p:cNvPr id="10" name="Rectangle 9"/>
          <p:cNvSpPr/>
          <p:nvPr/>
        </p:nvSpPr>
        <p:spPr>
          <a:xfrm>
            <a:off x="1469491" y="2600136"/>
            <a:ext cx="1402918" cy="67586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3X Growth</a:t>
            </a:r>
          </a:p>
          <a:p>
            <a:pPr algn="ctr"/>
            <a:r>
              <a:rPr lang="en-US" dirty="0" smtClean="0"/>
              <a:t>2015-2020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668742"/>
              </p:ext>
            </p:extLst>
          </p:nvPr>
        </p:nvGraphicFramePr>
        <p:xfrm>
          <a:off x="4671390" y="1611693"/>
          <a:ext cx="3886201" cy="41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01837" y="5766249"/>
            <a:ext cx="3190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Source: Synopsys Customer &amp; Partner Data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4555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718" y="228600"/>
            <a:ext cx="7776882" cy="1143000"/>
          </a:xfrm>
        </p:spPr>
        <p:txBody>
          <a:bodyPr/>
          <a:lstStyle/>
          <a:p>
            <a:r>
              <a:rPr lang="en-US" dirty="0" smtClean="0"/>
              <a:t>The Key 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48225"/>
          </a:xfrm>
        </p:spPr>
        <p:txBody>
          <a:bodyPr/>
          <a:lstStyle/>
          <a:p>
            <a:r>
              <a:rPr lang="en-US" sz="2000" dirty="0" smtClean="0"/>
              <a:t>Increasing Design Reuse</a:t>
            </a:r>
            <a:r>
              <a:rPr lang="en-US" sz="2000" dirty="0" smtClean="0">
                <a:sym typeface="Wingdings" panose="05000000000000000000" pitchFamily="2" charset="2"/>
              </a:rPr>
              <a:t>  Direct integration with</a:t>
            </a:r>
            <a:r>
              <a:rPr lang="en-US" sz="2000" i="1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legacy constraints</a:t>
            </a:r>
          </a:p>
          <a:p>
            <a:pPr marL="620712" lvl="1" indent="-342900">
              <a:buFont typeface="Wingdings"/>
              <a:buChar char="è"/>
            </a:pPr>
            <a:r>
              <a:rPr lang="en-US" sz="1800" dirty="0" smtClean="0">
                <a:sym typeface="Wingdings" panose="05000000000000000000" pitchFamily="2" charset="2"/>
              </a:rPr>
              <a:t>Challenge#1: </a:t>
            </a:r>
            <a:r>
              <a:rPr lang="en-US" sz="1800" b="1" u="sng" dirty="0" smtClean="0">
                <a:sym typeface="Wingdings" panose="05000000000000000000" pitchFamily="2" charset="2"/>
              </a:rPr>
              <a:t>Constraint self-consistency </a:t>
            </a:r>
            <a:endParaRPr lang="en-US" sz="1800" dirty="0" smtClean="0">
              <a:sym typeface="Wingdings" panose="05000000000000000000" pitchFamily="2" charset="2"/>
            </a:endParaRPr>
          </a:p>
          <a:p>
            <a:pPr marL="1025525" lvl="2" indent="-457200">
              <a:buFont typeface="+mj-lt"/>
              <a:buAutoNum type="arabicPeriod"/>
            </a:pPr>
            <a:r>
              <a:rPr lang="en-US" sz="1400" dirty="0" smtClean="0">
                <a:sym typeface="Wingdings" panose="05000000000000000000" pitchFamily="2" charset="2"/>
              </a:rPr>
              <a:t>How to check whether the mix/match constraints make sense?</a:t>
            </a:r>
          </a:p>
          <a:p>
            <a:pPr marL="1025525" lvl="2" indent="-457200">
              <a:buFont typeface="+mj-lt"/>
              <a:buAutoNum type="arabicPeriod"/>
            </a:pPr>
            <a:endParaRPr lang="en-US" sz="1200" dirty="0" smtClean="0"/>
          </a:p>
          <a:p>
            <a:r>
              <a:rPr lang="en-US" sz="2000" dirty="0" smtClean="0"/>
              <a:t>Increasing Design Size </a:t>
            </a:r>
            <a:r>
              <a:rPr lang="en-US" sz="2000" dirty="0" smtClean="0">
                <a:sym typeface="Wingdings" panose="05000000000000000000" pitchFamily="2" charset="2"/>
              </a:rPr>
              <a:t> </a:t>
            </a:r>
            <a:r>
              <a:rPr lang="en-US" sz="2000" dirty="0" smtClean="0"/>
              <a:t>Hierarchical flow throughout is a must-have</a:t>
            </a:r>
          </a:p>
          <a:p>
            <a:pPr lvl="1">
              <a:buFont typeface="Wingdings"/>
              <a:buChar char="è"/>
            </a:pPr>
            <a:r>
              <a:rPr lang="en-US" sz="1800" dirty="0" smtClean="0"/>
              <a:t>Challenge#2: </a:t>
            </a:r>
            <a:r>
              <a:rPr lang="en-US" sz="1800" b="1" u="sng" dirty="0" smtClean="0"/>
              <a:t>Hierarchical constraints management</a:t>
            </a:r>
            <a:endParaRPr lang="en-US" sz="1800" dirty="0" smtClean="0"/>
          </a:p>
          <a:p>
            <a:pPr marL="911225" lvl="2" indent="-342900">
              <a:buFont typeface="+mj-lt"/>
              <a:buAutoNum type="arabicPeriod"/>
            </a:pPr>
            <a:r>
              <a:rPr lang="en-US" sz="1400" dirty="0" smtClean="0"/>
              <a:t>How to create block constraints from chip specification?</a:t>
            </a:r>
          </a:p>
          <a:p>
            <a:pPr marL="911225" lvl="2" indent="-342900">
              <a:buFont typeface="+mj-lt"/>
              <a:buAutoNum type="arabicPeriod"/>
            </a:pPr>
            <a:r>
              <a:rPr lang="en-US" sz="1400" dirty="0" smtClean="0"/>
              <a:t>How to check consistency between top and block?</a:t>
            </a:r>
          </a:p>
          <a:p>
            <a:pPr marL="911225" lvl="2" indent="-342900">
              <a:buFont typeface="+mj-lt"/>
              <a:buAutoNum type="arabicPeriod"/>
            </a:pPr>
            <a:r>
              <a:rPr lang="en-US" sz="1400" dirty="0" smtClean="0"/>
              <a:t>How to ensure consistency of evolving constraints?</a:t>
            </a:r>
          </a:p>
          <a:p>
            <a:pPr marL="568325" lvl="2" indent="0">
              <a:buNone/>
            </a:pPr>
            <a:endParaRPr lang="en-US" sz="1600" dirty="0" smtClean="0"/>
          </a:p>
          <a:p>
            <a:r>
              <a:rPr lang="en-US" sz="2000" dirty="0" smtClean="0"/>
              <a:t>Increasing Design Complexity</a:t>
            </a:r>
            <a:r>
              <a:rPr lang="en-US" sz="2000" dirty="0" smtClean="0">
                <a:sym typeface="Wingdings" panose="05000000000000000000" pitchFamily="2" charset="2"/>
              </a:rPr>
              <a:t>  </a:t>
            </a:r>
            <a:r>
              <a:rPr lang="en-US" sz="2000" dirty="0" smtClean="0"/>
              <a:t>More corners/modes to signoff</a:t>
            </a:r>
          </a:p>
          <a:p>
            <a:pPr lvl="1">
              <a:buFont typeface="Wingdings"/>
              <a:buChar char="è"/>
            </a:pPr>
            <a:r>
              <a:rPr lang="en-US" sz="1800" dirty="0" smtClean="0"/>
              <a:t>Challenge#3: </a:t>
            </a:r>
            <a:r>
              <a:rPr lang="en-US" sz="1800" b="1" u="sng" dirty="0" smtClean="0"/>
              <a:t>Scenario reduction through mode management </a:t>
            </a:r>
            <a:endParaRPr lang="en-US" sz="1800" dirty="0" smtClean="0"/>
          </a:p>
          <a:p>
            <a:pPr marL="911225" lvl="2" indent="-342900">
              <a:buFont typeface="+mj-lt"/>
              <a:buAutoNum type="arabicPeriod"/>
            </a:pPr>
            <a:r>
              <a:rPr lang="en-US" sz="1400" dirty="0" smtClean="0"/>
              <a:t>How to merge the modes to reduce STA runs?</a:t>
            </a:r>
          </a:p>
          <a:p>
            <a:pPr marL="911225" lvl="2" indent="-342900">
              <a:buFont typeface="+mj-lt"/>
              <a:buAutoNum type="arabicPeriod"/>
            </a:pPr>
            <a:r>
              <a:rPr lang="en-US" sz="1400" dirty="0" smtClean="0"/>
              <a:t>How to ensure coverage of merged constraints? 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8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Consequences are expensive</a:t>
            </a:r>
            <a:endParaRPr lang="en-US" sz="36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3400" y="1454020"/>
            <a:ext cx="7599985" cy="4260980"/>
          </a:xfrm>
        </p:spPr>
        <p:txBody>
          <a:bodyPr/>
          <a:lstStyle/>
          <a:p>
            <a:pPr lvl="0"/>
            <a:r>
              <a:rPr lang="en-US" dirty="0"/>
              <a:t>S</a:t>
            </a:r>
            <a:r>
              <a:rPr lang="en-US" dirty="0" smtClean="0"/>
              <a:t>pace shuttles blow-up </a:t>
            </a:r>
          </a:p>
          <a:p>
            <a:pPr lvl="1"/>
            <a:r>
              <a:rPr lang="en-US" dirty="0" smtClean="0"/>
              <a:t>Millions of parts</a:t>
            </a:r>
          </a:p>
          <a:p>
            <a:pPr lvl="1"/>
            <a:r>
              <a:rPr lang="en-US" dirty="0" smtClean="0"/>
              <a:t>Fail could be caused by </a:t>
            </a:r>
          </a:p>
          <a:p>
            <a:pPr lvl="2"/>
            <a:r>
              <a:rPr lang="en-US" dirty="0"/>
              <a:t>1</a:t>
            </a:r>
            <a:r>
              <a:rPr lang="en-US" dirty="0" smtClean="0"/>
              <a:t> O-ring</a:t>
            </a:r>
          </a:p>
          <a:p>
            <a:pPr lvl="2"/>
            <a:r>
              <a:rPr lang="en-US" dirty="0"/>
              <a:t>1</a:t>
            </a:r>
            <a:r>
              <a:rPr lang="en-US" dirty="0" smtClean="0"/>
              <a:t> line of code</a:t>
            </a:r>
          </a:p>
          <a:p>
            <a:pPr marL="568325" lvl="2" indent="0">
              <a:buNone/>
            </a:pPr>
            <a:endParaRPr lang="en-US" dirty="0" smtClean="0"/>
          </a:p>
          <a:p>
            <a:r>
              <a:rPr lang="en-US" dirty="0" smtClean="0"/>
              <a:t>IC Chips fail</a:t>
            </a:r>
          </a:p>
          <a:p>
            <a:pPr lvl="1"/>
            <a:r>
              <a:rPr lang="en-US" dirty="0" smtClean="0"/>
              <a:t>100’s Million cells</a:t>
            </a:r>
          </a:p>
          <a:p>
            <a:pPr lvl="1"/>
            <a:r>
              <a:rPr lang="en-US" dirty="0" smtClean="0"/>
              <a:t>100k-1M lines of constraints</a:t>
            </a:r>
          </a:p>
          <a:p>
            <a:pPr lvl="1"/>
            <a:r>
              <a:rPr lang="en-US" dirty="0" smtClean="0"/>
              <a:t>Fail could be caused by</a:t>
            </a:r>
          </a:p>
          <a:p>
            <a:pPr lvl="2"/>
            <a:r>
              <a:rPr lang="en-US" dirty="0" smtClean="0"/>
              <a:t>1 line of SDC : incorrect false path, extra case, blocked clocks,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Synopsys Confidential</a:t>
            </a:r>
            <a:endParaRPr lang="en-US" dirty="0"/>
          </a:p>
        </p:txBody>
      </p:sp>
      <p:grpSp>
        <p:nvGrpSpPr>
          <p:cNvPr id="31" name="red box" hidden="1"/>
          <p:cNvGrpSpPr/>
          <p:nvPr/>
        </p:nvGrpSpPr>
        <p:grpSpPr>
          <a:xfrm>
            <a:off x="457200" y="106680"/>
            <a:ext cx="8229600" cy="5882640"/>
            <a:chOff x="457200" y="106680"/>
            <a:chExt cx="8229600" cy="5882640"/>
          </a:xfrm>
        </p:grpSpPr>
        <p:sp>
          <p:nvSpPr>
            <p:cNvPr id="32" name="red box page body"/>
            <p:cNvSpPr/>
            <p:nvPr/>
          </p:nvSpPr>
          <p:spPr>
            <a:xfrm>
              <a:off x="457200" y="1447800"/>
              <a:ext cx="8229600" cy="4541520"/>
            </a:xfrm>
            <a:prstGeom prst="rect">
              <a:avLst/>
            </a:prstGeom>
            <a:noFill/>
            <a:ln w="762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d box title"/>
            <p:cNvSpPr/>
            <p:nvPr/>
          </p:nvSpPr>
          <p:spPr>
            <a:xfrm>
              <a:off x="457200" y="106680"/>
              <a:ext cx="8229600" cy="1112520"/>
            </a:xfrm>
            <a:prstGeom prst="rect">
              <a:avLst/>
            </a:prstGeom>
            <a:noFill/>
            <a:ln w="762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d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33600"/>
            <a:ext cx="3124200" cy="2307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Complexity</a:t>
            </a:r>
            <a:endParaRPr lang="en-US" sz="3600" b="0" i="1" dirty="0"/>
          </a:p>
        </p:txBody>
      </p:sp>
      <p:pic>
        <p:nvPicPr>
          <p:cNvPr id="19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267200"/>
            <a:ext cx="3276600" cy="22117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Synopsys Confidential</a:t>
            </a:r>
            <a:endParaRPr lang="en-US" dirty="0"/>
          </a:p>
        </p:txBody>
      </p:sp>
      <p:grpSp>
        <p:nvGrpSpPr>
          <p:cNvPr id="31" name="red box" hidden="1"/>
          <p:cNvGrpSpPr/>
          <p:nvPr/>
        </p:nvGrpSpPr>
        <p:grpSpPr>
          <a:xfrm>
            <a:off x="457200" y="106680"/>
            <a:ext cx="8229600" cy="5882640"/>
            <a:chOff x="457200" y="106680"/>
            <a:chExt cx="8229600" cy="5882640"/>
          </a:xfrm>
        </p:grpSpPr>
        <p:sp>
          <p:nvSpPr>
            <p:cNvPr id="32" name="red box page body"/>
            <p:cNvSpPr/>
            <p:nvPr/>
          </p:nvSpPr>
          <p:spPr>
            <a:xfrm>
              <a:off x="457200" y="1447800"/>
              <a:ext cx="8229600" cy="4541520"/>
            </a:xfrm>
            <a:prstGeom prst="rect">
              <a:avLst/>
            </a:prstGeom>
            <a:noFill/>
            <a:ln w="762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d box title"/>
            <p:cNvSpPr/>
            <p:nvPr/>
          </p:nvSpPr>
          <p:spPr>
            <a:xfrm>
              <a:off x="457200" y="106680"/>
              <a:ext cx="8229600" cy="1112520"/>
            </a:xfrm>
            <a:prstGeom prst="rect">
              <a:avLst/>
            </a:prstGeom>
            <a:noFill/>
            <a:ln w="762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291481" y="1295400"/>
            <a:ext cx="8395320" cy="3217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90513" indent="-290513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25" indent="-279400" algn="l" defTabSz="914400" rtl="0" eaLnBrk="1" latinLnBrk="0" hangingPunct="1">
              <a:spcBef>
                <a:spcPts val="600"/>
              </a:spcBef>
              <a:buFont typeface="Arial" pitchFamily="34" charset="0"/>
              <a:buChar char="–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90513" algn="l" defTabSz="568325" rtl="0" eaLnBrk="1" latinLnBrk="0" hangingPunct="1">
              <a:spcBef>
                <a:spcPts val="600"/>
              </a:spcBef>
              <a:buFont typeface="Arial" pitchFamily="34" charset="0"/>
              <a:buChar char="–"/>
              <a:tabLst>
                <a:tab pos="803275" algn="l"/>
              </a:tabLst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9350" indent="-2921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4113" indent="-2952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411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</a:t>
            </a:r>
            <a:r>
              <a:rPr lang="en-US" dirty="0" smtClean="0"/>
              <a:t>n integrated easy-to-use IDE for constraints </a:t>
            </a:r>
          </a:p>
          <a:p>
            <a:pPr lvl="1"/>
            <a:r>
              <a:rPr lang="en-US" sz="2400" dirty="0" smtClean="0"/>
              <a:t>Well established best-practice</a:t>
            </a:r>
          </a:p>
          <a:p>
            <a:pPr lvl="2"/>
            <a:r>
              <a:rPr lang="en-US" sz="1600" dirty="0" smtClean="0"/>
              <a:t>100+ pre-defined common rules</a:t>
            </a:r>
          </a:p>
          <a:p>
            <a:pPr lvl="2"/>
            <a:r>
              <a:rPr lang="en-US" sz="1600" dirty="0" smtClean="0"/>
              <a:t>clocks, gen-clocks, senses, case analysis, exceptions, IO, etc.</a:t>
            </a:r>
          </a:p>
          <a:p>
            <a:pPr lvl="2"/>
            <a:r>
              <a:rPr lang="en-US" sz="1600" dirty="0" smtClean="0"/>
              <a:t>Back trace issues to original user inputs : file, line number, etc. </a:t>
            </a:r>
            <a:endParaRPr lang="en-US" sz="2000" dirty="0" smtClean="0"/>
          </a:p>
          <a:p>
            <a:pPr lvl="1"/>
            <a:r>
              <a:rPr lang="en-US" sz="2400" dirty="0" smtClean="0"/>
              <a:t>Make your own rules </a:t>
            </a:r>
          </a:p>
          <a:p>
            <a:pPr lvl="2"/>
            <a:r>
              <a:rPr lang="en-US" sz="1600" dirty="0" smtClean="0"/>
              <a:t>Decide and define your care-</a:t>
            </a:r>
            <a:r>
              <a:rPr lang="en-US" sz="1600" dirty="0" err="1" smtClean="0"/>
              <a:t>abouts</a:t>
            </a:r>
            <a:r>
              <a:rPr lang="en-US" sz="1600" dirty="0" smtClean="0"/>
              <a:t> (DOs/DONTs) using familiar </a:t>
            </a:r>
            <a:r>
              <a:rPr lang="en-US" sz="1600" dirty="0" err="1" smtClean="0"/>
              <a:t>Tcl</a:t>
            </a:r>
            <a:r>
              <a:rPr lang="en-US" sz="1600" dirty="0" smtClean="0"/>
              <a:t> interface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39245" y="4317978"/>
            <a:ext cx="3443369" cy="1930422"/>
            <a:chOff x="685801" y="990600"/>
            <a:chExt cx="8037203" cy="3276600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469" b="35804"/>
            <a:stretch/>
          </p:blipFill>
          <p:spPr bwMode="auto">
            <a:xfrm>
              <a:off x="685801" y="990600"/>
              <a:ext cx="6858000" cy="2743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025" b="28047"/>
            <a:stretch/>
          </p:blipFill>
          <p:spPr bwMode="auto">
            <a:xfrm>
              <a:off x="1066800" y="1447800"/>
              <a:ext cx="7656204" cy="2819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4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2673458" y="3124200"/>
            <a:ext cx="3124200" cy="2057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7458" y="1295400"/>
            <a:ext cx="8229600" cy="160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real life: </a:t>
            </a:r>
            <a:r>
              <a:rPr lang="en-US" b="1" dirty="0" smtClean="0"/>
              <a:t>constraints change! </a:t>
            </a:r>
          </a:p>
          <a:p>
            <a:r>
              <a:rPr lang="en-US" dirty="0"/>
              <a:t>E</a:t>
            </a:r>
            <a:r>
              <a:rPr lang="en-US" dirty="0" smtClean="0"/>
              <a:t>quivalence must be checked and managed</a:t>
            </a:r>
            <a:endParaRPr lang="en-US" dirty="0"/>
          </a:p>
          <a:p>
            <a:pPr lvl="1"/>
            <a:r>
              <a:rPr lang="en-US" dirty="0" smtClean="0"/>
              <a:t>Catch violations when timing effects differ from intention</a:t>
            </a:r>
          </a:p>
          <a:p>
            <a:pPr lvl="1"/>
            <a:r>
              <a:rPr lang="en-US" b="1" dirty="0" smtClean="0"/>
              <a:t>Difficulty: </a:t>
            </a:r>
            <a:r>
              <a:rPr lang="en-US" b="1" dirty="0"/>
              <a:t>e</a:t>
            </a:r>
            <a:r>
              <a:rPr lang="en-US" b="1" dirty="0" smtClean="0"/>
              <a:t>quivalence is contextual, or semantics, not syntax!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74"/>
            <a:ext cx="8077200" cy="1143000"/>
          </a:xfrm>
        </p:spPr>
        <p:txBody>
          <a:bodyPr/>
          <a:lstStyle/>
          <a:p>
            <a:r>
              <a:rPr lang="en-US" sz="3600" dirty="0" smtClean="0"/>
              <a:t>Dealing with Changes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673458" y="3306229"/>
            <a:ext cx="3124200" cy="1799171"/>
            <a:chOff x="685800" y="1752600"/>
            <a:chExt cx="3124200" cy="1799171"/>
          </a:xfrm>
        </p:grpSpPr>
        <p:grpSp>
          <p:nvGrpSpPr>
            <p:cNvPr id="5" name="Group 12"/>
            <p:cNvGrpSpPr/>
            <p:nvPr/>
          </p:nvGrpSpPr>
          <p:grpSpPr>
            <a:xfrm>
              <a:off x="914400" y="1773265"/>
              <a:ext cx="467533" cy="741335"/>
              <a:chOff x="5894521" y="5067946"/>
              <a:chExt cx="467533" cy="741335"/>
            </a:xfrm>
          </p:grpSpPr>
          <p:sp>
            <p:nvSpPr>
              <p:cNvPr id="32" name="Rectangle 5"/>
              <p:cNvSpPr/>
              <p:nvPr/>
            </p:nvSpPr>
            <p:spPr>
              <a:xfrm>
                <a:off x="5897105" y="5067946"/>
                <a:ext cx="464949" cy="74133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/>
                  <a:t>R</a:t>
                </a:r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V="1">
                <a:off x="5897105" y="5610386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5894521" y="5507065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2"/>
            <p:cNvGrpSpPr/>
            <p:nvPr/>
          </p:nvGrpSpPr>
          <p:grpSpPr>
            <a:xfrm>
              <a:off x="914400" y="2810436"/>
              <a:ext cx="467533" cy="741335"/>
              <a:chOff x="5894521" y="4982782"/>
              <a:chExt cx="467533" cy="741335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5897105" y="4982782"/>
                <a:ext cx="464949" cy="74133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R2</a:t>
                </a:r>
                <a:endParaRPr lang="en-US" sz="1800" b="1" dirty="0"/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flipV="1">
                <a:off x="5897105" y="5610386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94521" y="5507065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2"/>
            <p:cNvGrpSpPr/>
            <p:nvPr/>
          </p:nvGrpSpPr>
          <p:grpSpPr>
            <a:xfrm>
              <a:off x="3124200" y="1773265"/>
              <a:ext cx="467533" cy="741335"/>
              <a:chOff x="5894521" y="5067946"/>
              <a:chExt cx="467533" cy="741335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897105" y="5067946"/>
                <a:ext cx="464949" cy="74133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R3</a:t>
                </a:r>
                <a:endParaRPr lang="en-US" sz="1600" b="1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V="1">
                <a:off x="5897105" y="5610386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894521" y="5507065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2"/>
            <p:cNvGrpSpPr/>
            <p:nvPr/>
          </p:nvGrpSpPr>
          <p:grpSpPr>
            <a:xfrm>
              <a:off x="3124200" y="2789771"/>
              <a:ext cx="467533" cy="741335"/>
              <a:chOff x="5894521" y="5038317"/>
              <a:chExt cx="467533" cy="741335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5897105" y="5038317"/>
                <a:ext cx="464949" cy="74133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R4</a:t>
                </a:r>
                <a:endParaRPr lang="en-US" sz="1600" b="1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V="1">
                <a:off x="5897105" y="5610386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5894521" y="5507065"/>
                <a:ext cx="147234" cy="108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>
            <a:xfrm rot="5400000">
              <a:off x="1562100" y="1790700"/>
              <a:ext cx="381000" cy="304800"/>
            </a:xfrm>
            <a:prstGeom prst="triangle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Flowchart: Delay 9"/>
            <p:cNvSpPr/>
            <p:nvPr/>
          </p:nvSpPr>
          <p:spPr>
            <a:xfrm>
              <a:off x="1981200" y="2819400"/>
              <a:ext cx="381000" cy="381000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" flipV="1">
              <a:off x="1371600" y="1943100"/>
              <a:ext cx="228600" cy="38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20000" flipV="1">
              <a:off x="1905000" y="1905000"/>
              <a:ext cx="1219200" cy="38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80000" flipV="1">
              <a:off x="1371600" y="3070174"/>
              <a:ext cx="609600" cy="38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20000" flipV="1">
              <a:off x="2362200" y="2971800"/>
              <a:ext cx="762000" cy="38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0"/>
            </p:cNvCxnSpPr>
            <p:nvPr/>
          </p:nvCxnSpPr>
          <p:spPr>
            <a:xfrm>
              <a:off x="1905000" y="1943100"/>
              <a:ext cx="1588" cy="10058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3360000" flipH="1">
              <a:off x="1924142" y="2894069"/>
              <a:ext cx="45720" cy="76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85800" y="1903412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5800" y="3046412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81400" y="2971800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81400" y="1905000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526507" y="1789211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inv</a:t>
              </a:r>
              <a:endParaRPr 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06591" y="2861423"/>
              <a:ext cx="5324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and</a:t>
              </a:r>
              <a:endParaRPr lang="en-US" sz="1400" dirty="0"/>
            </a:p>
          </p:txBody>
        </p:sp>
      </p:grpSp>
      <p:sp>
        <p:nvSpPr>
          <p:cNvPr id="35" name="Content Placeholder 1"/>
          <p:cNvSpPr txBox="1">
            <a:spLocks/>
          </p:cNvSpPr>
          <p:nvPr/>
        </p:nvSpPr>
        <p:spPr>
          <a:xfrm>
            <a:off x="685800" y="5410200"/>
            <a:ext cx="324886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set_multicyle_path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en-US" sz="1600" b="1" i="1" noProof="0" dirty="0" smtClean="0"/>
              <a:t>3 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–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thr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inv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/Z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set_multicycle_path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2 -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thr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and/Z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4917141" y="5405715"/>
            <a:ext cx="3541059" cy="92784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set_multicycle_path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en-US" sz="1600" b="1" i="1" dirty="0" smtClean="0"/>
              <a:t>3 -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from R1/CP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set_multicycle_path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</a:t>
            </a:r>
            <a:r>
              <a:rPr lang="en-US" sz="1600" i="1" dirty="0" smtClean="0">
                <a:solidFill>
                  <a:srgbClr val="00B050"/>
                </a:solidFill>
              </a:rPr>
              <a:t>2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–</a:t>
            </a:r>
            <a:r>
              <a:rPr lang="en-US" sz="1600" i="1" dirty="0" err="1" smtClean="0">
                <a:solidFill>
                  <a:srgbClr val="00B050"/>
                </a:solidFill>
              </a:rPr>
              <a:t>thr</a:t>
            </a:r>
            <a:r>
              <a:rPr lang="en-US" sz="1600" i="1" dirty="0" smtClean="0">
                <a:solidFill>
                  <a:srgbClr val="00B050"/>
                </a:solidFill>
              </a:rPr>
              <a:t> and/Z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68858" y="5507776"/>
            <a:ext cx="915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=?=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Hierarchy: Constraint Extraction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600199" y="2057400"/>
            <a:ext cx="4800601" cy="2902493"/>
            <a:chOff x="3200400" y="2876156"/>
            <a:chExt cx="3200401" cy="3032329"/>
          </a:xfrm>
        </p:grpSpPr>
        <p:sp>
          <p:nvSpPr>
            <p:cNvPr id="41" name="Rectangle 40"/>
            <p:cNvSpPr/>
            <p:nvPr/>
          </p:nvSpPr>
          <p:spPr>
            <a:xfrm>
              <a:off x="3200401" y="4574820"/>
              <a:ext cx="3200400" cy="1333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ysClr val="windowText" lastClr="000000"/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200400" y="3642519"/>
              <a:ext cx="3200400" cy="12310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ysClr val="windowText" lastClr="000000"/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593289" y="3962401"/>
              <a:ext cx="1575324" cy="78891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6076B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Palatino Linotype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23064" y="4134398"/>
              <a:ext cx="853452" cy="381000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Timing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Text" lastClr="000000"/>
                  </a:solidFill>
                  <a:latin typeface="Palatino Linotype"/>
                </a:rPr>
                <a:t>Analysis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29201" y="5025588"/>
              <a:ext cx="736599" cy="6827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6076B4">
                  <a:shade val="50000"/>
                </a:srgbClr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Timing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Analysis</a:t>
              </a:r>
            </a:p>
          </p:txBody>
        </p:sp>
        <p:sp>
          <p:nvSpPr>
            <p:cNvPr id="46" name="Flowchart: Magnetic Disk 45"/>
            <p:cNvSpPr/>
            <p:nvPr/>
          </p:nvSpPr>
          <p:spPr>
            <a:xfrm>
              <a:off x="4650321" y="2876156"/>
              <a:ext cx="1471835" cy="705244"/>
            </a:xfrm>
            <a:prstGeom prst="flowChartMagneticDisk">
              <a:avLst/>
            </a:prstGeom>
            <a:solidFill>
              <a:srgbClr val="92D050"/>
            </a:solidFill>
            <a:ln w="9525" cap="flat" cmpd="sng" algn="ctr">
              <a:solidFill>
                <a:srgbClr val="63891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0" tIns="0" rIns="0" bIns="27432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Full</a:t>
              </a:r>
              <a:r>
                <a:rPr kumimoji="0" lang="en-US" sz="1000" b="1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 Chip</a:t>
              </a: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 smtClean="0">
                  <a:solidFill>
                    <a:sysClr val="windowText" lastClr="000000"/>
                  </a:solidFill>
                  <a:latin typeface="Palatino Linotype"/>
                </a:rPr>
                <a:t>Golden Signoff </a:t>
              </a: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Constraints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3314700" y="3831459"/>
              <a:ext cx="914400" cy="643665"/>
            </a:xfrm>
            <a:prstGeom prst="roundRect">
              <a:avLst/>
            </a:prstGeom>
            <a:solidFill>
              <a:srgbClr val="00B050"/>
            </a:solidFill>
            <a:ln w="6350" cap="flat" cmpd="sng" algn="ctr">
              <a:solidFill>
                <a:srgbClr val="6076B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alatino Linotype"/>
                </a:rPr>
                <a:t>Constraint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alatino Linotype"/>
                </a:rPr>
                <a:t>Extraction</a:t>
              </a:r>
              <a:endPara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alatino Linotype"/>
              </a:endParaRPr>
            </a:p>
          </p:txBody>
        </p:sp>
        <p:sp>
          <p:nvSpPr>
            <p:cNvPr id="48" name="Flowchart: Magnetic Disk 47"/>
            <p:cNvSpPr/>
            <p:nvPr/>
          </p:nvSpPr>
          <p:spPr>
            <a:xfrm>
              <a:off x="3276600" y="4634747"/>
              <a:ext cx="990600" cy="578449"/>
            </a:xfrm>
            <a:prstGeom prst="flowChartMagneticDisk">
              <a:avLst/>
            </a:prstGeom>
            <a:solidFill>
              <a:srgbClr val="92D050"/>
            </a:solidFill>
            <a:ln w="9525" cap="flat" cmpd="sng" algn="ctr">
              <a:solidFill>
                <a:srgbClr val="63891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tIns="0" bIns="27432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Block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Constraints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</a:rPr>
                <a:t>(Signoff)</a:t>
              </a:r>
            </a:p>
          </p:txBody>
        </p:sp>
        <p:cxnSp>
          <p:nvCxnSpPr>
            <p:cNvPr id="49" name="Straight Arrow Connector 48"/>
            <p:cNvCxnSpPr>
              <a:stCxn id="46" idx="3"/>
              <a:endCxn id="43" idx="0"/>
            </p:cNvCxnSpPr>
            <p:nvPr/>
          </p:nvCxnSpPr>
          <p:spPr>
            <a:xfrm flipH="1">
              <a:off x="5380951" y="3581400"/>
              <a:ext cx="5287" cy="381001"/>
            </a:xfrm>
            <a:prstGeom prst="straightConnector1">
              <a:avLst/>
            </a:prstGeom>
            <a:noFill/>
            <a:ln w="28575" cap="flat" cmpd="sng" algn="ctr">
              <a:solidFill>
                <a:srgbClr val="6076B4">
                  <a:shade val="95000"/>
                  <a:satMod val="105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50" name="Elbow Connector 49"/>
            <p:cNvCxnSpPr>
              <a:stCxn id="46" idx="3"/>
              <a:endCxn id="47" idx="0"/>
            </p:cNvCxnSpPr>
            <p:nvPr/>
          </p:nvCxnSpPr>
          <p:spPr>
            <a:xfrm rot="5400000">
              <a:off x="4454040" y="2899260"/>
              <a:ext cx="250060" cy="1614338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rgbClr val="6076B4">
                  <a:shade val="95000"/>
                  <a:satMod val="105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51" name="Straight Arrow Connector 50"/>
            <p:cNvCxnSpPr>
              <a:stCxn id="47" idx="2"/>
              <a:endCxn id="48" idx="1"/>
            </p:cNvCxnSpPr>
            <p:nvPr/>
          </p:nvCxnSpPr>
          <p:spPr>
            <a:xfrm>
              <a:off x="3771900" y="4475124"/>
              <a:ext cx="0" cy="159623"/>
            </a:xfrm>
            <a:prstGeom prst="straightConnector1">
              <a:avLst/>
            </a:prstGeom>
            <a:noFill/>
            <a:ln w="28575" cap="flat" cmpd="sng" algn="ctr">
              <a:solidFill>
                <a:srgbClr val="6076B4">
                  <a:shade val="95000"/>
                  <a:satMod val="105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52" name="Elbow Connector 51"/>
            <p:cNvCxnSpPr>
              <a:stCxn id="48" idx="3"/>
              <a:endCxn id="45" idx="1"/>
            </p:cNvCxnSpPr>
            <p:nvPr/>
          </p:nvCxnSpPr>
          <p:spPr>
            <a:xfrm rot="16200000" flipH="1">
              <a:off x="4323677" y="4661417"/>
              <a:ext cx="153746" cy="1257301"/>
            </a:xfrm>
            <a:prstGeom prst="bentConnector2">
              <a:avLst/>
            </a:prstGeom>
            <a:noFill/>
            <a:ln w="28575" cap="flat" cmpd="sng" algn="ctr">
              <a:solidFill>
                <a:srgbClr val="6076B4">
                  <a:shade val="95000"/>
                  <a:satMod val="105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5458461" y="5000494"/>
              <a:ext cx="406400" cy="241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Block</a:t>
              </a:r>
              <a:endParaRPr kumimoji="0" lang="en-US" sz="9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832144" y="3972267"/>
              <a:ext cx="313333" cy="257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i="1" kern="0" dirty="0" smtClean="0">
                  <a:solidFill>
                    <a:sysClr val="windowText" lastClr="000000"/>
                  </a:solidFill>
                </a:rPr>
                <a:t>Chip</a:t>
              </a: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Curved Right Arrow 54"/>
            <p:cNvSpPr/>
            <p:nvPr/>
          </p:nvSpPr>
          <p:spPr>
            <a:xfrm>
              <a:off x="4838701" y="4189395"/>
              <a:ext cx="342900" cy="1241436"/>
            </a:xfrm>
            <a:prstGeom prst="curvedRightArrow">
              <a:avLst/>
            </a:prstGeom>
            <a:solidFill>
              <a:srgbClr val="2F5897">
                <a:lumMod val="60000"/>
                <a:lumOff val="40000"/>
              </a:srgbClr>
            </a:solidFill>
            <a:ln w="9525" cap="flat" cmpd="sng" algn="ctr">
              <a:solidFill>
                <a:srgbClr val="6076B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</p:txBody>
        </p:sp>
        <p:sp>
          <p:nvSpPr>
            <p:cNvPr id="56" name="Curved Right Arrow 55"/>
            <p:cNvSpPr/>
            <p:nvPr/>
          </p:nvSpPr>
          <p:spPr>
            <a:xfrm rot="10800000">
              <a:off x="5689601" y="4148604"/>
              <a:ext cx="350521" cy="1205413"/>
            </a:xfrm>
            <a:prstGeom prst="curvedRightArrow">
              <a:avLst/>
            </a:prstGeom>
            <a:solidFill>
              <a:srgbClr val="2F5897">
                <a:lumMod val="60000"/>
                <a:lumOff val="40000"/>
              </a:srgbClr>
            </a:solidFill>
            <a:ln w="9525" cap="flat" cmpd="sng" algn="ctr">
              <a:solidFill>
                <a:srgbClr val="6076B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/>
              </a:endParaRPr>
            </a:p>
          </p:txBody>
        </p:sp>
      </p:grp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402770" y="5055031"/>
            <a:ext cx="7750630" cy="9647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Fully-automated &amp; close-form hierarchical timing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Can produce accurate IO context for block closure</a:t>
            </a:r>
            <a:endParaRPr lang="en-US" dirty="0"/>
          </a:p>
        </p:txBody>
      </p:sp>
      <p:sp>
        <p:nvSpPr>
          <p:cNvPr id="68" name="Content Placeholder 2"/>
          <p:cNvSpPr>
            <a:spLocks noGrp="1"/>
          </p:cNvSpPr>
          <p:nvPr>
            <p:ph idx="1"/>
          </p:nvPr>
        </p:nvSpPr>
        <p:spPr>
          <a:xfrm>
            <a:off x="326570" y="1348125"/>
            <a:ext cx="8229600" cy="736169"/>
          </a:xfrm>
        </p:spPr>
        <p:txBody>
          <a:bodyPr/>
          <a:lstStyle/>
          <a:p>
            <a:r>
              <a:rPr lang="en-US" dirty="0" smtClean="0"/>
              <a:t>Targeted for a top down flow with golden flat constraints</a:t>
            </a:r>
          </a:p>
        </p:txBody>
      </p:sp>
    </p:spTree>
    <p:extLst>
      <p:ext uri="{BB962C8B-B14F-4D97-AF65-F5344CB8AC3E}">
        <p14:creationId xmlns:p14="http://schemas.microsoft.com/office/powerpoint/2010/main" val="87021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8464" y="228600"/>
            <a:ext cx="8686422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Hierarchy: Consistency Checking</a:t>
            </a:r>
            <a:endParaRPr lang="en-US" sz="3200" b="0" i="1" dirty="0">
              <a:solidFill>
                <a:schemeClr val="accent2"/>
              </a:solidFill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80360"/>
              </p:ext>
            </p:extLst>
          </p:nvPr>
        </p:nvGraphicFramePr>
        <p:xfrm>
          <a:off x="1752600" y="5257800"/>
          <a:ext cx="4038600" cy="12192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034469"/>
                <a:gridCol w="2004131"/>
              </a:tblGrid>
              <a:tr h="304800">
                <a:tc>
                  <a:txBody>
                    <a:bodyPr/>
                    <a:lstStyle/>
                    <a:p>
                      <a:pPr marL="233363" indent="-233363">
                        <a:buFont typeface="Wingdings" pitchFamily="2" charset="2"/>
                        <a:buChar char="§"/>
                      </a:pPr>
                      <a:r>
                        <a:rPr lang="en-US" sz="1400" i="1" dirty="0" smtClean="0"/>
                        <a:t>Clock specification</a:t>
                      </a:r>
                      <a:endParaRPr lang="en-US" sz="14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>
                        <a:buFont typeface="Wingdings" pitchFamily="2" charset="2"/>
                        <a:buChar char="§"/>
                      </a:pPr>
                      <a:r>
                        <a:rPr lang="en-US" sz="1400" i="1" dirty="0" smtClean="0"/>
                        <a:t>Case analysis</a:t>
                      </a:r>
                      <a:endParaRPr lang="en-US" sz="14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33363" indent="-233363">
                        <a:buFont typeface="Wingdings" pitchFamily="2" charset="2"/>
                        <a:buChar char="§"/>
                      </a:pPr>
                      <a:r>
                        <a:rPr lang="en-US" sz="1400" i="1" dirty="0" smtClean="0"/>
                        <a:t>Exceptions</a:t>
                      </a:r>
                      <a:endParaRPr lang="en-US" sz="14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marR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400" i="1" dirty="0" smtClean="0"/>
                        <a:t>Disable timing</a:t>
                      </a:r>
                      <a:endParaRPr lang="en-US" sz="1400" b="0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33363" marR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400" i="1" dirty="0" smtClean="0"/>
                        <a:t>Clock</a:t>
                      </a:r>
                      <a:r>
                        <a:rPr lang="en-US" sz="1400" i="1" baseline="0" dirty="0" smtClean="0"/>
                        <a:t> groups</a:t>
                      </a:r>
                      <a:endParaRPr lang="en-US" sz="1400" b="0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marR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400" i="1" dirty="0" smtClean="0"/>
                        <a:t>IO delays</a:t>
                      </a:r>
                      <a:endParaRPr lang="en-US" sz="1400" b="0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33363" indent="-233363">
                        <a:buFont typeface="Wingdings" pitchFamily="2" charset="2"/>
                        <a:buChar char="§"/>
                        <a:tabLst>
                          <a:tab pos="233363" algn="l"/>
                        </a:tabLst>
                      </a:pPr>
                      <a:r>
                        <a:rPr lang="en-US" sz="1400" i="1" dirty="0" smtClean="0"/>
                        <a:t>…</a:t>
                      </a:r>
                      <a:endParaRPr lang="en-US" sz="14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marR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US" sz="1400" b="0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8" name="Content Placeholder 1"/>
          <p:cNvSpPr txBox="1">
            <a:spLocks/>
          </p:cNvSpPr>
          <p:nvPr/>
        </p:nvSpPr>
        <p:spPr>
          <a:xfrm>
            <a:off x="442911" y="1286436"/>
            <a:ext cx="8305800" cy="1151964"/>
          </a:xfrm>
          <a:prstGeom prst="rect">
            <a:avLst/>
          </a:prstGeom>
        </p:spPr>
        <p:txBody>
          <a:bodyPr>
            <a:normAutofit/>
          </a:bodyPr>
          <a:lstStyle>
            <a:lvl1pPr marL="290513" indent="-290513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25" indent="-279400" algn="l" defTabSz="914400" rtl="0" eaLnBrk="1" latinLnBrk="0" hangingPunct="1">
              <a:spcBef>
                <a:spcPts val="6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90513" algn="l" defTabSz="568325" rtl="0" eaLnBrk="1" latinLnBrk="0" hangingPunct="1">
              <a:spcBef>
                <a:spcPts val="600"/>
              </a:spcBef>
              <a:buFont typeface="Arial" pitchFamily="34" charset="0"/>
              <a:buChar char="–"/>
              <a:tabLst>
                <a:tab pos="803275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9350" indent="-2921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4113" indent="-2952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411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/>
            <a:r>
              <a:rPr lang="en-US" dirty="0" smtClean="0"/>
              <a:t>Analyze and check Block-to-Top constraint consistency </a:t>
            </a:r>
            <a:endParaRPr lang="en-US" dirty="0"/>
          </a:p>
          <a:p>
            <a:pPr marL="233363" indent="-233363"/>
            <a:r>
              <a:rPr lang="en-US" dirty="0" smtClean="0"/>
              <a:t>Most valuable </a:t>
            </a:r>
            <a:r>
              <a:rPr lang="en-US" dirty="0"/>
              <a:t>for bottom-up constraint </a:t>
            </a:r>
            <a:r>
              <a:rPr lang="en-US" dirty="0" smtClean="0"/>
              <a:t>integration </a:t>
            </a:r>
            <a:r>
              <a:rPr lang="en-US" sz="2200" i="1" dirty="0" smtClean="0"/>
              <a:t>(IP, etc.)</a:t>
            </a:r>
            <a:endParaRPr lang="en-US" sz="2200" i="1" dirty="0"/>
          </a:p>
        </p:txBody>
      </p:sp>
      <p:sp>
        <p:nvSpPr>
          <p:cNvPr id="129" name="Rectangle 128"/>
          <p:cNvSpPr/>
          <p:nvPr/>
        </p:nvSpPr>
        <p:spPr>
          <a:xfrm>
            <a:off x="1184274" y="2662518"/>
            <a:ext cx="6367462" cy="2514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SOC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2867024" y="2872861"/>
            <a:ext cx="2940050" cy="222805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CORE</a:t>
            </a:r>
            <a:endParaRPr lang="en-US" dirty="0"/>
          </a:p>
        </p:txBody>
      </p:sp>
      <p:grpSp>
        <p:nvGrpSpPr>
          <p:cNvPr id="132" name="Group 12"/>
          <p:cNvGrpSpPr>
            <a:grpSpLocks/>
          </p:cNvGrpSpPr>
          <p:nvPr/>
        </p:nvGrpSpPr>
        <p:grpSpPr bwMode="auto">
          <a:xfrm>
            <a:off x="3306761" y="3411024"/>
            <a:ext cx="449263" cy="652462"/>
            <a:chOff x="5894521" y="5067946"/>
            <a:chExt cx="467533" cy="741335"/>
          </a:xfrm>
        </p:grpSpPr>
        <p:sp>
          <p:nvSpPr>
            <p:cNvPr id="134" name="Rectangle 133"/>
            <p:cNvSpPr/>
            <p:nvPr/>
          </p:nvSpPr>
          <p:spPr>
            <a:xfrm>
              <a:off x="5897825" y="5067946"/>
              <a:ext cx="464229" cy="74133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37" name="Straight Connector 136"/>
            <p:cNvCxnSpPr/>
            <p:nvPr/>
          </p:nvCxnSpPr>
          <p:spPr>
            <a:xfrm flipV="1">
              <a:off x="5897825" y="5610870"/>
              <a:ext cx="147034" cy="1082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5894521" y="5506253"/>
              <a:ext cx="147034" cy="110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"/>
          <p:cNvGrpSpPr>
            <a:grpSpLocks/>
          </p:cNvGrpSpPr>
          <p:nvPr/>
        </p:nvGrpSpPr>
        <p:grpSpPr bwMode="auto">
          <a:xfrm>
            <a:off x="4770436" y="4365111"/>
            <a:ext cx="449263" cy="652463"/>
            <a:chOff x="5894521" y="5067946"/>
            <a:chExt cx="467533" cy="741335"/>
          </a:xfrm>
        </p:grpSpPr>
        <p:sp>
          <p:nvSpPr>
            <p:cNvPr id="140" name="Rectangle 139"/>
            <p:cNvSpPr/>
            <p:nvPr/>
          </p:nvSpPr>
          <p:spPr>
            <a:xfrm>
              <a:off x="5897825" y="5067946"/>
              <a:ext cx="464229" cy="74133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>
            <a:xfrm flipV="1">
              <a:off x="5897825" y="5610870"/>
              <a:ext cx="147034" cy="1082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5894521" y="5506254"/>
              <a:ext cx="147034" cy="1100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7"/>
          <p:cNvGrpSpPr>
            <a:grpSpLocks/>
          </p:cNvGrpSpPr>
          <p:nvPr/>
        </p:nvGrpSpPr>
        <p:grpSpPr bwMode="auto">
          <a:xfrm>
            <a:off x="4770436" y="3411024"/>
            <a:ext cx="449263" cy="652462"/>
            <a:chOff x="5894521" y="5067946"/>
            <a:chExt cx="467533" cy="741335"/>
          </a:xfrm>
        </p:grpSpPr>
        <p:sp>
          <p:nvSpPr>
            <p:cNvPr id="147" name="Rectangle 146"/>
            <p:cNvSpPr/>
            <p:nvPr/>
          </p:nvSpPr>
          <p:spPr>
            <a:xfrm>
              <a:off x="5897825" y="5067946"/>
              <a:ext cx="464229" cy="74133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V="1">
              <a:off x="5897825" y="5610870"/>
              <a:ext cx="147034" cy="1082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894521" y="5506253"/>
              <a:ext cx="147034" cy="110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1" name="Straight Connector 150"/>
          <p:cNvCxnSpPr/>
          <p:nvPr/>
        </p:nvCxnSpPr>
        <p:spPr>
          <a:xfrm>
            <a:off x="3744911" y="3612636"/>
            <a:ext cx="1025525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5400000">
            <a:off x="3421061" y="4082536"/>
            <a:ext cx="94138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4111624" y="3477699"/>
            <a:ext cx="484187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2867024" y="3880924"/>
            <a:ext cx="439737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867024" y="4820724"/>
            <a:ext cx="1903412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867024" y="3612636"/>
            <a:ext cx="439737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210174" y="4552436"/>
            <a:ext cx="5842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210174" y="3612636"/>
            <a:ext cx="5842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Group 12"/>
          <p:cNvGrpSpPr>
            <a:grpSpLocks/>
          </p:cNvGrpSpPr>
          <p:nvPr/>
        </p:nvGrpSpPr>
        <p:grpSpPr bwMode="auto">
          <a:xfrm>
            <a:off x="1347786" y="3142736"/>
            <a:ext cx="447675" cy="652463"/>
            <a:chOff x="5894521" y="5067946"/>
            <a:chExt cx="467533" cy="741335"/>
          </a:xfrm>
        </p:grpSpPr>
        <p:sp>
          <p:nvSpPr>
            <p:cNvPr id="160" name="Rectangle 159"/>
            <p:cNvSpPr/>
            <p:nvPr/>
          </p:nvSpPr>
          <p:spPr>
            <a:xfrm>
              <a:off x="5897837" y="5067946"/>
              <a:ext cx="464217" cy="74133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1" name="Straight Connector 160"/>
            <p:cNvCxnSpPr/>
            <p:nvPr/>
          </p:nvCxnSpPr>
          <p:spPr>
            <a:xfrm flipV="1">
              <a:off x="5897837" y="5610870"/>
              <a:ext cx="145897" cy="10822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5894521" y="5506254"/>
              <a:ext cx="147555" cy="11002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63" name="Straight Connector 162"/>
          <p:cNvCxnSpPr/>
          <p:nvPr/>
        </p:nvCxnSpPr>
        <p:spPr>
          <a:xfrm>
            <a:off x="5794374" y="3612636"/>
            <a:ext cx="9525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164" name="Group 12"/>
          <p:cNvGrpSpPr>
            <a:grpSpLocks/>
          </p:cNvGrpSpPr>
          <p:nvPr/>
        </p:nvGrpSpPr>
        <p:grpSpPr bwMode="auto">
          <a:xfrm>
            <a:off x="6746874" y="3411024"/>
            <a:ext cx="449262" cy="652462"/>
            <a:chOff x="5894521" y="5067946"/>
            <a:chExt cx="467533" cy="741335"/>
          </a:xfrm>
        </p:grpSpPr>
        <p:sp>
          <p:nvSpPr>
            <p:cNvPr id="165" name="Rectangle 164"/>
            <p:cNvSpPr/>
            <p:nvPr/>
          </p:nvSpPr>
          <p:spPr>
            <a:xfrm>
              <a:off x="5897825" y="5067946"/>
              <a:ext cx="464229" cy="74133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6" name="Straight Connector 165"/>
            <p:cNvCxnSpPr/>
            <p:nvPr/>
          </p:nvCxnSpPr>
          <p:spPr>
            <a:xfrm flipV="1">
              <a:off x="5897825" y="5610870"/>
              <a:ext cx="147033" cy="10822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5894521" y="5506253"/>
              <a:ext cx="147033" cy="1100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68" name="Oval 167"/>
          <p:cNvSpPr/>
          <p:nvPr/>
        </p:nvSpPr>
        <p:spPr>
          <a:xfrm>
            <a:off x="6088061" y="3477699"/>
            <a:ext cx="484188" cy="2682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9" name="Straight Connector 168"/>
          <p:cNvCxnSpPr/>
          <p:nvPr/>
        </p:nvCxnSpPr>
        <p:spPr>
          <a:xfrm>
            <a:off x="5794374" y="4552436"/>
            <a:ext cx="9525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170" name="Group 12"/>
          <p:cNvGrpSpPr>
            <a:grpSpLocks/>
          </p:cNvGrpSpPr>
          <p:nvPr/>
        </p:nvGrpSpPr>
        <p:grpSpPr bwMode="auto">
          <a:xfrm>
            <a:off x="6746874" y="4350824"/>
            <a:ext cx="449262" cy="652462"/>
            <a:chOff x="5894521" y="5067946"/>
            <a:chExt cx="467533" cy="741335"/>
          </a:xfrm>
        </p:grpSpPr>
        <p:sp>
          <p:nvSpPr>
            <p:cNvPr id="171" name="Rectangle 170"/>
            <p:cNvSpPr/>
            <p:nvPr/>
          </p:nvSpPr>
          <p:spPr>
            <a:xfrm>
              <a:off x="5897825" y="5067946"/>
              <a:ext cx="464229" cy="74133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72" name="Straight Connector 171"/>
            <p:cNvCxnSpPr/>
            <p:nvPr/>
          </p:nvCxnSpPr>
          <p:spPr>
            <a:xfrm flipV="1">
              <a:off x="5897825" y="5610870"/>
              <a:ext cx="147033" cy="10822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894521" y="5506253"/>
              <a:ext cx="147033" cy="1100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74" name="Oval 173"/>
          <p:cNvSpPr/>
          <p:nvPr/>
        </p:nvSpPr>
        <p:spPr>
          <a:xfrm>
            <a:off x="6088061" y="4417499"/>
            <a:ext cx="484188" cy="2682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5" name="Straight Connector 174"/>
          <p:cNvCxnSpPr/>
          <p:nvPr/>
        </p:nvCxnSpPr>
        <p:spPr>
          <a:xfrm>
            <a:off x="1962149" y="3612636"/>
            <a:ext cx="904875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6" name="Oval 175"/>
          <p:cNvSpPr/>
          <p:nvPr/>
        </p:nvSpPr>
        <p:spPr>
          <a:xfrm>
            <a:off x="2208211" y="3477699"/>
            <a:ext cx="484188" cy="2682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7" name="Straight Connector 176"/>
          <p:cNvCxnSpPr/>
          <p:nvPr/>
        </p:nvCxnSpPr>
        <p:spPr>
          <a:xfrm>
            <a:off x="1785936" y="3342761"/>
            <a:ext cx="14605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8" name="Straight Connector 177"/>
          <p:cNvCxnSpPr/>
          <p:nvPr/>
        </p:nvCxnSpPr>
        <p:spPr>
          <a:xfrm rot="5400000">
            <a:off x="1807367" y="3476905"/>
            <a:ext cx="269875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1184274" y="4820724"/>
            <a:ext cx="1682750" cy="158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1184274" y="3880924"/>
            <a:ext cx="1682750" cy="158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81" name="Pentagon 180"/>
          <p:cNvSpPr/>
          <p:nvPr/>
        </p:nvSpPr>
        <p:spPr>
          <a:xfrm>
            <a:off x="2793999" y="3544374"/>
            <a:ext cx="219075" cy="13493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2" name="Pentagon 181"/>
          <p:cNvSpPr/>
          <p:nvPr/>
        </p:nvSpPr>
        <p:spPr>
          <a:xfrm>
            <a:off x="2793999" y="3814249"/>
            <a:ext cx="219075" cy="1333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3" name="Pentagon 182"/>
          <p:cNvSpPr/>
          <p:nvPr/>
        </p:nvSpPr>
        <p:spPr>
          <a:xfrm>
            <a:off x="2793999" y="4754049"/>
            <a:ext cx="219075" cy="1333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" name="Pentagon 183"/>
          <p:cNvSpPr/>
          <p:nvPr/>
        </p:nvSpPr>
        <p:spPr>
          <a:xfrm>
            <a:off x="5721349" y="3544374"/>
            <a:ext cx="220662" cy="13493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5" name="Pentagon 184"/>
          <p:cNvSpPr/>
          <p:nvPr/>
        </p:nvSpPr>
        <p:spPr>
          <a:xfrm>
            <a:off x="5721349" y="4484174"/>
            <a:ext cx="220662" cy="13493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6" name="Straight Arrow Connector 185"/>
          <p:cNvCxnSpPr/>
          <p:nvPr/>
        </p:nvCxnSpPr>
        <p:spPr>
          <a:xfrm>
            <a:off x="3744911" y="3476111"/>
            <a:ext cx="1025525" cy="158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1685924" y="4082536"/>
            <a:ext cx="962025" cy="522288"/>
          </a:xfrm>
          <a:prstGeom prst="rect">
            <a:avLst/>
          </a:prstGeom>
          <a:solidFill>
            <a:schemeClr val="bg2">
              <a:lumMod val="9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Clock </a:t>
            </a:r>
          </a:p>
          <a:p>
            <a:pPr>
              <a:defRPr/>
            </a:pPr>
            <a:r>
              <a:rPr lang="en-US" sz="1400" b="1" dirty="0" smtClean="0"/>
              <a:t>Signals</a:t>
            </a:r>
            <a:endParaRPr lang="en-US" sz="1400" b="1" dirty="0"/>
          </a:p>
        </p:txBody>
      </p:sp>
      <p:cxnSp>
        <p:nvCxnSpPr>
          <p:cNvPr id="188" name="Straight Arrow Connector 187"/>
          <p:cNvCxnSpPr/>
          <p:nvPr/>
        </p:nvCxnSpPr>
        <p:spPr>
          <a:xfrm rot="5400000" flipH="1" flipV="1">
            <a:off x="2620168" y="3975380"/>
            <a:ext cx="201612" cy="146050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rot="16200000" flipH="1">
            <a:off x="2552699" y="4512749"/>
            <a:ext cx="336550" cy="146050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3810000" y="3071299"/>
            <a:ext cx="1018227" cy="307777"/>
          </a:xfrm>
          <a:prstGeom prst="rect">
            <a:avLst/>
          </a:prstGeom>
          <a:solidFill>
            <a:schemeClr val="bg2">
              <a:lumMod val="9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 smtClean="0"/>
              <a:t>exception</a:t>
            </a:r>
            <a:endParaRPr lang="en-US" sz="1400" b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2012949" y="2888736"/>
            <a:ext cx="790575" cy="523875"/>
          </a:xfrm>
          <a:prstGeom prst="rect">
            <a:avLst/>
          </a:prstGeom>
          <a:solidFill>
            <a:schemeClr val="bg2">
              <a:lumMod val="9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Input </a:t>
            </a:r>
            <a:r>
              <a:rPr lang="en-US" sz="1400" b="1" dirty="0" smtClean="0"/>
              <a:t>Delay</a:t>
            </a:r>
            <a:endParaRPr lang="en-US" sz="1400" b="1" dirty="0"/>
          </a:p>
        </p:txBody>
      </p:sp>
      <p:cxnSp>
        <p:nvCxnSpPr>
          <p:cNvPr id="192" name="Straight Arrow Connector 191"/>
          <p:cNvCxnSpPr/>
          <p:nvPr/>
        </p:nvCxnSpPr>
        <p:spPr>
          <a:xfrm rot="16200000" flipH="1">
            <a:off x="2654299" y="3404674"/>
            <a:ext cx="133350" cy="146050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6088061" y="2806186"/>
            <a:ext cx="876300" cy="523875"/>
          </a:xfrm>
          <a:prstGeom prst="rect">
            <a:avLst/>
          </a:prstGeom>
          <a:solidFill>
            <a:schemeClr val="bg2">
              <a:lumMod val="9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Output </a:t>
            </a:r>
            <a:r>
              <a:rPr lang="en-US" sz="1400" b="1" dirty="0" smtClean="0"/>
              <a:t>Delay</a:t>
            </a:r>
            <a:endParaRPr lang="en-US" sz="1400" b="1" dirty="0"/>
          </a:p>
        </p:txBody>
      </p:sp>
      <p:cxnSp>
        <p:nvCxnSpPr>
          <p:cNvPr id="194" name="Straight Arrow Connector 193"/>
          <p:cNvCxnSpPr/>
          <p:nvPr/>
        </p:nvCxnSpPr>
        <p:spPr>
          <a:xfrm rot="5400000">
            <a:off x="5844380" y="3300692"/>
            <a:ext cx="268288" cy="219075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rot="5400000">
            <a:off x="5374480" y="3770592"/>
            <a:ext cx="1208088" cy="219075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892549" y="4552436"/>
            <a:ext cx="877887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4111624" y="4417499"/>
            <a:ext cx="484187" cy="268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ynopsys Existing Color Palett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97ABA"/>
      </a:accent1>
      <a:accent2>
        <a:srgbClr val="FA7D21"/>
      </a:accent2>
      <a:accent3>
        <a:srgbClr val="85B634"/>
      </a:accent3>
      <a:accent4>
        <a:srgbClr val="EA1700"/>
      </a:accent4>
      <a:accent5>
        <a:srgbClr val="BCBCBC"/>
      </a:accent5>
      <a:accent6>
        <a:srgbClr val="4071BA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E41D392C-69B5-410B-93A2-3DCBC541DC57}" vid="{665B3EE7-6704-437D-8D44-ED21F54FF7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ynopsys Existing Color Palette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897ABA"/>
    </a:accent1>
    <a:accent2>
      <a:srgbClr val="FA7D21"/>
    </a:accent2>
    <a:accent3>
      <a:srgbClr val="85B634"/>
    </a:accent3>
    <a:accent4>
      <a:srgbClr val="EA1700"/>
    </a:accent4>
    <a:accent5>
      <a:srgbClr val="BCBCBC"/>
    </a:accent5>
    <a:accent6>
      <a:srgbClr val="4071BA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3241</TotalTime>
  <Words>605</Words>
  <Application>Microsoft Office PowerPoint</Application>
  <PresentationFormat>On-screen Show (4:3)</PresentationFormat>
  <Paragraphs>148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Bodoni MT</vt:lpstr>
      <vt:lpstr>Calibri</vt:lpstr>
      <vt:lpstr>Courier New</vt:lpstr>
      <vt:lpstr>Palatino Linotype</vt:lpstr>
      <vt:lpstr>Wingdings</vt:lpstr>
      <vt:lpstr>Default Theme</vt:lpstr>
      <vt:lpstr>Solving the Scalability Challenges for Timing Constraints</vt:lpstr>
      <vt:lpstr>Outline</vt:lpstr>
      <vt:lpstr>Design Complexity Trends An idea of what you can expect</vt:lpstr>
      <vt:lpstr>The Key Scalability Challenges</vt:lpstr>
      <vt:lpstr>Consequences are expensive</vt:lpstr>
      <vt:lpstr>Dealing with Complexity</vt:lpstr>
      <vt:lpstr>Dealing with Changes</vt:lpstr>
      <vt:lpstr>Hierarchy: Constraint Extraction</vt:lpstr>
      <vt:lpstr>Hierarchy: Consistency Checking</vt:lpstr>
      <vt:lpstr>Dealing with Scenarios: Merge Modes</vt:lpstr>
      <vt:lpstr>Conclusions</vt:lpstr>
    </vt:vector>
  </TitlesOfParts>
  <Company>Synopsys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the Key Challenges in Timing Constraints</dc:title>
  <dc:creator>synopsys</dc:creator>
  <cp:lastModifiedBy>ADMINIBM</cp:lastModifiedBy>
  <cp:revision>60</cp:revision>
  <dcterms:created xsi:type="dcterms:W3CDTF">2015-03-09T17:03:19Z</dcterms:created>
  <dcterms:modified xsi:type="dcterms:W3CDTF">2015-03-22T13:14:59Z</dcterms:modified>
</cp:coreProperties>
</file>