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435" r:id="rId2"/>
    <p:sldId id="384" r:id="rId3"/>
    <p:sldId id="430" r:id="rId4"/>
    <p:sldId id="431" r:id="rId5"/>
    <p:sldId id="385" r:id="rId6"/>
    <p:sldId id="341" r:id="rId7"/>
    <p:sldId id="347" r:id="rId8"/>
    <p:sldId id="425" r:id="rId9"/>
    <p:sldId id="394" r:id="rId10"/>
    <p:sldId id="393" r:id="rId11"/>
    <p:sldId id="395" r:id="rId12"/>
    <p:sldId id="397" r:id="rId13"/>
    <p:sldId id="398" r:id="rId14"/>
    <p:sldId id="400" r:id="rId15"/>
    <p:sldId id="402" r:id="rId16"/>
    <p:sldId id="403" r:id="rId17"/>
    <p:sldId id="404" r:id="rId18"/>
    <p:sldId id="433" r:id="rId19"/>
    <p:sldId id="426" r:id="rId20"/>
    <p:sldId id="363" r:id="rId21"/>
    <p:sldId id="364" r:id="rId22"/>
    <p:sldId id="367" r:id="rId23"/>
    <p:sldId id="371" r:id="rId24"/>
    <p:sldId id="372" r:id="rId25"/>
    <p:sldId id="373" r:id="rId26"/>
    <p:sldId id="374" r:id="rId27"/>
    <p:sldId id="434" r:id="rId28"/>
    <p:sldId id="376" r:id="rId29"/>
    <p:sldId id="427" r:id="rId30"/>
    <p:sldId id="409" r:id="rId31"/>
    <p:sldId id="410" r:id="rId32"/>
    <p:sldId id="411" r:id="rId33"/>
    <p:sldId id="412" r:id="rId34"/>
    <p:sldId id="436" r:id="rId35"/>
  </p:sldIdLst>
  <p:sldSz cx="10058400" cy="7772400"/>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 Li" initials="YL" lastIdx="1" clrIdx="0"/>
  <p:cmAuthor id="1" name="yongnali"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244"/>
    <a:srgbClr val="0000FF"/>
    <a:srgbClr val="253FB6"/>
    <a:srgbClr val="F7C79C"/>
    <a:srgbClr val="F7FF94"/>
    <a:srgbClr val="000099"/>
    <a:srgbClr val="000000"/>
    <a:srgbClr val="C1F189"/>
    <a:srgbClr val="81E7A0"/>
    <a:srgbClr val="81C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5" autoAdjust="0"/>
    <p:restoredTop sz="82416" autoAdjust="0"/>
  </p:normalViewPr>
  <p:slideViewPr>
    <p:cSldViewPr snapToGrid="0">
      <p:cViewPr>
        <p:scale>
          <a:sx n="50" d="100"/>
          <a:sy n="50" d="100"/>
        </p:scale>
        <p:origin x="-2124" y="-168"/>
      </p:cViewPr>
      <p:guideLst>
        <p:guide orient="horz" pos="2448"/>
        <p:guide pos="3168"/>
      </p:guideLst>
    </p:cSldViewPr>
  </p:slideViewPr>
  <p:outlineViewPr>
    <p:cViewPr>
      <p:scale>
        <a:sx n="33" d="100"/>
        <a:sy n="33" d="100"/>
      </p:scale>
      <p:origin x="48" y="50130"/>
    </p:cViewPr>
  </p:outlineViewPr>
  <p:notesTextViewPr>
    <p:cViewPr>
      <p:scale>
        <a:sx n="100" d="100"/>
        <a:sy n="100" d="100"/>
      </p:scale>
      <p:origin x="0" y="0"/>
    </p:cViewPr>
  </p:notesTextViewPr>
  <p:sorterViewPr>
    <p:cViewPr>
      <p:scale>
        <a:sx n="50" d="100"/>
        <a:sy n="50" d="100"/>
      </p:scale>
      <p:origin x="0" y="3900"/>
    </p:cViewPr>
  </p:sorterViewPr>
  <p:notesViewPr>
    <p:cSldViewPr snapToGrid="0">
      <p:cViewPr varScale="1">
        <p:scale>
          <a:sx n="55" d="100"/>
          <a:sy n="55" d="100"/>
        </p:scale>
        <p:origin x="-288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6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64184"/>
          </a:xfrm>
          <a:prstGeom prst="rect">
            <a:avLst/>
          </a:prstGeom>
        </p:spPr>
        <p:txBody>
          <a:bodyPr vert="horz" lIns="91440" tIns="45720" rIns="91440" bIns="45720" rtlCol="0"/>
          <a:lstStyle>
            <a:lvl1pPr algn="r">
              <a:defRPr sz="1200"/>
            </a:lvl1pPr>
          </a:lstStyle>
          <a:p>
            <a:fld id="{9920A42A-F1A8-4EC1-9E8A-A0CE5CF1D310}" type="datetimeFigureOut">
              <a:rPr lang="en-US" smtClean="0"/>
              <a:t>3/4/2015</a:t>
            </a:fld>
            <a:endParaRPr lang="en-US"/>
          </a:p>
        </p:txBody>
      </p:sp>
      <p:sp>
        <p:nvSpPr>
          <p:cNvPr id="4" name="Footer Placeholder 3"/>
          <p:cNvSpPr>
            <a:spLocks noGrp="1"/>
          </p:cNvSpPr>
          <p:nvPr>
            <p:ph type="ftr" sz="quarter" idx="2"/>
          </p:nvPr>
        </p:nvSpPr>
        <p:spPr>
          <a:xfrm>
            <a:off x="1" y="8830627"/>
            <a:ext cx="2972320" cy="46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830627"/>
            <a:ext cx="2972320" cy="464184"/>
          </a:xfrm>
          <a:prstGeom prst="rect">
            <a:avLst/>
          </a:prstGeom>
        </p:spPr>
        <p:txBody>
          <a:bodyPr vert="horz" lIns="91440" tIns="45720" rIns="91440" bIns="45720" rtlCol="0" anchor="b"/>
          <a:lstStyle>
            <a:lvl1pPr algn="r">
              <a:defRPr sz="1200"/>
            </a:lvl1pPr>
          </a:lstStyle>
          <a:p>
            <a:fld id="{FFEC7353-D7FB-4E0C-BC79-68C53CAE31CC}" type="slidenum">
              <a:rPr lang="en-US" smtClean="0"/>
              <a:t>‹#›</a:t>
            </a:fld>
            <a:endParaRPr lang="en-US"/>
          </a:p>
        </p:txBody>
      </p:sp>
    </p:spTree>
    <p:extLst>
      <p:ext uri="{BB962C8B-B14F-4D97-AF65-F5344CB8AC3E}">
        <p14:creationId xmlns:p14="http://schemas.microsoft.com/office/powerpoint/2010/main" val="133505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72320" cy="464184"/>
          </a:xfrm>
          <a:prstGeom prst="rect">
            <a:avLst/>
          </a:prstGeom>
          <a:noFill/>
          <a:ln w="9525">
            <a:noFill/>
            <a:miter lim="800000"/>
            <a:headEnd/>
            <a:tailEnd/>
          </a:ln>
          <a:effectLst/>
        </p:spPr>
        <p:txBody>
          <a:bodyPr vert="horz" wrap="square" lIns="87938" tIns="43969" rIns="87938" bIns="43969" numCol="1" anchor="t" anchorCtr="0" compatLnSpc="1">
            <a:prstTxWarp prst="textNoShape">
              <a:avLst/>
            </a:prstTxWarp>
          </a:bodyPr>
          <a:lstStyle>
            <a:lvl1pPr defTabSz="879475" eaLnBrk="1" hangingPunct="1">
              <a:defRPr sz="1200"/>
            </a:lvl1pPr>
          </a:lstStyle>
          <a:p>
            <a:endParaRPr lang="en-US"/>
          </a:p>
        </p:txBody>
      </p:sp>
      <p:sp>
        <p:nvSpPr>
          <p:cNvPr id="26627" name="Rectangle 3"/>
          <p:cNvSpPr>
            <a:spLocks noGrp="1" noChangeArrowheads="1"/>
          </p:cNvSpPr>
          <p:nvPr>
            <p:ph type="dt" idx="1"/>
          </p:nvPr>
        </p:nvSpPr>
        <p:spPr bwMode="auto">
          <a:xfrm>
            <a:off x="3884122" y="0"/>
            <a:ext cx="2972320" cy="464184"/>
          </a:xfrm>
          <a:prstGeom prst="rect">
            <a:avLst/>
          </a:prstGeom>
          <a:noFill/>
          <a:ln w="9525">
            <a:noFill/>
            <a:miter lim="800000"/>
            <a:headEnd/>
            <a:tailEnd/>
          </a:ln>
          <a:effectLst/>
        </p:spPr>
        <p:txBody>
          <a:bodyPr vert="horz" wrap="square" lIns="87938" tIns="43969" rIns="87938" bIns="43969" numCol="1" anchor="t" anchorCtr="0" compatLnSpc="1">
            <a:prstTxWarp prst="textNoShape">
              <a:avLst/>
            </a:prstTxWarp>
          </a:bodyPr>
          <a:lstStyle>
            <a:lvl1pPr algn="r" defTabSz="879475" eaLnBrk="1" hangingPunct="1">
              <a:defRPr sz="1200"/>
            </a:lvl1pPr>
          </a:lstStyle>
          <a:p>
            <a:endParaRPr lang="en-US"/>
          </a:p>
        </p:txBody>
      </p:sp>
      <p:sp>
        <p:nvSpPr>
          <p:cNvPr id="26628" name="Rectangle 4"/>
          <p:cNvSpPr>
            <a:spLocks noGrp="1" noRot="1" noChangeAspect="1" noChangeArrowheads="1" noTextEdit="1"/>
          </p:cNvSpPr>
          <p:nvPr>
            <p:ph type="sldImg" idx="2"/>
          </p:nvPr>
        </p:nvSpPr>
        <p:spPr bwMode="auto">
          <a:xfrm>
            <a:off x="1174750" y="698500"/>
            <a:ext cx="45085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416109"/>
            <a:ext cx="5486400" cy="4182427"/>
          </a:xfrm>
          <a:prstGeom prst="rect">
            <a:avLst/>
          </a:prstGeom>
          <a:noFill/>
          <a:ln w="9525">
            <a:noFill/>
            <a:miter lim="800000"/>
            <a:headEnd/>
            <a:tailEnd/>
          </a:ln>
          <a:effectLst/>
        </p:spPr>
        <p:txBody>
          <a:bodyPr vert="horz" wrap="square" lIns="87938" tIns="43969" rIns="87938" bIns="439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 y="8830627"/>
            <a:ext cx="2972320" cy="464184"/>
          </a:xfrm>
          <a:prstGeom prst="rect">
            <a:avLst/>
          </a:prstGeom>
          <a:noFill/>
          <a:ln w="9525">
            <a:noFill/>
            <a:miter lim="800000"/>
            <a:headEnd/>
            <a:tailEnd/>
          </a:ln>
          <a:effectLst/>
        </p:spPr>
        <p:txBody>
          <a:bodyPr vert="horz" wrap="square" lIns="87938" tIns="43969" rIns="87938" bIns="43969" numCol="1" anchor="b" anchorCtr="0" compatLnSpc="1">
            <a:prstTxWarp prst="textNoShape">
              <a:avLst/>
            </a:prstTxWarp>
          </a:bodyPr>
          <a:lstStyle>
            <a:lvl1pPr defTabSz="879475" eaLnBrk="1" hangingPunct="1">
              <a:defRPr sz="1200"/>
            </a:lvl1pPr>
          </a:lstStyle>
          <a:p>
            <a:endParaRPr lang="en-US"/>
          </a:p>
        </p:txBody>
      </p:sp>
      <p:sp>
        <p:nvSpPr>
          <p:cNvPr id="26631" name="Rectangle 7"/>
          <p:cNvSpPr>
            <a:spLocks noGrp="1" noChangeArrowheads="1"/>
          </p:cNvSpPr>
          <p:nvPr>
            <p:ph type="sldNum" sz="quarter" idx="5"/>
          </p:nvPr>
        </p:nvSpPr>
        <p:spPr bwMode="auto">
          <a:xfrm>
            <a:off x="3884122" y="8830627"/>
            <a:ext cx="2972320" cy="464184"/>
          </a:xfrm>
          <a:prstGeom prst="rect">
            <a:avLst/>
          </a:prstGeom>
          <a:noFill/>
          <a:ln w="9525">
            <a:noFill/>
            <a:miter lim="800000"/>
            <a:headEnd/>
            <a:tailEnd/>
          </a:ln>
          <a:effectLst/>
        </p:spPr>
        <p:txBody>
          <a:bodyPr vert="horz" wrap="square" lIns="87938" tIns="43969" rIns="87938" bIns="43969" numCol="1" anchor="b" anchorCtr="0" compatLnSpc="1">
            <a:prstTxWarp prst="textNoShape">
              <a:avLst/>
            </a:prstTxWarp>
          </a:bodyPr>
          <a:lstStyle>
            <a:lvl1pPr algn="r" defTabSz="879475" eaLnBrk="1" hangingPunct="1">
              <a:defRPr sz="1200"/>
            </a:lvl1pPr>
          </a:lstStyle>
          <a:p>
            <a:fld id="{DFEF5342-CC8C-4426-BDFD-E53C2B368A89}" type="slidenum">
              <a:rPr lang="en-US"/>
              <a:pPr/>
              <a:t>‹#›</a:t>
            </a:fld>
            <a:endParaRPr lang="en-US"/>
          </a:p>
        </p:txBody>
      </p:sp>
    </p:spTree>
    <p:extLst>
      <p:ext uri="{BB962C8B-B14F-4D97-AF65-F5344CB8AC3E}">
        <p14:creationId xmlns:p14="http://schemas.microsoft.com/office/powerpoint/2010/main" val="2995376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a:t>
            </a:fld>
            <a:endParaRPr lang="en-US"/>
          </a:p>
        </p:txBody>
      </p:sp>
    </p:spTree>
    <p:extLst>
      <p:ext uri="{BB962C8B-B14F-4D97-AF65-F5344CB8AC3E}">
        <p14:creationId xmlns:p14="http://schemas.microsoft.com/office/powerpoint/2010/main" val="111203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we proposed</a:t>
            </a:r>
            <a:r>
              <a:rPr lang="en-US" altLang="zh-CN" baseline="0" dirty="0" smtClean="0"/>
              <a:t> a new framework by propose a technique call physical subspace project and </a:t>
            </a:r>
            <a:r>
              <a:rPr lang="en-US" altLang="zh-CN" sz="1200" dirty="0" smtClean="0"/>
              <a:t>Maximum a Posteriori Estimation (MAP). Compared with the traditional method that utilize PCA and</a:t>
            </a:r>
            <a:r>
              <a:rPr lang="en-US" altLang="zh-CN" sz="1200" baseline="0" dirty="0" smtClean="0"/>
              <a:t> RSM that requires a large number of training measurements, our method preserve the physical link between the measurements and MVS subspace, therefore we could use circuit simulation result to approximate system performance. We only need to calibrate the process shift using a few training data. </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10</a:t>
            </a:fld>
            <a:endParaRPr lang="en-US"/>
          </a:p>
        </p:txBody>
      </p:sp>
    </p:spTree>
    <p:extLst>
      <p:ext uri="{BB962C8B-B14F-4D97-AF65-F5344CB8AC3E}">
        <p14:creationId xmlns:p14="http://schemas.microsoft.com/office/powerpoint/2010/main" val="267324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intuition of the physical subspace</a:t>
            </a:r>
            <a:r>
              <a:rPr lang="en-US" altLang="zh-CN" baseline="0" dirty="0" smtClean="0"/>
              <a:t> project is that the MVS model only has limited number of parameters and most of them are directly inferable from IV curve. However, </a:t>
            </a:r>
            <a:r>
              <a:rPr lang="en-US" altLang="zh-CN" dirty="0" smtClean="0"/>
              <a:t>a gap still exists on how to translate backwards from measurements in the </a:t>
            </a:r>
            <a:r>
              <a:rPr lang="en-US" altLang="zh-CN" i="1" dirty="0" smtClean="0"/>
              <a:t>performance</a:t>
            </a:r>
            <a:r>
              <a:rPr lang="en-US" altLang="zh-CN" dirty="0" smtClean="0"/>
              <a:t> </a:t>
            </a:r>
            <a:r>
              <a:rPr lang="en-US" altLang="zh-CN" i="1" dirty="0" smtClean="0"/>
              <a:t>domain</a:t>
            </a:r>
            <a:r>
              <a:rPr lang="en-US" altLang="zh-CN" dirty="0" smtClean="0"/>
              <a:t> to the MVS subspace</a:t>
            </a:r>
            <a:r>
              <a:rPr lang="en-US" altLang="zh-CN" b="0" dirty="0" smtClean="0"/>
              <a:t>. </a:t>
            </a:r>
            <a:r>
              <a:rPr lang="en-US" altLang="zh-CN" sz="2400" b="0" dirty="0" smtClean="0">
                <a:solidFill>
                  <a:srgbClr val="253FB6"/>
                </a:solidFill>
                <a:ea typeface="+mn-ea"/>
                <a:cs typeface="+mn-cs"/>
              </a:rPr>
              <a:t>It motivate us to use the MVS model as a basis for </a:t>
            </a:r>
            <a:r>
              <a:rPr lang="en-US" altLang="zh-CN" sz="2400" b="0" i="1" dirty="0" smtClean="0">
                <a:solidFill>
                  <a:srgbClr val="253FB6"/>
                </a:solidFill>
                <a:ea typeface="+mn-ea"/>
                <a:cs typeface="+mn-cs"/>
              </a:rPr>
              <a:t>physical subspace projection</a:t>
            </a:r>
            <a:endParaRPr lang="zh-CN" altLang="en-US" sz="1600" b="0" dirty="0" smtClean="0">
              <a:solidFill>
                <a:srgbClr val="253FB6"/>
              </a:solidFill>
            </a:endParaRPr>
          </a:p>
          <a:p>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11</a:t>
            </a:fld>
            <a:endParaRPr lang="en-US"/>
          </a:p>
        </p:txBody>
      </p:sp>
    </p:spTree>
    <p:extLst>
      <p:ext uri="{BB962C8B-B14F-4D97-AF65-F5344CB8AC3E}">
        <p14:creationId xmlns:p14="http://schemas.microsoft.com/office/powerpoint/2010/main" val="32328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purpose of </a:t>
                </a:r>
                <a:r>
                  <a:rPr lang="en-US" altLang="zh-CN" i="1" dirty="0"/>
                  <a:t>physical subspace projection </a:t>
                </a:r>
                <a:r>
                  <a:rPr lang="en-US" altLang="zh-CN" dirty="0"/>
                  <a:t>is to </a:t>
                </a:r>
                <a:r>
                  <a:rPr lang="en-US" altLang="zh-CN" dirty="0" smtClean="0"/>
                  <a:t>transfer mixture of measurements into </a:t>
                </a:r>
                <a:r>
                  <a:rPr lang="en-US" altLang="zh-CN" dirty="0"/>
                  <a:t>a unique probability </a:t>
                </a:r>
                <a:r>
                  <a:rPr lang="en-US" altLang="zh-CN" dirty="0" smtClean="0"/>
                  <a:t>space spanned by MVS parameter space </a:t>
                </a:r>
                <a14:m>
                  <m:oMath xmlns:m="http://schemas.openxmlformats.org/officeDocument/2006/math">
                    <m:r>
                      <a:rPr lang="en-US" altLang="zh-CN" i="1">
                        <a:latin typeface="Cambria Math"/>
                        <a:ea typeface="Cambria Math"/>
                      </a:rPr>
                      <m:t>𝑿</m:t>
                    </m:r>
                    <m:r>
                      <a:rPr lang="en-US" altLang="zh-CN" b="0" i="0" smtClean="0">
                        <a:latin typeface="Cambria Math"/>
                        <a:ea typeface="Cambria Math"/>
                      </a:rPr>
                      <m:t>.</m:t>
                    </m:r>
                  </m:oMath>
                </a14:m>
                <a:endParaRPr lang="en-US" altLang="zh-CN" b="1" dirty="0" smtClean="0">
                  <a:ea typeface="Cambria Math"/>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0" dirty="0" smtClean="0">
                    <a:ea typeface="Cambria Math"/>
                  </a:rPr>
                  <a:t>Our</a:t>
                </a:r>
                <a:r>
                  <a:rPr lang="en-US" altLang="zh-CN" b="0" baseline="0" dirty="0" smtClean="0">
                    <a:ea typeface="Cambria Math"/>
                  </a:rPr>
                  <a:t> assumption here is that </a:t>
                </a:r>
                <a14:m>
                  <m:oMath xmlns:m="http://schemas.openxmlformats.org/officeDocument/2006/math">
                    <m:r>
                      <a:rPr lang="en-US" altLang="zh-CN" i="1" smtClean="0">
                        <a:latin typeface="Cambria Math"/>
                        <a:ea typeface="Cambria Math"/>
                      </a:rPr>
                      <m:t>𝑿</m:t>
                    </m:r>
                  </m:oMath>
                </a14:m>
                <a:r>
                  <a:rPr lang="en-US" altLang="zh-CN" dirty="0"/>
                  <a:t> </a:t>
                </a:r>
                <a:r>
                  <a:rPr lang="en-US" altLang="zh-CN" dirty="0" smtClean="0"/>
                  <a:t>satisfying </a:t>
                </a:r>
                <a:r>
                  <a:rPr lang="en-US" altLang="zh-CN" dirty="0"/>
                  <a:t>a multivariate </a:t>
                </a:r>
                <a:r>
                  <a:rPr lang="en-US" altLang="zh-CN" dirty="0" smtClean="0"/>
                  <a:t>Gaussian distribution mux and theta. Notice that we both</a:t>
                </a:r>
                <a:r>
                  <a:rPr lang="en-US" altLang="zh-CN" baseline="0" dirty="0" smtClean="0"/>
                  <a:t> values are unknown and we only know their prior value. </a:t>
                </a:r>
                <a:r>
                  <a:rPr lang="en-US" altLang="zh-CN" dirty="0" smtClean="0"/>
                  <a:t>The probability of observing each data point is shown in</a:t>
                </a:r>
                <a:r>
                  <a:rPr lang="en-US" altLang="zh-CN" baseline="0" dirty="0" smtClean="0"/>
                  <a:t> this equation.</a:t>
                </a:r>
                <a:endParaRPr lang="en-US" altLang="zh-CN" b="0" dirty="0" smtClean="0">
                  <a:ea typeface="Cambria Math"/>
                </a:endParaRPr>
              </a:p>
            </p:txBody>
          </p:sp>
        </mc:Choice>
        <mc:Fallback xmlns="">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purpose of </a:t>
                </a:r>
                <a:r>
                  <a:rPr lang="en-US" altLang="zh-CN" i="1" dirty="0"/>
                  <a:t>physical subspace projection </a:t>
                </a:r>
                <a:r>
                  <a:rPr lang="en-US" altLang="zh-CN" dirty="0"/>
                  <a:t>is to </a:t>
                </a:r>
                <a:r>
                  <a:rPr lang="en-US" altLang="zh-CN" dirty="0" smtClean="0"/>
                  <a:t>transfer mixture of measurements into </a:t>
                </a:r>
                <a:r>
                  <a:rPr lang="en-US" altLang="zh-CN" dirty="0"/>
                  <a:t>a unique probability </a:t>
                </a:r>
                <a:r>
                  <a:rPr lang="en-US" altLang="zh-CN" dirty="0" smtClean="0"/>
                  <a:t>space spanned by MVS parameter space </a:t>
                </a:r>
                <a:r>
                  <a:rPr lang="en-US" altLang="zh-CN" i="0">
                    <a:latin typeface="Cambria Math"/>
                    <a:ea typeface="Cambria Math"/>
                  </a:rPr>
                  <a:t>𝑿</a:t>
                </a:r>
                <a:r>
                  <a:rPr lang="en-US" altLang="zh-CN" b="0" i="0" smtClean="0">
                    <a:latin typeface="Cambria Math"/>
                    <a:ea typeface="Cambria Math"/>
                  </a:rPr>
                  <a:t>.</a:t>
                </a:r>
                <a:endParaRPr lang="en-US" altLang="zh-CN" b="1" dirty="0" smtClean="0">
                  <a:ea typeface="Cambria Math"/>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0" dirty="0" smtClean="0">
                    <a:ea typeface="Cambria Math"/>
                  </a:rPr>
                  <a:t>Our</a:t>
                </a:r>
                <a:r>
                  <a:rPr lang="en-US" altLang="zh-CN" b="0" baseline="0" dirty="0" smtClean="0">
                    <a:ea typeface="Cambria Math"/>
                  </a:rPr>
                  <a:t> assumption here is that </a:t>
                </a:r>
                <a:r>
                  <a:rPr lang="en-US" altLang="zh-CN" i="0" smtClean="0">
                    <a:latin typeface="Cambria Math"/>
                    <a:ea typeface="Cambria Math"/>
                  </a:rPr>
                  <a:t>𝑿</a:t>
                </a:r>
                <a:r>
                  <a:rPr lang="en-US" altLang="zh-CN" dirty="0"/>
                  <a:t> </a:t>
                </a:r>
                <a:r>
                  <a:rPr lang="en-US" altLang="zh-CN" dirty="0" smtClean="0"/>
                  <a:t>satisfying </a:t>
                </a:r>
                <a:r>
                  <a:rPr lang="en-US" altLang="zh-CN" dirty="0"/>
                  <a:t>a multivariate </a:t>
                </a:r>
                <a:r>
                  <a:rPr lang="en-US" altLang="zh-CN" dirty="0" smtClean="0"/>
                  <a:t>Gaussian </a:t>
                </a:r>
                <a:r>
                  <a:rPr lang="en-US" altLang="zh-CN" dirty="0" smtClean="0"/>
                  <a:t>distribution mux and theta. Notice that we both</a:t>
                </a:r>
                <a:r>
                  <a:rPr lang="en-US" altLang="zh-CN" baseline="0" dirty="0" smtClean="0"/>
                  <a:t> values are unknown and we only know their prior value. </a:t>
                </a:r>
                <a:r>
                  <a:rPr lang="en-US" altLang="zh-CN" dirty="0" smtClean="0"/>
                  <a:t>The probability of observing each data point is shown in</a:t>
                </a:r>
                <a:r>
                  <a:rPr lang="en-US" altLang="zh-CN" baseline="0" dirty="0" smtClean="0"/>
                  <a:t> this equation.</a:t>
                </a:r>
                <a:endParaRPr lang="en-US" altLang="zh-CN" b="0" dirty="0" smtClean="0">
                  <a:ea typeface="Cambria Math"/>
                </a:endParaRPr>
              </a:p>
            </p:txBody>
          </p:sp>
        </mc:Fallback>
      </mc:AlternateContent>
      <p:sp>
        <p:nvSpPr>
          <p:cNvPr id="4" name="Slide Number Placeholder 3"/>
          <p:cNvSpPr>
            <a:spLocks noGrp="1"/>
          </p:cNvSpPr>
          <p:nvPr>
            <p:ph type="sldNum" sz="quarter" idx="10"/>
          </p:nvPr>
        </p:nvSpPr>
        <p:spPr/>
        <p:txBody>
          <a:bodyPr/>
          <a:lstStyle/>
          <a:p>
            <a:fld id="{DFEF5342-CC8C-4426-BDFD-E53C2B368A89}" type="slidenum">
              <a:rPr lang="en-US" smtClean="0"/>
              <a:pPr/>
              <a:t>12</a:t>
            </a:fld>
            <a:endParaRPr lang="en-US"/>
          </a:p>
        </p:txBody>
      </p:sp>
    </p:spTree>
    <p:extLst>
      <p:ext uri="{BB962C8B-B14F-4D97-AF65-F5344CB8AC3E}">
        <p14:creationId xmlns:p14="http://schemas.microsoft.com/office/powerpoint/2010/main" val="389591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smtClean="0"/>
                  <a:t>After physical subspace projection,</a:t>
                </a:r>
                <a:r>
                  <a:rPr lang="en-US" altLang="zh-CN" baseline="0" dirty="0" smtClean="0"/>
                  <a:t> we try to find </a:t>
                </a:r>
                <a14:m>
                  <m:oMath xmlns:m="http://schemas.openxmlformats.org/officeDocument/2006/math">
                    <m:sSub>
                      <m:sSubPr>
                        <m:ctrlPr>
                          <a:rPr lang="en-US" altLang="zh-CN" sz="1200" i="1" smtClean="0">
                            <a:latin typeface="Cambria Math"/>
                          </a:rPr>
                        </m:ctrlPr>
                      </m:sSubPr>
                      <m:e>
                        <m:r>
                          <a:rPr lang="en-US" altLang="zh-CN" sz="1200" i="1">
                            <a:latin typeface="Cambria Math"/>
                            <a:ea typeface="Cambria Math"/>
                          </a:rPr>
                          <m:t>𝝁</m:t>
                        </m:r>
                      </m:e>
                      <m:sub>
                        <m:r>
                          <a:rPr lang="en-US" altLang="zh-CN" sz="1200" i="1">
                            <a:latin typeface="Cambria Math"/>
                          </a:rPr>
                          <m:t>𝑿</m:t>
                        </m:r>
                      </m:sub>
                    </m:sSub>
                  </m:oMath>
                </a14:m>
                <a:r>
                  <a:rPr lang="en-US" altLang="zh-CN" sz="1200" dirty="0" smtClean="0"/>
                  <a:t> that maximizes </a:t>
                </a:r>
                <a:r>
                  <a:rPr lang="en-US" altLang="zh-CN" sz="1200" dirty="0" smtClean="0">
                    <a:latin typeface="Arial" pitchFamily="34" charset="0"/>
                    <a:cs typeface="Arial" pitchFamily="34" charset="0"/>
                  </a:rPr>
                  <a:t>p</a:t>
                </a:r>
                <a:r>
                  <a:rPr lang="en-US" altLang="zh-CN" dirty="0" smtClean="0">
                    <a:latin typeface="Arial" pitchFamily="34" charset="0"/>
                    <a:cs typeface="Arial" pitchFamily="34" charset="0"/>
                  </a:rPr>
                  <a:t>osteriori</a:t>
                </a:r>
                <a:r>
                  <a:rPr lang="en-US" altLang="zh-CN" sz="1200" dirty="0" smtClean="0"/>
                  <a:t> probability.</a:t>
                </a:r>
                <a:r>
                  <a:rPr lang="en-US" altLang="zh-CN" sz="1200" baseline="0" dirty="0" smtClean="0"/>
                  <a:t> Since both </a:t>
                </a:r>
                <a14:m>
                  <m:oMath xmlns:m="http://schemas.openxmlformats.org/officeDocument/2006/math">
                    <m:sSub>
                      <m:sSubPr>
                        <m:ctrlPr>
                          <a:rPr lang="en-US" altLang="zh-CN" sz="1200" i="1" smtClean="0">
                            <a:latin typeface="Cambria Math"/>
                          </a:rPr>
                        </m:ctrlPr>
                      </m:sSubPr>
                      <m:e>
                        <m:r>
                          <a:rPr lang="en-US" altLang="zh-CN" sz="1200" i="1">
                            <a:latin typeface="Cambria Math"/>
                            <a:ea typeface="Cambria Math"/>
                          </a:rPr>
                          <m:t>𝝁</m:t>
                        </m:r>
                      </m:e>
                      <m:sub>
                        <m:r>
                          <a:rPr lang="en-US" altLang="zh-CN" sz="1200" i="1">
                            <a:latin typeface="Cambria Math"/>
                          </a:rPr>
                          <m:t>𝑿</m:t>
                        </m:r>
                      </m:sub>
                    </m:sSub>
                  </m:oMath>
                </a14:m>
                <a:r>
                  <a:rPr lang="zh-CN" altLang="en-US" dirty="0" smtClean="0"/>
                  <a:t> </a:t>
                </a:r>
                <a:r>
                  <a:rPr lang="en-US" altLang="zh-CN" dirty="0" smtClean="0"/>
                  <a:t>and </a:t>
                </a:r>
                <a14:m>
                  <m:oMath xmlns:m="http://schemas.openxmlformats.org/officeDocument/2006/math">
                    <m:r>
                      <a:rPr lang="en-US" altLang="zh-CN" sz="1200" b="0" i="1" smtClean="0">
                        <a:latin typeface="Cambria Math"/>
                        <a:ea typeface="Cambria Math"/>
                      </a:rPr>
                      <m:t>𝜃</m:t>
                    </m:r>
                  </m:oMath>
                </a14:m>
                <a:r>
                  <a:rPr lang="zh-CN" altLang="en-US" dirty="0" smtClean="0"/>
                  <a:t> </a:t>
                </a:r>
                <a:r>
                  <a:rPr lang="en-US" altLang="zh-CN" dirty="0" smtClean="0"/>
                  <a:t>are unknown</a:t>
                </a:r>
                <a:r>
                  <a:rPr lang="en-US" altLang="zh-CN" baseline="0" dirty="0" smtClean="0"/>
                  <a:t>, we solve it using a EM algorithm in an iterative way. </a:t>
                </a:r>
                <a:endParaRPr lang="zh-CN" altLang="en-US" dirty="0"/>
              </a:p>
            </p:txBody>
          </p:sp>
        </mc:Choice>
        <mc:Fallback xmlns="">
          <p:sp>
            <p:nvSpPr>
              <p:cNvPr id="3" name="Notes Placeholder 2"/>
              <p:cNvSpPr>
                <a:spLocks noGrp="1"/>
              </p:cNvSpPr>
              <p:nvPr>
                <p:ph type="body" idx="1"/>
              </p:nvPr>
            </p:nvSpPr>
            <p:spPr/>
            <p:txBody>
              <a:bodyPr/>
              <a:lstStyle/>
              <a:p>
                <a:r>
                  <a:rPr lang="en-US" altLang="zh-CN" dirty="0" smtClean="0"/>
                  <a:t>After physical subspace projection,</a:t>
                </a:r>
                <a:r>
                  <a:rPr lang="en-US" altLang="zh-CN" baseline="0" dirty="0" smtClean="0"/>
                  <a:t> we try to find </a:t>
                </a:r>
                <a:r>
                  <a:rPr lang="en-US" altLang="zh-CN" sz="1200" i="0">
                    <a:latin typeface="Cambria Math"/>
                    <a:ea typeface="Cambria Math"/>
                  </a:rPr>
                  <a:t>𝝁</a:t>
                </a:r>
                <a:r>
                  <a:rPr lang="en-US" altLang="zh-CN" sz="1200" i="0" smtClean="0">
                    <a:latin typeface="Cambria Math"/>
                    <a:ea typeface="Cambria Math"/>
                  </a:rPr>
                  <a:t>_</a:t>
                </a:r>
                <a:r>
                  <a:rPr lang="en-US" altLang="zh-CN" sz="1200" i="0">
                    <a:latin typeface="Cambria Math"/>
                  </a:rPr>
                  <a:t>𝑿</a:t>
                </a:r>
                <a:r>
                  <a:rPr lang="en-US" altLang="zh-CN" sz="1200" dirty="0" smtClean="0"/>
                  <a:t> that </a:t>
                </a:r>
                <a:r>
                  <a:rPr lang="en-US" altLang="zh-CN" sz="1200" dirty="0" smtClean="0"/>
                  <a:t>maximizes </a:t>
                </a:r>
                <a:r>
                  <a:rPr lang="en-US" altLang="zh-CN" sz="1200" dirty="0" smtClean="0">
                    <a:latin typeface="Arial" pitchFamily="34" charset="0"/>
                    <a:cs typeface="Arial" pitchFamily="34" charset="0"/>
                  </a:rPr>
                  <a:t>p</a:t>
                </a:r>
                <a:r>
                  <a:rPr lang="en-US" altLang="zh-CN" dirty="0" smtClean="0">
                    <a:latin typeface="Arial" pitchFamily="34" charset="0"/>
                    <a:cs typeface="Arial" pitchFamily="34" charset="0"/>
                  </a:rPr>
                  <a:t>osteriori</a:t>
                </a:r>
                <a:r>
                  <a:rPr lang="en-US" altLang="zh-CN" sz="1200" dirty="0" smtClean="0"/>
                  <a:t> probability.</a:t>
                </a:r>
                <a:r>
                  <a:rPr lang="en-US" altLang="zh-CN" sz="1200" baseline="0" dirty="0" smtClean="0"/>
                  <a:t> Since both </a:t>
                </a:r>
                <a:r>
                  <a:rPr lang="en-US" altLang="zh-CN" sz="1200" i="0">
                    <a:latin typeface="Cambria Math"/>
                    <a:ea typeface="Cambria Math"/>
                  </a:rPr>
                  <a:t>𝝁</a:t>
                </a:r>
                <a:r>
                  <a:rPr lang="en-US" altLang="zh-CN" sz="1200" i="0" smtClean="0">
                    <a:latin typeface="Cambria Math"/>
                    <a:ea typeface="Cambria Math"/>
                  </a:rPr>
                  <a:t>_</a:t>
                </a:r>
                <a:r>
                  <a:rPr lang="en-US" altLang="zh-CN" sz="1200" i="0">
                    <a:latin typeface="Cambria Math"/>
                  </a:rPr>
                  <a:t>𝑿</a:t>
                </a:r>
                <a:r>
                  <a:rPr lang="zh-CN" altLang="en-US" dirty="0" smtClean="0"/>
                  <a:t> </a:t>
                </a:r>
                <a:r>
                  <a:rPr lang="en-US" altLang="zh-CN" dirty="0" smtClean="0"/>
                  <a:t>and </a:t>
                </a:r>
                <a:r>
                  <a:rPr lang="en-US" altLang="zh-CN" sz="1200" b="0" i="0" smtClean="0">
                    <a:latin typeface="Cambria Math"/>
                    <a:ea typeface="Cambria Math"/>
                  </a:rPr>
                  <a:t>𝜃</a:t>
                </a:r>
                <a:r>
                  <a:rPr lang="zh-CN" altLang="en-US" dirty="0" smtClean="0"/>
                  <a:t> </a:t>
                </a:r>
                <a:r>
                  <a:rPr lang="en-US" altLang="zh-CN" dirty="0" smtClean="0"/>
                  <a:t>are unknown</a:t>
                </a:r>
                <a:r>
                  <a:rPr lang="en-US" altLang="zh-CN" baseline="0" dirty="0" smtClean="0"/>
                  <a:t>, we solve it using a EM algorithm in an iterative way. </a:t>
                </a:r>
                <a:endParaRPr lang="zh-CN" altLang="en-US" dirty="0"/>
              </a:p>
            </p:txBody>
          </p:sp>
        </mc:Fallback>
      </mc:AlternateContent>
      <p:sp>
        <p:nvSpPr>
          <p:cNvPr id="4" name="Slide Number Placeholder 3"/>
          <p:cNvSpPr>
            <a:spLocks noGrp="1"/>
          </p:cNvSpPr>
          <p:nvPr>
            <p:ph type="sldNum" sz="quarter" idx="10"/>
          </p:nvPr>
        </p:nvSpPr>
        <p:spPr/>
        <p:txBody>
          <a:bodyPr/>
          <a:lstStyle/>
          <a:p>
            <a:fld id="{DFEF5342-CC8C-4426-BDFD-E53C2B368A89}" type="slidenum">
              <a:rPr lang="en-US" smtClean="0"/>
              <a:pPr/>
              <a:t>13</a:t>
            </a:fld>
            <a:endParaRPr lang="en-US"/>
          </a:p>
        </p:txBody>
      </p:sp>
    </p:spTree>
    <p:extLst>
      <p:ext uri="{BB962C8B-B14F-4D97-AF65-F5344CB8AC3E}">
        <p14:creationId xmlns:p14="http://schemas.microsoft.com/office/powerpoint/2010/main" val="113503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last step is</a:t>
            </a:r>
            <a:r>
              <a:rPr lang="en-US" altLang="zh-CN" baseline="0" dirty="0" smtClean="0"/>
              <a:t> to calibrate the process shift before the simulation result and measurements. </a:t>
            </a:r>
            <a:r>
              <a:rPr lang="en-US" altLang="zh-CN" dirty="0" smtClean="0"/>
              <a:t>A very small sample size (~5) can be used to calibrate the difference between measurements and MVS model prediction.</a:t>
            </a:r>
          </a:p>
          <a:p>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14</a:t>
            </a:fld>
            <a:endParaRPr lang="en-US"/>
          </a:p>
        </p:txBody>
      </p:sp>
    </p:spTree>
    <p:extLst>
      <p:ext uri="{BB962C8B-B14F-4D97-AF65-F5344CB8AC3E}">
        <p14:creationId xmlns:p14="http://schemas.microsoft.com/office/powerpoint/2010/main" val="3579923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a:t>
            </a:r>
            <a:r>
              <a:rPr lang="en-US" altLang="zh-CN" baseline="0" dirty="0" smtClean="0"/>
              <a:t> let’s show some experiment result. </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15</a:t>
            </a:fld>
            <a:endParaRPr lang="en-US"/>
          </a:p>
        </p:txBody>
      </p:sp>
    </p:spTree>
    <p:extLst>
      <p:ext uri="{BB962C8B-B14F-4D97-AF65-F5344CB8AC3E}">
        <p14:creationId xmlns:p14="http://schemas.microsoft.com/office/powerpoint/2010/main" val="266227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508500" cy="3486150"/>
          </a:xfrm>
        </p:spPr>
      </p:sp>
      <p:sp>
        <p:nvSpPr>
          <p:cNvPr id="3" name="Notes Placeholder 2"/>
          <p:cNvSpPr>
            <a:spLocks noGrp="1"/>
          </p:cNvSpPr>
          <p:nvPr>
            <p:ph type="body" idx="1"/>
          </p:nvPr>
        </p:nvSpPr>
        <p:spPr/>
        <p:txBody>
          <a:bodyPr/>
          <a:lstStyle/>
          <a:p>
            <a:r>
              <a:rPr lang="en-US" dirty="0" smtClean="0"/>
              <a:t>In the next section, we will introduce a novel compact</a:t>
            </a:r>
            <a:r>
              <a:rPr lang="en-US" baseline="0" dirty="0" smtClean="0"/>
              <a:t> model parameter extraction algorithm using Bayesian inference.</a:t>
            </a:r>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19</a:t>
            </a:fld>
            <a:endParaRPr lang="en-US"/>
          </a:p>
        </p:txBody>
      </p:sp>
    </p:spTree>
    <p:extLst>
      <p:ext uri="{BB962C8B-B14F-4D97-AF65-F5344CB8AC3E}">
        <p14:creationId xmlns:p14="http://schemas.microsoft.com/office/powerpoint/2010/main" val="375755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traditional LSE optimization flow, parameters are divided</a:t>
            </a:r>
            <a:r>
              <a:rPr lang="en-US" altLang="zh-CN" baseline="0" dirty="0" smtClean="0"/>
              <a:t> into two subgroup, one for sub-threshold, and one for above-threshold. Each subgroup are optimized separately using LSE optimization. The whole process are repeated iteratively until convergence. The error function for LSE optimization is shown in … However, even for the ultra-compact MVS model, we still need substantial number of measurements for each device (~20 measurements). </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20</a:t>
            </a:fld>
            <a:endParaRPr lang="en-US"/>
          </a:p>
        </p:txBody>
      </p:sp>
    </p:spTree>
    <p:extLst>
      <p:ext uri="{BB962C8B-B14F-4D97-AF65-F5344CB8AC3E}">
        <p14:creationId xmlns:p14="http://schemas.microsoft.com/office/powerpoint/2010/main" val="415701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We first notice several problems in the traditional LSE objective function. First, it assign equal weights for measurements at different voltage biases. Therefore it may suffer from systematic offset or noisy measurements. Second, LSE is a numerical solution and need a initial value and searching boundary. Both of these require extensive experience in device physics. </a:t>
            </a:r>
          </a:p>
          <a:p>
            <a:r>
              <a:rPr lang="en-US" altLang="zh-CN" dirty="0" smtClean="0"/>
              <a:t>In</a:t>
            </a:r>
            <a:r>
              <a:rPr lang="en-US" altLang="zh-CN" baseline="0" dirty="0" smtClean="0"/>
              <a:t> our work, we proposed a new approach based on Bayesian inference and using past measurements of the MVS model. We assume that MVS model parameter has good consistency across various technology nodes. We made two changes on the traditional LSE error functions, we assign different weight according to data uncertainty, and second, we apply a proper prior distribution learned from historical data.</a:t>
            </a:r>
          </a:p>
          <a:p>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21</a:t>
            </a:fld>
            <a:endParaRPr lang="en-US"/>
          </a:p>
        </p:txBody>
      </p:sp>
    </p:spTree>
    <p:extLst>
      <p:ext uri="{BB962C8B-B14F-4D97-AF65-F5344CB8AC3E}">
        <p14:creationId xmlns:p14="http://schemas.microsoft.com/office/powerpoint/2010/main" val="200156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23</a:t>
            </a:fld>
            <a:endParaRPr lang="en-US"/>
          </a:p>
        </p:txBody>
      </p:sp>
    </p:spTree>
    <p:extLst>
      <p:ext uri="{BB962C8B-B14F-4D97-AF65-F5344CB8AC3E}">
        <p14:creationId xmlns:p14="http://schemas.microsoft.com/office/powerpoint/2010/main" val="133397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thesis, we are try to solve the following key problems in device variation &amp; statistical modeling area. …</a:t>
            </a:r>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2</a:t>
            </a:fld>
            <a:endParaRPr lang="en-US"/>
          </a:p>
        </p:txBody>
      </p:sp>
    </p:spTree>
    <p:extLst>
      <p:ext uri="{BB962C8B-B14F-4D97-AF65-F5344CB8AC3E}">
        <p14:creationId xmlns:p14="http://schemas.microsoft.com/office/powerpoint/2010/main" val="185342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5085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29</a:t>
            </a:fld>
            <a:endParaRPr lang="en-US"/>
          </a:p>
        </p:txBody>
      </p:sp>
    </p:spTree>
    <p:extLst>
      <p:ext uri="{BB962C8B-B14F-4D97-AF65-F5344CB8AC3E}">
        <p14:creationId xmlns:p14="http://schemas.microsoft.com/office/powerpoint/2010/main" val="4134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Traditionally, these problems are attacked</a:t>
            </a:r>
            <a:r>
              <a:rPr lang="en-US" altLang="zh-CN" baseline="0" dirty="0" smtClean="0"/>
              <a:t> by system identification approaches, which try to determine a mathematical relationship between input and output without going into the detail of the system. …</a:t>
            </a:r>
          </a:p>
        </p:txBody>
      </p:sp>
      <p:sp>
        <p:nvSpPr>
          <p:cNvPr id="4" name="Slide Number Placeholder 3"/>
          <p:cNvSpPr>
            <a:spLocks noGrp="1"/>
          </p:cNvSpPr>
          <p:nvPr>
            <p:ph type="sldNum" sz="quarter" idx="10"/>
          </p:nvPr>
        </p:nvSpPr>
        <p:spPr/>
        <p:txBody>
          <a:bodyPr/>
          <a:lstStyle/>
          <a:p>
            <a:fld id="{DFEF5342-CC8C-4426-BDFD-E53C2B368A89}" type="slidenum">
              <a:rPr lang="en-US" smtClean="0"/>
              <a:pPr/>
              <a:t>3</a:t>
            </a:fld>
            <a:endParaRPr lang="en-US"/>
          </a:p>
        </p:txBody>
      </p:sp>
    </p:spTree>
    <p:extLst>
      <p:ext uri="{BB962C8B-B14F-4D97-AF65-F5344CB8AC3E}">
        <p14:creationId xmlns:p14="http://schemas.microsoft.com/office/powerpoint/2010/main" val="136824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However,</a:t>
            </a:r>
            <a:r>
              <a:rPr lang="en-US" altLang="zh-CN" baseline="0" dirty="0" smtClean="0"/>
              <a:t> there are several problem associated with the system id approaches. …</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4</a:t>
            </a:fld>
            <a:endParaRPr lang="en-US"/>
          </a:p>
        </p:txBody>
      </p:sp>
    </p:spTree>
    <p:extLst>
      <p:ext uri="{BB962C8B-B14F-4D97-AF65-F5344CB8AC3E}">
        <p14:creationId xmlns:p14="http://schemas.microsoft.com/office/powerpoint/2010/main" val="88584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thesis,</a:t>
            </a:r>
            <a:r>
              <a:rPr lang="en-US" baseline="0" dirty="0" smtClean="0"/>
              <a:t> we</a:t>
            </a:r>
            <a:r>
              <a:rPr lang="en-US" dirty="0" smtClean="0"/>
              <a:t> leverage the MIT virtual source</a:t>
            </a:r>
            <a:r>
              <a:rPr lang="en-US" baseline="0" dirty="0" smtClean="0"/>
              <a:t> model, proposed by prof. Dimitri Antoniadis. We introduce efficient statistical IC modeling and extraction methods. We further propose statistical formulations such as physical subspace projection to project measurements onto a MVS model subspace. We also introduce a Bayesian extraction method to fit from limited number of measurements, and propose optimal sampling method for IV measurements. This allows us to solve the following problems.  </a:t>
            </a:r>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5</a:t>
            </a:fld>
            <a:endParaRPr lang="en-US"/>
          </a:p>
        </p:txBody>
      </p:sp>
    </p:spTree>
    <p:extLst>
      <p:ext uri="{BB962C8B-B14F-4D97-AF65-F5344CB8AC3E}">
        <p14:creationId xmlns:p14="http://schemas.microsoft.com/office/powerpoint/2010/main" val="126807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508500" cy="3486150"/>
          </a:xfrm>
        </p:spPr>
      </p:sp>
      <p:sp>
        <p:nvSpPr>
          <p:cNvPr id="3" name="Notes Placeholder 2"/>
          <p:cNvSpPr>
            <a:spLocks noGrp="1"/>
          </p:cNvSpPr>
          <p:nvPr>
            <p:ph type="body" idx="1"/>
          </p:nvPr>
        </p:nvSpPr>
        <p:spPr/>
        <p:txBody>
          <a:bodyPr/>
          <a:lstStyle/>
          <a:p>
            <a:r>
              <a:rPr lang="en-US" dirty="0" smtClean="0"/>
              <a:t>Let’s first introduce the foundation</a:t>
            </a:r>
            <a:r>
              <a:rPr lang="en-US" baseline="0" dirty="0" smtClean="0"/>
              <a:t> of the work, MIT virtual source transistor model.</a:t>
            </a:r>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6</a:t>
            </a:fld>
            <a:endParaRPr lang="en-US"/>
          </a:p>
        </p:txBody>
      </p:sp>
    </p:spTree>
    <p:extLst>
      <p:ext uri="{BB962C8B-B14F-4D97-AF65-F5344CB8AC3E}">
        <p14:creationId xmlns:p14="http://schemas.microsoft.com/office/powerpoint/2010/main" val="284452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en-US" altLang="zh-CN" baseline="0" dirty="0" smtClean="0"/>
              <a:t> MIT virtual source model is a physical based ultra-compact model including only 23 parameter. </a:t>
            </a:r>
            <a:r>
              <a:rPr lang="en-US" altLang="zh-CN" sz="1200" b="0" i="0" u="none" strike="noStrike" kern="1200" baseline="0" dirty="0" smtClean="0">
                <a:solidFill>
                  <a:schemeClr val="tx1"/>
                </a:solidFill>
                <a:latin typeface="Arial" charset="0"/>
                <a:ea typeface="+mn-ea"/>
                <a:cs typeface="+mn-cs"/>
              </a:rPr>
              <a:t>The core concept in the MVS model is that in short-channel devices, </a:t>
            </a:r>
            <a:r>
              <a:rPr lang="en-US" altLang="zh-CN" sz="1200" b="0" i="0" u="none" strike="noStrike" kern="1200" baseline="0" dirty="0" err="1" smtClean="0">
                <a:solidFill>
                  <a:schemeClr val="tx1"/>
                </a:solidFill>
                <a:latin typeface="Arial" charset="0"/>
                <a:ea typeface="+mn-ea"/>
                <a:cs typeface="+mn-cs"/>
              </a:rPr>
              <a:t>vxo</a:t>
            </a:r>
            <a:r>
              <a:rPr lang="en-US" altLang="zh-CN" sz="1200" b="0" i="0" u="none" strike="noStrike" kern="1200" baseline="0" dirty="0" smtClean="0">
                <a:solidFill>
                  <a:schemeClr val="tx1"/>
                </a:solidFill>
                <a:latin typeface="Arial" charset="0"/>
                <a:ea typeface="+mn-ea"/>
                <a:cs typeface="+mn-cs"/>
              </a:rPr>
              <a:t> does not depend on </a:t>
            </a:r>
            <a:r>
              <a:rPr lang="en-US" altLang="zh-CN" sz="1200" b="0" i="0" u="none" strike="noStrike" kern="1200" baseline="0" dirty="0" err="1" smtClean="0">
                <a:solidFill>
                  <a:schemeClr val="tx1"/>
                </a:solidFill>
                <a:latin typeface="Arial" charset="0"/>
                <a:ea typeface="+mn-ea"/>
                <a:cs typeface="+mn-cs"/>
              </a:rPr>
              <a:t>Vds</a:t>
            </a:r>
            <a:r>
              <a:rPr lang="en-US" altLang="zh-CN" sz="1200" b="0" i="0" u="none" strike="noStrike" kern="1200" baseline="0" dirty="0" smtClean="0">
                <a:solidFill>
                  <a:schemeClr val="tx1"/>
                </a:solidFill>
                <a:latin typeface="Arial" charset="0"/>
                <a:ea typeface="+mn-ea"/>
                <a:cs typeface="+mn-cs"/>
              </a:rPr>
              <a:t> except for DIBL effects. In the MVS model, the drain current of a MOSFET normalized by width can be described using this equation. … The key I-V parameters for the MVS model includes …</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7</a:t>
            </a:fld>
            <a:endParaRPr lang="en-US"/>
          </a:p>
        </p:txBody>
      </p:sp>
    </p:spTree>
    <p:extLst>
      <p:ext uri="{BB962C8B-B14F-4D97-AF65-F5344CB8AC3E}">
        <p14:creationId xmlns:p14="http://schemas.microsoft.com/office/powerpoint/2010/main" val="404107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4508500" cy="3486150"/>
          </a:xfrm>
        </p:spPr>
      </p:sp>
      <p:sp>
        <p:nvSpPr>
          <p:cNvPr id="3" name="Notes Placeholder 2"/>
          <p:cNvSpPr>
            <a:spLocks noGrp="1"/>
          </p:cNvSpPr>
          <p:nvPr>
            <p:ph type="body" idx="1"/>
          </p:nvPr>
        </p:nvSpPr>
        <p:spPr/>
        <p:txBody>
          <a:bodyPr/>
          <a:lstStyle/>
          <a:p>
            <a:r>
              <a:rPr lang="en-US" dirty="0" smtClean="0"/>
              <a:t>In next</a:t>
            </a:r>
            <a:r>
              <a:rPr lang="en-US" baseline="0" dirty="0" smtClean="0"/>
              <a:t> Section, we will introduce a performance estimation algorithm which could be applied to mixed and small size measurements. In product, we place on-chip monitor circuits around the die. Those circuit include both device arrays and simple ring oscillator arrays. We wish to predict the system performance using simple measurements result from those on-chip measurements.</a:t>
            </a:r>
            <a:endParaRPr 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8</a:t>
            </a:fld>
            <a:endParaRPr lang="en-US"/>
          </a:p>
        </p:txBody>
      </p:sp>
    </p:spTree>
    <p:extLst>
      <p:ext uri="{BB962C8B-B14F-4D97-AF65-F5344CB8AC3E}">
        <p14:creationId xmlns:p14="http://schemas.microsoft.com/office/powerpoint/2010/main" val="371985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The challenge here is how to </a:t>
            </a:r>
            <a:r>
              <a:rPr lang="en-US" altLang="zh-CN" sz="1200" dirty="0" smtClean="0"/>
              <a:t>approximate circuit performance using limited and mixed measurements. Response surface modeling (RSM) is widely used</a:t>
            </a:r>
          </a:p>
          <a:p>
            <a:r>
              <a:rPr lang="en-US" altLang="zh-CN" dirty="0" smtClean="0"/>
              <a:t>method</a:t>
            </a:r>
            <a:r>
              <a:rPr lang="en-US" altLang="zh-CN" baseline="0" dirty="0" smtClean="0"/>
              <a:t> that model the system with a vector of basis function times a vector of coefficients alpha. However, it </a:t>
            </a:r>
            <a:r>
              <a:rPr lang="en-US" altLang="zh-CN" sz="1200" baseline="0" dirty="0" smtClean="0"/>
              <a:t>r</a:t>
            </a:r>
            <a:r>
              <a:rPr lang="en-US" altLang="zh-CN" sz="1200" dirty="0" smtClean="0"/>
              <a:t>equires large sample size in order to solve alpha and we usually need</a:t>
            </a:r>
            <a:r>
              <a:rPr lang="en-US" altLang="zh-CN" sz="1200" baseline="0" dirty="0" smtClean="0"/>
              <a:t> to reduce the dimension of the measurements through a </a:t>
            </a:r>
            <a:r>
              <a:rPr lang="en-US" altLang="zh-CN" sz="1200" dirty="0" smtClean="0"/>
              <a:t>Principal component analysis (PCA) method</a:t>
            </a:r>
            <a:r>
              <a:rPr lang="en-US" altLang="zh-CN" sz="1200" baseline="0" dirty="0" smtClean="0"/>
              <a:t>.</a:t>
            </a:r>
            <a:endParaRPr lang="zh-CN" altLang="en-US" dirty="0"/>
          </a:p>
        </p:txBody>
      </p:sp>
      <p:sp>
        <p:nvSpPr>
          <p:cNvPr id="4" name="Slide Number Placeholder 3"/>
          <p:cNvSpPr>
            <a:spLocks noGrp="1"/>
          </p:cNvSpPr>
          <p:nvPr>
            <p:ph type="sldNum" sz="quarter" idx="10"/>
          </p:nvPr>
        </p:nvSpPr>
        <p:spPr/>
        <p:txBody>
          <a:bodyPr/>
          <a:lstStyle/>
          <a:p>
            <a:fld id="{DFEF5342-CC8C-4426-BDFD-E53C2B368A89}" type="slidenum">
              <a:rPr lang="en-US" smtClean="0"/>
              <a:pPr/>
              <a:t>9</a:t>
            </a:fld>
            <a:endParaRPr lang="en-US"/>
          </a:p>
        </p:txBody>
      </p:sp>
    </p:spTree>
    <p:extLst>
      <p:ext uri="{BB962C8B-B14F-4D97-AF65-F5344CB8AC3E}">
        <p14:creationId xmlns:p14="http://schemas.microsoft.com/office/powerpoint/2010/main" val="306586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71006" y="1586315"/>
            <a:ext cx="7640638" cy="1806771"/>
          </a:xfrm>
        </p:spPr>
        <p:txBody>
          <a:bodyPr lIns="101835" rIns="101835" anchor="b"/>
          <a:lstStyle>
            <a:lvl1pPr>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4788815" y="4020462"/>
            <a:ext cx="4722829" cy="1441581"/>
          </a:xfrm>
        </p:spPr>
        <p:txBody>
          <a:bodyPr/>
          <a:lstStyle>
            <a:lvl1pPr marL="0" indent="0" defTabSz="1135063">
              <a:buFont typeface="Wingdings" pitchFamily="2" charset="2"/>
              <a:buNone/>
              <a:defRPr sz="2000">
                <a:solidFill>
                  <a:schemeClr val="tx1"/>
                </a:solidFill>
              </a:defRPr>
            </a:lvl1pPr>
          </a:lstStyle>
          <a:p>
            <a:r>
              <a:rPr lang="en-US" dirty="0" smtClean="0"/>
              <a:t>Click to edit Master subtitle style</a:t>
            </a:r>
            <a:endParaRPr lang="en-US" dirty="0"/>
          </a:p>
        </p:txBody>
      </p:sp>
      <p:sp>
        <p:nvSpPr>
          <p:cNvPr id="5124" name="Rectangle 4"/>
          <p:cNvSpPr>
            <a:spLocks noGrp="1" noChangeArrowheads="1"/>
          </p:cNvSpPr>
          <p:nvPr>
            <p:ph type="dt" sz="half" idx="2"/>
          </p:nvPr>
        </p:nvSpPr>
        <p:spPr bwMode="auto">
          <a:xfrm>
            <a:off x="782638" y="7061201"/>
            <a:ext cx="2122488" cy="581025"/>
          </a:xfrm>
          <a:prstGeom prst="rect">
            <a:avLst/>
          </a:prstGeom>
          <a:noFill/>
          <a:ln>
            <a:miter lim="800000"/>
            <a:headEnd/>
            <a:tailEnd/>
          </a:ln>
        </p:spPr>
        <p:txBody>
          <a:bodyPr vert="horz" wrap="square" lIns="101835" tIns="50917" rIns="101835" bIns="50917" numCol="1" anchor="b" anchorCtr="0" compatLnSpc="1">
            <a:prstTxWarp prst="textNoShape">
              <a:avLst/>
            </a:prstTxWarp>
          </a:bodyPr>
          <a:lstStyle>
            <a:lvl1pPr defTabSz="1019175">
              <a:spcBef>
                <a:spcPct val="50000"/>
              </a:spcBef>
              <a:defRPr sz="1600">
                <a:solidFill>
                  <a:srgbClr val="5E574E"/>
                </a:solidFill>
              </a:defRPr>
            </a:lvl1pPr>
          </a:lstStyle>
          <a:p>
            <a:endParaRPr lang="en-US" dirty="0"/>
          </a:p>
        </p:txBody>
      </p:sp>
      <p:sp>
        <p:nvSpPr>
          <p:cNvPr id="5125" name="Rectangle 5"/>
          <p:cNvSpPr>
            <a:spLocks noGrp="1" noChangeArrowheads="1"/>
          </p:cNvSpPr>
          <p:nvPr>
            <p:ph type="ftr" sz="quarter" idx="3"/>
          </p:nvPr>
        </p:nvSpPr>
        <p:spPr bwMode="auto">
          <a:xfrm>
            <a:off x="3463926" y="7061201"/>
            <a:ext cx="3130550" cy="581025"/>
          </a:xfrm>
          <a:prstGeom prst="rect">
            <a:avLst/>
          </a:prstGeom>
          <a:noFill/>
          <a:ln>
            <a:miter lim="800000"/>
            <a:headEnd/>
            <a:tailEnd/>
          </a:ln>
        </p:spPr>
        <p:txBody>
          <a:bodyPr vert="horz" wrap="square" lIns="101835" tIns="50917" rIns="101835" bIns="50917" numCol="1" anchor="b" anchorCtr="0" compatLnSpc="1">
            <a:prstTxWarp prst="textNoShape">
              <a:avLst/>
            </a:prstTxWarp>
          </a:bodyPr>
          <a:lstStyle>
            <a:lvl1pPr algn="ctr" defTabSz="1019175">
              <a:spcBef>
                <a:spcPct val="50000"/>
              </a:spcBef>
              <a:defRPr sz="1600">
                <a:solidFill>
                  <a:srgbClr val="5E574E"/>
                </a:solidFill>
              </a:defRPr>
            </a:lvl1pPr>
          </a:lstStyle>
          <a:p>
            <a:endParaRPr lang="en-US" dirty="0"/>
          </a:p>
        </p:txBody>
      </p:sp>
      <p:sp>
        <p:nvSpPr>
          <p:cNvPr id="5126" name="Rectangle 6"/>
          <p:cNvSpPr>
            <a:spLocks noGrp="1" noChangeArrowheads="1"/>
          </p:cNvSpPr>
          <p:nvPr>
            <p:ph type="sldNum" sz="quarter" idx="4"/>
          </p:nvPr>
        </p:nvSpPr>
        <p:spPr bwMode="auto">
          <a:xfrm>
            <a:off x="7264401" y="7078663"/>
            <a:ext cx="2011363" cy="577850"/>
          </a:xfrm>
          <a:prstGeom prst="rect">
            <a:avLst/>
          </a:prstGeom>
          <a:noFill/>
          <a:ln>
            <a:miter lim="800000"/>
            <a:headEnd/>
            <a:tailEnd/>
          </a:ln>
        </p:spPr>
        <p:txBody>
          <a:bodyPr vert="horz" wrap="square" lIns="101835" tIns="50917" rIns="101835" bIns="50917" numCol="1" anchor="b" anchorCtr="0" compatLnSpc="1">
            <a:prstTxWarp prst="textNoShape">
              <a:avLst/>
            </a:prstTxWarp>
          </a:bodyPr>
          <a:lstStyle>
            <a:lvl1pPr algn="r" defTabSz="1019175">
              <a:spcBef>
                <a:spcPct val="50000"/>
              </a:spcBef>
              <a:defRPr sz="1600">
                <a:solidFill>
                  <a:srgbClr val="5E574E"/>
                </a:solidFill>
              </a:defRPr>
            </a:lvl1pPr>
          </a:lstStyle>
          <a:p>
            <a:fld id="{86674CBC-006C-41A9-8049-EB16C356DC4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714" y="304800"/>
            <a:ext cx="2128836" cy="701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3440" y="304800"/>
            <a:ext cx="6238875" cy="701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6"/>
            <a:ext cx="8548688"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8"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3438" y="1066801"/>
            <a:ext cx="4183062" cy="62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8901" y="1066801"/>
            <a:ext cx="4184650" cy="62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9"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9" y="2465389"/>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9"/>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6"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9"/>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71676" y="6083301"/>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47726" y="304801"/>
            <a:ext cx="8499475" cy="777875"/>
          </a:xfrm>
          <a:prstGeom prst="rect">
            <a:avLst/>
          </a:prstGeom>
          <a:noFill/>
          <a:ln w="9525">
            <a:noFill/>
            <a:miter lim="800000"/>
            <a:headEnd/>
            <a:tailEnd/>
          </a:ln>
        </p:spPr>
        <p:txBody>
          <a:bodyPr vert="horz" wrap="square" lIns="0" tIns="50917" rIns="0" bIns="50917"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833438" y="1066801"/>
            <a:ext cx="8520112" cy="624840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Line 4"/>
          <p:cNvSpPr>
            <a:spLocks noChangeShapeType="1"/>
          </p:cNvSpPr>
          <p:nvPr/>
        </p:nvSpPr>
        <p:spPr bwMode="auto">
          <a:xfrm>
            <a:off x="835026" y="779463"/>
            <a:ext cx="8528050" cy="1587"/>
          </a:xfrm>
          <a:prstGeom prst="line">
            <a:avLst/>
          </a:prstGeom>
          <a:noFill/>
          <a:ln w="31750">
            <a:solidFill>
              <a:schemeClr val="tx1"/>
            </a:solidFill>
            <a:round/>
            <a:headEnd/>
            <a:tailEnd/>
          </a:ln>
          <a:effectLst/>
        </p:spPr>
        <p:txBody>
          <a:bodyPr wrap="none" anchor="ctr"/>
          <a:lstStyle/>
          <a:p>
            <a:endParaRPr lang="en-US"/>
          </a:p>
        </p:txBody>
      </p:sp>
      <p:sp>
        <p:nvSpPr>
          <p:cNvPr id="4105" name="Rectangle 9"/>
          <p:cNvSpPr>
            <a:spLocks noChangeArrowheads="1"/>
          </p:cNvSpPr>
          <p:nvPr/>
        </p:nvSpPr>
        <p:spPr bwMode="auto">
          <a:xfrm>
            <a:off x="228601" y="7335657"/>
            <a:ext cx="478409" cy="307734"/>
          </a:xfrm>
          <a:prstGeom prst="rect">
            <a:avLst/>
          </a:prstGeom>
          <a:noFill/>
          <a:ln w="9525">
            <a:noFill/>
            <a:miter lim="800000"/>
            <a:headEnd/>
            <a:tailEnd/>
          </a:ln>
          <a:effectLst/>
        </p:spPr>
        <p:txBody>
          <a:bodyPr wrap="square" lIns="91398" tIns="45699" rIns="91398" bIns="45699">
            <a:spAutoFit/>
          </a:bodyPr>
          <a:lstStyle/>
          <a:p>
            <a:pPr>
              <a:spcBef>
                <a:spcPct val="50000"/>
              </a:spcBef>
            </a:pPr>
            <a:fld id="{0A17537F-49D1-4402-AE6D-E34EC67BB43E}" type="slidenum">
              <a:rPr lang="ja-JP" altLang="en-US" sz="1400" smtClean="0">
                <a:ea typeface="ＭＳ Ｐゴシック" pitchFamily="34" charset="-128"/>
              </a:rPr>
              <a:pPr>
                <a:spcBef>
                  <a:spcPct val="50000"/>
                </a:spcBef>
              </a:pPr>
              <a:t>‹#›</a:t>
            </a:fld>
            <a:endParaRPr lang="en-US" altLang="ja-JP" sz="1050" dirty="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defTabSz="1019175" rtl="0" eaLnBrk="1" fontAlgn="base" hangingPunct="1">
        <a:lnSpc>
          <a:spcPct val="110000"/>
        </a:lnSpc>
        <a:spcBef>
          <a:spcPct val="0"/>
        </a:spcBef>
        <a:spcAft>
          <a:spcPct val="0"/>
        </a:spcAft>
        <a:defRPr kumimoji="1" sz="2500" b="1">
          <a:solidFill>
            <a:srgbClr val="9B1244"/>
          </a:solidFill>
          <a:latin typeface="+mj-lt"/>
          <a:ea typeface="+mj-ea"/>
          <a:cs typeface="+mj-cs"/>
        </a:defRPr>
      </a:lvl1pPr>
      <a:lvl2pPr algn="l" defTabSz="1019175" rtl="0" eaLnBrk="1" fontAlgn="base" hangingPunct="1">
        <a:lnSpc>
          <a:spcPct val="110000"/>
        </a:lnSpc>
        <a:spcBef>
          <a:spcPct val="0"/>
        </a:spcBef>
        <a:spcAft>
          <a:spcPct val="0"/>
        </a:spcAft>
        <a:defRPr kumimoji="1" sz="2500" b="1">
          <a:solidFill>
            <a:srgbClr val="9B1244"/>
          </a:solidFill>
          <a:latin typeface="Arial" charset="0"/>
        </a:defRPr>
      </a:lvl2pPr>
      <a:lvl3pPr algn="l" defTabSz="1019175" rtl="0" eaLnBrk="1" fontAlgn="base" hangingPunct="1">
        <a:lnSpc>
          <a:spcPct val="110000"/>
        </a:lnSpc>
        <a:spcBef>
          <a:spcPct val="0"/>
        </a:spcBef>
        <a:spcAft>
          <a:spcPct val="0"/>
        </a:spcAft>
        <a:defRPr kumimoji="1" sz="2500" b="1">
          <a:solidFill>
            <a:srgbClr val="9B1244"/>
          </a:solidFill>
          <a:latin typeface="Arial" charset="0"/>
        </a:defRPr>
      </a:lvl3pPr>
      <a:lvl4pPr algn="l" defTabSz="1019175" rtl="0" eaLnBrk="1" fontAlgn="base" hangingPunct="1">
        <a:lnSpc>
          <a:spcPct val="110000"/>
        </a:lnSpc>
        <a:spcBef>
          <a:spcPct val="0"/>
        </a:spcBef>
        <a:spcAft>
          <a:spcPct val="0"/>
        </a:spcAft>
        <a:defRPr kumimoji="1" sz="2500" b="1">
          <a:solidFill>
            <a:srgbClr val="9B1244"/>
          </a:solidFill>
          <a:latin typeface="Arial" charset="0"/>
        </a:defRPr>
      </a:lvl4pPr>
      <a:lvl5pPr algn="l" defTabSz="1019175" rtl="0" eaLnBrk="1" fontAlgn="base" hangingPunct="1">
        <a:lnSpc>
          <a:spcPct val="110000"/>
        </a:lnSpc>
        <a:spcBef>
          <a:spcPct val="0"/>
        </a:spcBef>
        <a:spcAft>
          <a:spcPct val="0"/>
        </a:spcAft>
        <a:defRPr kumimoji="1" sz="2500" b="1">
          <a:solidFill>
            <a:srgbClr val="9B1244"/>
          </a:solidFill>
          <a:latin typeface="Arial" charset="0"/>
        </a:defRPr>
      </a:lvl5pPr>
      <a:lvl6pPr marL="457200" algn="l" defTabSz="1019175" rtl="0" eaLnBrk="1" fontAlgn="base" hangingPunct="1">
        <a:lnSpc>
          <a:spcPct val="110000"/>
        </a:lnSpc>
        <a:spcBef>
          <a:spcPct val="0"/>
        </a:spcBef>
        <a:spcAft>
          <a:spcPct val="0"/>
        </a:spcAft>
        <a:defRPr kumimoji="1" sz="2500" b="1">
          <a:solidFill>
            <a:srgbClr val="9B1244"/>
          </a:solidFill>
          <a:latin typeface="Arial" charset="0"/>
        </a:defRPr>
      </a:lvl6pPr>
      <a:lvl7pPr marL="914400" algn="l" defTabSz="1019175" rtl="0" eaLnBrk="1" fontAlgn="base" hangingPunct="1">
        <a:lnSpc>
          <a:spcPct val="110000"/>
        </a:lnSpc>
        <a:spcBef>
          <a:spcPct val="0"/>
        </a:spcBef>
        <a:spcAft>
          <a:spcPct val="0"/>
        </a:spcAft>
        <a:defRPr kumimoji="1" sz="2500" b="1">
          <a:solidFill>
            <a:srgbClr val="9B1244"/>
          </a:solidFill>
          <a:latin typeface="Arial" charset="0"/>
        </a:defRPr>
      </a:lvl7pPr>
      <a:lvl8pPr marL="1371600" algn="l" defTabSz="1019175" rtl="0" eaLnBrk="1" fontAlgn="base" hangingPunct="1">
        <a:lnSpc>
          <a:spcPct val="110000"/>
        </a:lnSpc>
        <a:spcBef>
          <a:spcPct val="0"/>
        </a:spcBef>
        <a:spcAft>
          <a:spcPct val="0"/>
        </a:spcAft>
        <a:defRPr kumimoji="1" sz="2500" b="1">
          <a:solidFill>
            <a:srgbClr val="9B1244"/>
          </a:solidFill>
          <a:latin typeface="Arial" charset="0"/>
        </a:defRPr>
      </a:lvl8pPr>
      <a:lvl9pPr marL="1828800" algn="l" defTabSz="1019175" rtl="0" eaLnBrk="1" fontAlgn="base" hangingPunct="1">
        <a:lnSpc>
          <a:spcPct val="110000"/>
        </a:lnSpc>
        <a:spcBef>
          <a:spcPct val="0"/>
        </a:spcBef>
        <a:spcAft>
          <a:spcPct val="0"/>
        </a:spcAft>
        <a:defRPr kumimoji="1" sz="2500" b="1">
          <a:solidFill>
            <a:srgbClr val="9B1244"/>
          </a:solidFill>
          <a:latin typeface="Arial" charset="0"/>
        </a:defRPr>
      </a:lvl9pPr>
    </p:titleStyle>
    <p:bodyStyle>
      <a:lvl1pPr marL="382588" indent="-382588" algn="l" defTabSz="1019175" rtl="0" eaLnBrk="1" fontAlgn="base" hangingPunct="1">
        <a:spcBef>
          <a:spcPct val="20000"/>
        </a:spcBef>
        <a:spcAft>
          <a:spcPct val="0"/>
        </a:spcAft>
        <a:buClr>
          <a:srgbClr val="9B1244"/>
        </a:buClr>
        <a:buFont typeface="Wingdings" pitchFamily="2" charset="2"/>
        <a:buChar char="n"/>
        <a:defRPr kumimoji="1" sz="2400"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20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50.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46.png"/><Relationship Id="rId7" Type="http://schemas.openxmlformats.org/officeDocument/2006/relationships/image" Target="../media/image3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image" Target="../media/image340.png"/><Relationship Id="rId4" Type="http://schemas.openxmlformats.org/officeDocument/2006/relationships/image" Target="../media/image330.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00.png"/><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4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30.png"/><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64.png"/><Relationship Id="rId7" Type="http://schemas.openxmlformats.org/officeDocument/2006/relationships/image" Target="../media/image35.emf"/><Relationship Id="rId12" Type="http://schemas.openxmlformats.org/officeDocument/2006/relationships/image" Target="../media/image361.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image" Target="../media/image351.png"/><Relationship Id="rId10" Type="http://schemas.openxmlformats.org/officeDocument/2006/relationships/image" Target="../media/image340.png"/><Relationship Id="rId4" Type="http://schemas.openxmlformats.org/officeDocument/2006/relationships/image" Target="../media/image34.emf"/><Relationship Id="rId9"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9.png"/><Relationship Id="rId3" Type="http://schemas.openxmlformats.org/officeDocument/2006/relationships/image" Target="../media/image350.png"/><Relationship Id="rId7" Type="http://schemas.openxmlformats.org/officeDocument/2006/relationships/image" Target="../media/image40.png"/><Relationship Id="rId12"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image" Target="../media/image53.png"/><Relationship Id="rId1" Type="http://schemas.openxmlformats.org/officeDocument/2006/relationships/tags" Target="../tags/tag3.xml"/><Relationship Id="rId6" Type="http://schemas.openxmlformats.org/officeDocument/2006/relationships/image" Target="../media/image380.png"/><Relationship Id="rId11" Type="http://schemas.openxmlformats.org/officeDocument/2006/relationships/image" Target="../media/image45.png"/><Relationship Id="rId5" Type="http://schemas.openxmlformats.org/officeDocument/2006/relationships/image" Target="../media/image370.png"/><Relationship Id="rId1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360.png"/><Relationship Id="rId9" Type="http://schemas.openxmlformats.org/officeDocument/2006/relationships/image" Target="../media/image42.emf"/><Relationship Id="rId1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30.png"/><Relationship Id="rId18" Type="http://schemas.openxmlformats.org/officeDocument/2006/relationships/image" Target="../media/image680.png"/><Relationship Id="rId26" Type="http://schemas.openxmlformats.org/officeDocument/2006/relationships/image" Target="../media/image760.png"/><Relationship Id="rId3" Type="http://schemas.openxmlformats.org/officeDocument/2006/relationships/image" Target="../media/image55.png"/><Relationship Id="rId21" Type="http://schemas.openxmlformats.org/officeDocument/2006/relationships/image" Target="../media/image710.png"/><Relationship Id="rId7" Type="http://schemas.openxmlformats.org/officeDocument/2006/relationships/image" Target="../media/image570.png"/><Relationship Id="rId12" Type="http://schemas.openxmlformats.org/officeDocument/2006/relationships/image" Target="../media/image621.png"/><Relationship Id="rId17" Type="http://schemas.openxmlformats.org/officeDocument/2006/relationships/image" Target="../media/image670.png"/><Relationship Id="rId25" Type="http://schemas.openxmlformats.org/officeDocument/2006/relationships/image" Target="../media/image750.png"/><Relationship Id="rId2" Type="http://schemas.openxmlformats.org/officeDocument/2006/relationships/image" Target="../media/image54.png"/><Relationship Id="rId16" Type="http://schemas.openxmlformats.org/officeDocument/2006/relationships/image" Target="../media/image660.png"/><Relationship Id="rId20" Type="http://schemas.openxmlformats.org/officeDocument/2006/relationships/image" Target="../media/image700.png"/><Relationship Id="rId29"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11.png"/><Relationship Id="rId24" Type="http://schemas.openxmlformats.org/officeDocument/2006/relationships/image" Target="../media/image740.png"/><Relationship Id="rId5" Type="http://schemas.openxmlformats.org/officeDocument/2006/relationships/image" Target="../media/image550.png"/><Relationship Id="rId15" Type="http://schemas.openxmlformats.org/officeDocument/2006/relationships/image" Target="../media/image650.png"/><Relationship Id="rId23" Type="http://schemas.openxmlformats.org/officeDocument/2006/relationships/image" Target="../media/image730.png"/><Relationship Id="rId28" Type="http://schemas.openxmlformats.org/officeDocument/2006/relationships/image" Target="../media/image780.png"/><Relationship Id="rId10" Type="http://schemas.openxmlformats.org/officeDocument/2006/relationships/image" Target="../media/image600.png"/><Relationship Id="rId19" Type="http://schemas.openxmlformats.org/officeDocument/2006/relationships/image" Target="../media/image690.png"/><Relationship Id="rId4" Type="http://schemas.openxmlformats.org/officeDocument/2006/relationships/image" Target="../media/image56.png"/><Relationship Id="rId9" Type="http://schemas.openxmlformats.org/officeDocument/2006/relationships/image" Target="../media/image590.png"/><Relationship Id="rId14" Type="http://schemas.openxmlformats.org/officeDocument/2006/relationships/image" Target="../media/image57.png"/><Relationship Id="rId22" Type="http://schemas.openxmlformats.org/officeDocument/2006/relationships/image" Target="../media/image720.png"/><Relationship Id="rId27" Type="http://schemas.openxmlformats.org/officeDocument/2006/relationships/image" Target="../media/image770.png"/></Relationships>
</file>

<file path=ppt/slides/_rels/slide27.xml.rels><?xml version="1.0" encoding="UTF-8" standalone="yes"?>
<Relationships xmlns="http://schemas.openxmlformats.org/package/2006/relationships"><Relationship Id="rId7" Type="http://schemas.openxmlformats.org/officeDocument/2006/relationships/image" Target="../media/image66.png"/><Relationship Id="rId12" Type="http://schemas.openxmlformats.org/officeDocument/2006/relationships/image" Target="../media/image651.png"/><Relationship Id="rId2" Type="http://schemas.openxmlformats.org/officeDocument/2006/relationships/image" Target="../media/image58.emf"/><Relationship Id="rId1" Type="http://schemas.openxmlformats.org/officeDocument/2006/relationships/slideLayout" Target="../slideLayouts/slideLayout2.xml"/><Relationship Id="rId11" Type="http://schemas.openxmlformats.org/officeDocument/2006/relationships/image" Target="../media/image111.png"/><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1010.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3.emf"/><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109.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780648" y="873457"/>
            <a:ext cx="8577074" cy="1583140"/>
          </a:xfrm>
        </p:spPr>
        <p:txBody>
          <a:bodyPr/>
          <a:lstStyle/>
          <a:p>
            <a:pPr algn="ctr"/>
            <a:r>
              <a:rPr lang="en-US" altLang="zh-CN" sz="3200" dirty="0"/>
              <a:t>Efficient IC Statistical Modeling and Extraction Using a Bayesian Inference Framework</a:t>
            </a:r>
            <a:endParaRPr lang="en-US" sz="3200" dirty="0"/>
          </a:p>
        </p:txBody>
      </p:sp>
      <p:sp>
        <p:nvSpPr>
          <p:cNvPr id="5" name="Rectangle 3"/>
          <p:cNvSpPr>
            <a:spLocks noGrp="1" noChangeArrowheads="1"/>
          </p:cNvSpPr>
          <p:nvPr>
            <p:ph type="subTitle" idx="1"/>
          </p:nvPr>
        </p:nvSpPr>
        <p:spPr>
          <a:xfrm>
            <a:off x="451413" y="2947916"/>
            <a:ext cx="9144000" cy="2661314"/>
          </a:xfrm>
        </p:spPr>
        <p:txBody>
          <a:bodyPr/>
          <a:lstStyle/>
          <a:p>
            <a:pPr algn="ctr"/>
            <a:r>
              <a:rPr lang="en-US" sz="2400" u="sng" dirty="0" smtClean="0"/>
              <a:t>Li Yu</a:t>
            </a:r>
            <a:r>
              <a:rPr lang="en-US" sz="2400" dirty="0" smtClean="0"/>
              <a:t>, </a:t>
            </a:r>
            <a:r>
              <a:rPr lang="en-US" sz="2400" dirty="0" smtClean="0"/>
              <a:t>Ibrahim </a:t>
            </a:r>
            <a:r>
              <a:rPr lang="en-US" sz="2400" dirty="0" smtClean="0"/>
              <a:t>(Abe) </a:t>
            </a:r>
            <a:r>
              <a:rPr lang="en-US" sz="2400" dirty="0" smtClean="0"/>
              <a:t>Elfadel</a:t>
            </a:r>
            <a:r>
              <a:rPr lang="en-US" sz="2400" baseline="30000" dirty="0" smtClean="0"/>
              <a:t>1</a:t>
            </a:r>
            <a:r>
              <a:rPr lang="en-US" sz="2400" dirty="0" smtClean="0"/>
              <a:t>, and </a:t>
            </a:r>
            <a:r>
              <a:rPr lang="en-US" sz="2400" dirty="0" smtClean="0"/>
              <a:t>Duane Boning</a:t>
            </a:r>
            <a:r>
              <a:rPr lang="en-US" sz="2400" u="sng" dirty="0" smtClean="0"/>
              <a:t/>
            </a:r>
            <a:br>
              <a:rPr lang="en-US" sz="2400" u="sng" dirty="0" smtClean="0"/>
            </a:br>
            <a:r>
              <a:rPr lang="en-US" sz="2400" dirty="0" smtClean="0"/>
              <a:t/>
            </a:r>
            <a:br>
              <a:rPr lang="en-US" sz="2400" dirty="0" smtClean="0"/>
            </a:br>
            <a:r>
              <a:rPr lang="en-US" sz="2400" dirty="0" smtClean="0"/>
              <a:t>Electrical Engineering and Computer Science</a:t>
            </a:r>
            <a:br>
              <a:rPr lang="en-US" sz="2400" dirty="0" smtClean="0"/>
            </a:br>
            <a:r>
              <a:rPr lang="en-US" sz="2400" dirty="0" smtClean="0"/>
              <a:t>Microsystems Technology Laboratories, MIT</a:t>
            </a:r>
          </a:p>
          <a:p>
            <a:pPr algn="ctr">
              <a:spcBef>
                <a:spcPts val="1200"/>
              </a:spcBef>
            </a:pPr>
            <a:r>
              <a:rPr lang="en-US" sz="2400" baseline="30000" dirty="0" smtClean="0"/>
              <a:t>1</a:t>
            </a:r>
            <a:r>
              <a:rPr lang="en-US" sz="2400" dirty="0" smtClean="0"/>
              <a:t>Masdar </a:t>
            </a:r>
            <a:r>
              <a:rPr lang="en-US" sz="2400" dirty="0" smtClean="0"/>
              <a:t>Institute of Science and Technology</a:t>
            </a:r>
            <a:endParaRPr lang="en-US" dirty="0"/>
          </a:p>
        </p:txBody>
      </p:sp>
      <p:pic>
        <p:nvPicPr>
          <p:cNvPr id="1026" name="Picture 2" descr="mit logo 300x92 MIT backed DBSeer Improves Cloud Computing Performance by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17" y="6537257"/>
            <a:ext cx="2857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tl.mit.edu/wpmu/graphene/files/2013/08/mt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709" y="6542659"/>
            <a:ext cx="4251357" cy="87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85339"/>
      </p:ext>
    </p:extLst>
  </p:cSld>
  <p:clrMapOvr>
    <a:masterClrMapping/>
  </p:clrMapOvr>
  <mc:AlternateContent xmlns:mc="http://schemas.openxmlformats.org/markup-compatibility/2006" xmlns:p14="http://schemas.microsoft.com/office/powerpoint/2010/main">
    <mc:Choice Requires="p14">
      <p:transition spd="slow" p14:dur="2000" advTm="8688"/>
    </mc:Choice>
    <mc:Fallback xmlns="">
      <p:transition spd="slow" advTm="86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198408" y="901184"/>
            <a:ext cx="9463177" cy="2182483"/>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910" y="3281314"/>
            <a:ext cx="1746245" cy="171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831534" y="63934"/>
            <a:ext cx="8499475" cy="698175"/>
          </a:xfrm>
        </p:spPr>
        <p:txBody>
          <a:bodyPr/>
          <a:lstStyle/>
          <a:p>
            <a:pPr>
              <a:lnSpc>
                <a:spcPct val="85000"/>
              </a:lnSpc>
            </a:pPr>
            <a:r>
              <a:rPr lang="en-US" sz="2400" dirty="0" smtClean="0"/>
              <a:t>Proposed </a:t>
            </a:r>
            <a:r>
              <a:rPr lang="en-US" sz="2400" dirty="0"/>
              <a:t>Method – Physical Subspace Projection </a:t>
            </a:r>
            <a:r>
              <a:rPr lang="en-US" sz="2400" dirty="0" smtClean="0"/>
              <a:t/>
            </a:r>
            <a:br>
              <a:rPr lang="en-US" sz="2400" dirty="0" smtClean="0"/>
            </a:br>
            <a:r>
              <a:rPr lang="en-US" sz="2400" dirty="0" smtClean="0"/>
              <a:t>and </a:t>
            </a:r>
            <a:r>
              <a:rPr lang="en-US" altLang="zh-CN" sz="2400" dirty="0"/>
              <a:t>Maximum </a:t>
            </a:r>
            <a:r>
              <a:rPr lang="en-US" altLang="zh-CN" sz="2400" dirty="0" smtClean="0"/>
              <a:t>a </a:t>
            </a:r>
            <a:r>
              <a:rPr lang="en-US" altLang="zh-CN" sz="2400" dirty="0"/>
              <a:t>Posteriori Estimation</a:t>
            </a:r>
            <a:endParaRPr lang="en-US" sz="2400" dirty="0"/>
          </a:p>
        </p:txBody>
      </p:sp>
      <p:sp>
        <p:nvSpPr>
          <p:cNvPr id="8" name="TextBox 7"/>
          <p:cNvSpPr txBox="1"/>
          <p:nvPr/>
        </p:nvSpPr>
        <p:spPr>
          <a:xfrm>
            <a:off x="351000" y="6811716"/>
            <a:ext cx="3122762" cy="523220"/>
          </a:xfrm>
          <a:prstGeom prst="rect">
            <a:avLst/>
          </a:prstGeom>
          <a:noFill/>
        </p:spPr>
        <p:txBody>
          <a:bodyPr wrap="square" rtlCol="0">
            <a:spAutoFit/>
          </a:bodyPr>
          <a:lstStyle/>
          <a:p>
            <a:r>
              <a:rPr lang="en-US" sz="1400" dirty="0" smtClean="0"/>
              <a:t>Performance domain: </a:t>
            </a:r>
          </a:p>
          <a:p>
            <a:r>
              <a:rPr lang="en-US" sz="1400" dirty="0"/>
              <a:t>m</a:t>
            </a:r>
            <a:r>
              <a:rPr lang="en-US" sz="1400" dirty="0" smtClean="0"/>
              <a:t>easurements from test structures</a:t>
            </a:r>
            <a:endParaRPr lang="en-US" sz="1400" dirty="0"/>
          </a:p>
        </p:txBody>
      </p:sp>
      <p:sp>
        <p:nvSpPr>
          <p:cNvPr id="9" name="TextBox 8"/>
          <p:cNvSpPr txBox="1"/>
          <p:nvPr/>
        </p:nvSpPr>
        <p:spPr>
          <a:xfrm>
            <a:off x="7577649" y="6135488"/>
            <a:ext cx="1972751" cy="738664"/>
          </a:xfrm>
          <a:prstGeom prst="rect">
            <a:avLst/>
          </a:prstGeom>
          <a:noFill/>
        </p:spPr>
        <p:txBody>
          <a:bodyPr wrap="square" rtlCol="0">
            <a:spAutoFit/>
          </a:bodyPr>
          <a:lstStyle/>
          <a:p>
            <a:r>
              <a:rPr lang="en-US" sz="1400" dirty="0" smtClean="0"/>
              <a:t>Performance domain: </a:t>
            </a:r>
          </a:p>
          <a:p>
            <a:r>
              <a:rPr lang="en-US" sz="1400" dirty="0" smtClean="0"/>
              <a:t>target performance of </a:t>
            </a:r>
            <a:br>
              <a:rPr lang="en-US" sz="1400" dirty="0" smtClean="0"/>
            </a:br>
            <a:r>
              <a:rPr lang="en-US" sz="1400" dirty="0" smtClean="0"/>
              <a:t>interest </a:t>
            </a:r>
            <a:endParaRPr lang="en-US" sz="1400" dirty="0"/>
          </a:p>
        </p:txBody>
      </p:sp>
      <p:sp>
        <p:nvSpPr>
          <p:cNvPr id="10" name="TextBox 9"/>
          <p:cNvSpPr txBox="1"/>
          <p:nvPr/>
        </p:nvSpPr>
        <p:spPr>
          <a:xfrm>
            <a:off x="400950" y="4747957"/>
            <a:ext cx="2092582" cy="276999"/>
          </a:xfrm>
          <a:prstGeom prst="rect">
            <a:avLst/>
          </a:prstGeom>
          <a:noFill/>
        </p:spPr>
        <p:txBody>
          <a:bodyPr wrap="square" rtlCol="0">
            <a:spAutoFit/>
          </a:bodyPr>
          <a:lstStyle/>
          <a:p>
            <a:r>
              <a:rPr lang="en-US" sz="1200" dirty="0" smtClean="0"/>
              <a:t>Device-array measurements</a:t>
            </a:r>
            <a:endParaRPr lang="en-US" sz="1200" dirty="0"/>
          </a:p>
        </p:txBody>
      </p:sp>
      <p:sp>
        <p:nvSpPr>
          <p:cNvPr id="11" name="TextBox 10"/>
          <p:cNvSpPr txBox="1"/>
          <p:nvPr/>
        </p:nvSpPr>
        <p:spPr>
          <a:xfrm>
            <a:off x="538609" y="6561996"/>
            <a:ext cx="2092582" cy="276999"/>
          </a:xfrm>
          <a:prstGeom prst="rect">
            <a:avLst/>
          </a:prstGeom>
          <a:noFill/>
        </p:spPr>
        <p:txBody>
          <a:bodyPr wrap="square" rtlCol="0">
            <a:spAutoFit/>
          </a:bodyPr>
          <a:lstStyle/>
          <a:p>
            <a:r>
              <a:rPr lang="en-US" sz="1200" dirty="0" smtClean="0"/>
              <a:t>RO measurements</a:t>
            </a:r>
            <a:endParaRPr lang="en-US" sz="1200" dirty="0"/>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1037" y="4115401"/>
            <a:ext cx="1198581"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0" name="TextBox 19"/>
              <p:cNvSpPr txBox="1"/>
              <p:nvPr/>
            </p:nvSpPr>
            <p:spPr>
              <a:xfrm>
                <a:off x="4028850" y="6795108"/>
                <a:ext cx="2534075" cy="539828"/>
              </a:xfrm>
              <a:prstGeom prst="rect">
                <a:avLst/>
              </a:prstGeom>
              <a:noFill/>
            </p:spPr>
            <p:txBody>
              <a:bodyPr wrap="square" rtlCol="0">
                <a:spAutoFit/>
              </a:bodyPr>
              <a:lstStyle/>
              <a:p>
                <a:r>
                  <a:rPr lang="en-US" sz="1400" dirty="0" smtClean="0"/>
                  <a:t>Probability map of physical subspace: {</a:t>
                </a:r>
                <a14:m>
                  <m:oMath xmlns:m="http://schemas.openxmlformats.org/officeDocument/2006/math">
                    <m:sSub>
                      <m:sSubPr>
                        <m:ctrlPr>
                          <a:rPr lang="en-US" sz="1400" i="1" smtClean="0">
                            <a:latin typeface="Cambria Math"/>
                          </a:rPr>
                        </m:ctrlPr>
                      </m:sSubPr>
                      <m:e>
                        <m:r>
                          <a:rPr lang="en-US" sz="1400" b="0" i="1" smtClean="0">
                            <a:latin typeface="Cambria Math"/>
                          </a:rPr>
                          <m:t>𝑉</m:t>
                        </m:r>
                      </m:e>
                      <m:sub>
                        <m:r>
                          <a:rPr lang="en-US" sz="1400" b="0" i="1" smtClean="0">
                            <a:latin typeface="Cambria Math"/>
                          </a:rPr>
                          <m:t>𝑡𝑛</m:t>
                        </m:r>
                      </m:sub>
                    </m:sSub>
                    <m:r>
                      <a:rPr lang="en-US" sz="1400" b="0" i="1" smtClean="0">
                        <a:latin typeface="Cambria Math"/>
                      </a:rPr>
                      <m:t>,</m:t>
                    </m:r>
                  </m:oMath>
                </a14:m>
                <a:r>
                  <a:rPr lang="en-US" sz="1400" dirty="0"/>
                  <a:t> </a:t>
                </a:r>
                <a14:m>
                  <m:oMath xmlns:m="http://schemas.openxmlformats.org/officeDocument/2006/math">
                    <m:sSub>
                      <m:sSubPr>
                        <m:ctrlPr>
                          <a:rPr lang="en-US" sz="1400" i="1">
                            <a:latin typeface="Cambria Math"/>
                          </a:rPr>
                        </m:ctrlPr>
                      </m:sSubPr>
                      <m:e>
                        <m:r>
                          <a:rPr lang="en-US" sz="1400" i="1">
                            <a:latin typeface="Cambria Math"/>
                          </a:rPr>
                          <m:t>𝑉</m:t>
                        </m:r>
                      </m:e>
                      <m:sub>
                        <m:r>
                          <a:rPr lang="en-US" sz="1400" i="1">
                            <a:latin typeface="Cambria Math"/>
                          </a:rPr>
                          <m:t>𝑡</m:t>
                        </m:r>
                        <m:r>
                          <a:rPr lang="en-US" sz="1400" b="0" i="1" smtClean="0">
                            <a:latin typeface="Cambria Math"/>
                          </a:rPr>
                          <m:t>𝑝</m:t>
                        </m:r>
                      </m:sub>
                    </m:sSub>
                    <m:r>
                      <a:rPr lang="en-US" sz="1400" i="1">
                        <a:latin typeface="Cambria Math"/>
                      </a:rPr>
                      <m:t>,</m:t>
                    </m:r>
                    <m:r>
                      <a:rPr lang="en-US" sz="1400" b="0" i="1" smtClean="0">
                        <a:latin typeface="Cambria Math"/>
                      </a:rPr>
                      <m:t> </m:t>
                    </m:r>
                    <m:sSub>
                      <m:sSubPr>
                        <m:ctrlPr>
                          <a:rPr lang="en-US" sz="1400" b="0" i="1" smtClean="0">
                            <a:latin typeface="Cambria Math"/>
                          </a:rPr>
                        </m:ctrlPr>
                      </m:sSubPr>
                      <m:e>
                        <m:r>
                          <a:rPr lang="en-US" sz="1400" b="0" i="1" smtClean="0">
                            <a:latin typeface="Cambria Math"/>
                          </a:rPr>
                          <m:t>𝑣</m:t>
                        </m:r>
                      </m:e>
                      <m:sub>
                        <m:r>
                          <a:rPr lang="en-US" sz="1400" b="0" i="1" smtClean="0">
                            <a:latin typeface="Cambria Math"/>
                          </a:rPr>
                          <m:t>𝑥𝑛</m:t>
                        </m:r>
                      </m:sub>
                    </m:sSub>
                    <m:r>
                      <a:rPr lang="en-US" sz="1400" b="0" i="1" smtClean="0">
                        <a:latin typeface="Cambria Math"/>
                      </a:rPr>
                      <m:t>,</m:t>
                    </m:r>
                  </m:oMath>
                </a14:m>
                <a:r>
                  <a:rPr lang="en-US" sz="1400" dirty="0"/>
                  <a:t> </a:t>
                </a:r>
                <a14:m>
                  <m:oMath xmlns:m="http://schemas.openxmlformats.org/officeDocument/2006/math">
                    <m:sSub>
                      <m:sSubPr>
                        <m:ctrlPr>
                          <a:rPr lang="en-US" sz="1400" i="1">
                            <a:latin typeface="Cambria Math"/>
                          </a:rPr>
                        </m:ctrlPr>
                      </m:sSubPr>
                      <m:e>
                        <m:r>
                          <a:rPr lang="en-US" sz="1400" i="1">
                            <a:latin typeface="Cambria Math"/>
                          </a:rPr>
                          <m:t>𝑣</m:t>
                        </m:r>
                      </m:e>
                      <m:sub>
                        <m:r>
                          <a:rPr lang="en-US" sz="1400" i="1">
                            <a:latin typeface="Cambria Math"/>
                          </a:rPr>
                          <m:t>𝑥</m:t>
                        </m:r>
                        <m:r>
                          <a:rPr lang="en-US" sz="1400" b="0" i="1" smtClean="0">
                            <a:latin typeface="Cambria Math"/>
                          </a:rPr>
                          <m:t>𝑝</m:t>
                        </m:r>
                      </m:sub>
                    </m:sSub>
                  </m:oMath>
                </a14:m>
                <a:r>
                  <a:rPr lang="en-US" sz="1400" dirty="0" smtClean="0"/>
                  <a:t>}</a:t>
                </a:r>
              </a:p>
            </p:txBody>
          </p:sp>
        </mc:Choice>
        <mc:Fallback xmlns="">
          <p:sp>
            <p:nvSpPr>
              <p:cNvPr id="20" name="TextBox 19"/>
              <p:cNvSpPr txBox="1">
                <a:spLocks noRot="1" noChangeAspect="1" noMove="1" noResize="1" noEditPoints="1" noAdjustHandles="1" noChangeArrowheads="1" noChangeShapeType="1" noTextEdit="1"/>
              </p:cNvSpPr>
              <p:nvPr/>
            </p:nvSpPr>
            <p:spPr>
              <a:xfrm>
                <a:off x="4028850" y="6795108"/>
                <a:ext cx="2534075" cy="539828"/>
              </a:xfrm>
              <a:prstGeom prst="rect">
                <a:avLst/>
              </a:prstGeom>
              <a:blipFill rotWithShape="1">
                <a:blip r:embed="rId5"/>
                <a:stretch>
                  <a:fillRect l="-721" t="-1136" b="-7955"/>
                </a:stretch>
              </a:blipFill>
            </p:spPr>
            <p:txBody>
              <a:bodyPr/>
              <a:lstStyle/>
              <a:p>
                <a:r>
                  <a:rPr lang="en-US">
                    <a:noFill/>
                  </a:rPr>
                  <a:t> </a:t>
                </a:r>
              </a:p>
            </p:txBody>
          </p:sp>
        </mc:Fallback>
      </mc:AlternateContent>
      <p:sp>
        <p:nvSpPr>
          <p:cNvPr id="21" name="TextBox 20"/>
          <p:cNvSpPr txBox="1"/>
          <p:nvPr/>
        </p:nvSpPr>
        <p:spPr>
          <a:xfrm>
            <a:off x="1984867" y="3798144"/>
            <a:ext cx="1635720" cy="461665"/>
          </a:xfrm>
          <a:prstGeom prst="rect">
            <a:avLst/>
          </a:prstGeom>
          <a:noFill/>
        </p:spPr>
        <p:txBody>
          <a:bodyPr wrap="square" rtlCol="0">
            <a:spAutoFit/>
          </a:bodyPr>
          <a:lstStyle/>
          <a:p>
            <a:r>
              <a:rPr lang="en-US" sz="1200" dirty="0" smtClean="0"/>
              <a:t>Physical subspace projection</a:t>
            </a:r>
            <a:endParaRPr lang="en-US" sz="1200" dirty="0"/>
          </a:p>
        </p:txBody>
      </p:sp>
      <p:sp>
        <p:nvSpPr>
          <p:cNvPr id="22" name="TextBox 21"/>
          <p:cNvSpPr txBox="1"/>
          <p:nvPr/>
        </p:nvSpPr>
        <p:spPr>
          <a:xfrm>
            <a:off x="4929996" y="3743931"/>
            <a:ext cx="599290" cy="307777"/>
          </a:xfrm>
          <a:prstGeom prst="rect">
            <a:avLst/>
          </a:prstGeom>
          <a:noFill/>
        </p:spPr>
        <p:txBody>
          <a:bodyPr wrap="square" rtlCol="0">
            <a:spAutoFit/>
          </a:bodyPr>
          <a:lstStyle/>
          <a:p>
            <a:r>
              <a:rPr lang="en-US" sz="1400" dirty="0" smtClean="0"/>
              <a:t>MAP</a:t>
            </a:r>
            <a:endParaRPr lang="en-US" sz="1400" dirty="0"/>
          </a:p>
        </p:txBody>
      </p:sp>
      <p:pic>
        <p:nvPicPr>
          <p:cNvPr id="2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129" y="2001717"/>
            <a:ext cx="1198581"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172" y="2001716"/>
            <a:ext cx="1198581"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2491749" y="1786178"/>
            <a:ext cx="594266" cy="307777"/>
          </a:xfrm>
          <a:prstGeom prst="rect">
            <a:avLst/>
          </a:prstGeom>
          <a:noFill/>
        </p:spPr>
        <p:txBody>
          <a:bodyPr wrap="square" rtlCol="0">
            <a:spAutoFit/>
          </a:bodyPr>
          <a:lstStyle/>
          <a:p>
            <a:r>
              <a:rPr lang="en-US" sz="1400" dirty="0" smtClean="0"/>
              <a:t>PCA</a:t>
            </a:r>
            <a:endParaRPr lang="en-US" sz="1400" dirty="0"/>
          </a:p>
        </p:txBody>
      </p:sp>
      <p:sp>
        <p:nvSpPr>
          <p:cNvPr id="34" name="TextBox 33"/>
          <p:cNvSpPr txBox="1"/>
          <p:nvPr/>
        </p:nvSpPr>
        <p:spPr>
          <a:xfrm>
            <a:off x="5774817" y="1773955"/>
            <a:ext cx="599290" cy="307777"/>
          </a:xfrm>
          <a:prstGeom prst="rect">
            <a:avLst/>
          </a:prstGeom>
          <a:noFill/>
        </p:spPr>
        <p:txBody>
          <a:bodyPr wrap="square" rtlCol="0">
            <a:spAutoFit/>
          </a:bodyPr>
          <a:lstStyle/>
          <a:p>
            <a:r>
              <a:rPr lang="en-US" sz="1400" dirty="0" smtClean="0"/>
              <a:t>RSM</a:t>
            </a:r>
            <a:endParaRPr lang="en-US" sz="1400" dirty="0"/>
          </a:p>
        </p:txBody>
      </p:sp>
      <p:sp>
        <p:nvSpPr>
          <p:cNvPr id="14" name="TextBox 13"/>
          <p:cNvSpPr txBox="1"/>
          <p:nvPr/>
        </p:nvSpPr>
        <p:spPr>
          <a:xfrm>
            <a:off x="1984867" y="901184"/>
            <a:ext cx="2612255" cy="400110"/>
          </a:xfrm>
          <a:prstGeom prst="rect">
            <a:avLst/>
          </a:prstGeom>
          <a:noFill/>
        </p:spPr>
        <p:txBody>
          <a:bodyPr wrap="square" rtlCol="0">
            <a:spAutoFit/>
          </a:bodyPr>
          <a:lstStyle/>
          <a:p>
            <a:r>
              <a:rPr lang="en-US" sz="2000" b="1" dirty="0" smtClean="0">
                <a:solidFill>
                  <a:srgbClr val="00B050"/>
                </a:solidFill>
              </a:rPr>
              <a:t>Traditional Method</a:t>
            </a:r>
            <a:endParaRPr lang="en-US" sz="2000" b="1" dirty="0">
              <a:solidFill>
                <a:srgbClr val="00B050"/>
              </a:solidFill>
            </a:endParaRPr>
          </a:p>
        </p:txBody>
      </p:sp>
      <p:sp>
        <p:nvSpPr>
          <p:cNvPr id="37" name="Rounded Rectangle 36"/>
          <p:cNvSpPr/>
          <p:nvPr/>
        </p:nvSpPr>
        <p:spPr bwMode="auto">
          <a:xfrm>
            <a:off x="198408" y="3120433"/>
            <a:ext cx="9463177" cy="4341416"/>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030424" y="3082825"/>
            <a:ext cx="2336793" cy="400110"/>
          </a:xfrm>
          <a:prstGeom prst="rect">
            <a:avLst/>
          </a:prstGeom>
          <a:noFill/>
        </p:spPr>
        <p:txBody>
          <a:bodyPr wrap="square" rtlCol="0">
            <a:spAutoFit/>
          </a:bodyPr>
          <a:lstStyle/>
          <a:p>
            <a:r>
              <a:rPr lang="en-US" sz="2000" b="1" dirty="0" smtClean="0">
                <a:solidFill>
                  <a:srgbClr val="0000FF"/>
                </a:solidFill>
              </a:rPr>
              <a:t>Proposed Method</a:t>
            </a:r>
            <a:endParaRPr lang="en-US" sz="2000" b="1" dirty="0">
              <a:solidFill>
                <a:srgbClr val="0000FF"/>
              </a:solidFill>
            </a:endParaRPr>
          </a:p>
        </p:txBody>
      </p:sp>
      <p:sp>
        <p:nvSpPr>
          <p:cNvPr id="39" name="TextBox 38"/>
          <p:cNvSpPr txBox="1"/>
          <p:nvPr/>
        </p:nvSpPr>
        <p:spPr>
          <a:xfrm>
            <a:off x="3633243" y="2761679"/>
            <a:ext cx="2474398" cy="276999"/>
          </a:xfrm>
          <a:prstGeom prst="rect">
            <a:avLst/>
          </a:prstGeom>
          <a:noFill/>
        </p:spPr>
        <p:txBody>
          <a:bodyPr wrap="square" rtlCol="0">
            <a:spAutoFit/>
          </a:bodyPr>
          <a:lstStyle/>
          <a:p>
            <a:r>
              <a:rPr lang="en-US" sz="1200" dirty="0" smtClean="0"/>
              <a:t>Principal </a:t>
            </a:r>
            <a:r>
              <a:rPr lang="en-US" sz="1200" dirty="0"/>
              <a:t>components</a:t>
            </a:r>
          </a:p>
        </p:txBody>
      </p:sp>
      <p:sp>
        <p:nvSpPr>
          <p:cNvPr id="40" name="TextBox 39"/>
          <p:cNvSpPr txBox="1"/>
          <p:nvPr/>
        </p:nvSpPr>
        <p:spPr>
          <a:xfrm>
            <a:off x="500750" y="2782015"/>
            <a:ext cx="2474398" cy="276999"/>
          </a:xfrm>
          <a:prstGeom prst="rect">
            <a:avLst/>
          </a:prstGeom>
          <a:noFill/>
        </p:spPr>
        <p:txBody>
          <a:bodyPr wrap="square" rtlCol="0">
            <a:spAutoFit/>
          </a:bodyPr>
          <a:lstStyle/>
          <a:p>
            <a:r>
              <a:rPr lang="en-US" sz="1200" dirty="0" smtClean="0"/>
              <a:t>Performance measurements</a:t>
            </a:r>
          </a:p>
        </p:txBody>
      </p:sp>
      <p:sp>
        <p:nvSpPr>
          <p:cNvPr id="41" name="TextBox 40"/>
          <p:cNvSpPr txBox="1"/>
          <p:nvPr/>
        </p:nvSpPr>
        <p:spPr>
          <a:xfrm>
            <a:off x="6887966" y="2782015"/>
            <a:ext cx="1824714" cy="276999"/>
          </a:xfrm>
          <a:prstGeom prst="rect">
            <a:avLst/>
          </a:prstGeom>
          <a:noFill/>
        </p:spPr>
        <p:txBody>
          <a:bodyPr wrap="square" rtlCol="0">
            <a:spAutoFit/>
          </a:bodyPr>
          <a:lstStyle/>
          <a:p>
            <a:r>
              <a:rPr lang="en-US" sz="1200" dirty="0" smtClean="0"/>
              <a:t>Target performance</a:t>
            </a:r>
          </a:p>
        </p:txBody>
      </p:sp>
      <p:pic>
        <p:nvPicPr>
          <p:cNvPr id="4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909" y="5030517"/>
            <a:ext cx="1746245" cy="171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7505" y="5672350"/>
            <a:ext cx="1198581"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1996558" y="5355092"/>
            <a:ext cx="1635720" cy="461665"/>
          </a:xfrm>
          <a:prstGeom prst="rect">
            <a:avLst/>
          </a:prstGeom>
          <a:noFill/>
        </p:spPr>
        <p:txBody>
          <a:bodyPr wrap="square" rtlCol="0">
            <a:spAutoFit/>
          </a:bodyPr>
          <a:lstStyle/>
          <a:p>
            <a:r>
              <a:rPr lang="en-US" sz="1200" dirty="0" smtClean="0"/>
              <a:t>Physical subspace projection</a:t>
            </a:r>
            <a:endParaRPr lang="en-US" sz="1200" dirty="0"/>
          </a:p>
        </p:txBody>
      </p:sp>
      <p:pic>
        <p:nvPicPr>
          <p:cNvPr id="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27833">
            <a:off x="4456106" y="5672347"/>
            <a:ext cx="1198581"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046468">
            <a:off x="4559163" y="4364256"/>
            <a:ext cx="1044219"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5888" y="4259809"/>
            <a:ext cx="1611049" cy="158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1413" y="4353310"/>
            <a:ext cx="1381028" cy="133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3383563" y="5191337"/>
            <a:ext cx="1450520" cy="140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4999" y="3450675"/>
            <a:ext cx="1450520" cy="140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7966" y="5030517"/>
            <a:ext cx="754084" cy="2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6757143" y="4405645"/>
            <a:ext cx="1043180" cy="646331"/>
          </a:xfrm>
          <a:prstGeom prst="rect">
            <a:avLst/>
          </a:prstGeom>
          <a:noFill/>
        </p:spPr>
        <p:txBody>
          <a:bodyPr wrap="square" rtlCol="0">
            <a:spAutoFit/>
          </a:bodyPr>
          <a:lstStyle/>
          <a:p>
            <a:r>
              <a:rPr lang="en-US" sz="1200" dirty="0" smtClean="0"/>
              <a:t>Process</a:t>
            </a:r>
          </a:p>
          <a:p>
            <a:r>
              <a:rPr lang="en-US" sz="1200" dirty="0" smtClean="0"/>
              <a:t>Shift</a:t>
            </a:r>
          </a:p>
          <a:p>
            <a:r>
              <a:rPr lang="en-US" sz="1200" dirty="0" smtClean="0"/>
              <a:t>calibration</a:t>
            </a:r>
            <a:endParaRPr lang="en-US" sz="1200" dirty="0"/>
          </a:p>
        </p:txBody>
      </p:sp>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087" y="867075"/>
            <a:ext cx="2246104" cy="204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950" y="3219450"/>
            <a:ext cx="1820098" cy="165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950" y="4999771"/>
            <a:ext cx="1816100"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5980" y="1167115"/>
            <a:ext cx="2022284" cy="173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2282" y="850231"/>
            <a:ext cx="223678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1954" y="4048633"/>
            <a:ext cx="2185344" cy="205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793928"/>
      </p:ext>
    </p:extLst>
  </p:cSld>
  <p:clrMapOvr>
    <a:masterClrMapping/>
  </p:clrMapOvr>
  <mc:AlternateContent xmlns:mc="http://schemas.openxmlformats.org/markup-compatibility/2006" xmlns:p14="http://schemas.microsoft.com/office/powerpoint/2010/main">
    <mc:Choice Requires="p14">
      <p:transition spd="slow" p14:dur="2000" advTm="78427"/>
    </mc:Choice>
    <mc:Fallback xmlns="">
      <p:transition spd="slow" advTm="7842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3438" y="802258"/>
            <a:ext cx="8520112" cy="6512943"/>
          </a:xfrm>
        </p:spPr>
        <p:txBody>
          <a:bodyPr/>
          <a:lstStyle/>
          <a:p>
            <a:pPr>
              <a:lnSpc>
                <a:spcPct val="95000"/>
              </a:lnSpc>
            </a:pPr>
            <a:r>
              <a:rPr lang="en-US" altLang="zh-CN" dirty="0" smtClean="0"/>
              <a:t>MVS model simplifies the complex process to capture a target transistor model from measurement by</a:t>
            </a:r>
          </a:p>
          <a:p>
            <a:pPr lvl="1">
              <a:lnSpc>
                <a:spcPct val="95000"/>
              </a:lnSpc>
            </a:pPr>
            <a:r>
              <a:rPr lang="en-US" altLang="zh-CN" dirty="0"/>
              <a:t>Limited number of parameters</a:t>
            </a:r>
          </a:p>
          <a:p>
            <a:pPr lvl="1">
              <a:lnSpc>
                <a:spcPct val="95000"/>
              </a:lnSpc>
            </a:pPr>
            <a:r>
              <a:rPr lang="en-US" altLang="zh-CN" dirty="0"/>
              <a:t>Most parameters are directly </a:t>
            </a:r>
            <a:r>
              <a:rPr lang="en-US" altLang="zh-CN" dirty="0" smtClean="0"/>
              <a:t>inferable from </a:t>
            </a:r>
            <a:r>
              <a:rPr lang="en-US" altLang="zh-CN" dirty="0"/>
              <a:t>IV </a:t>
            </a:r>
            <a:r>
              <a:rPr lang="en-US" altLang="zh-CN" dirty="0" smtClean="0"/>
              <a:t>curve</a:t>
            </a:r>
          </a:p>
          <a:p>
            <a:pPr lvl="1">
              <a:lnSpc>
                <a:spcPct val="95000"/>
              </a:lnSpc>
            </a:pPr>
            <a:endParaRPr lang="en-US" altLang="zh-CN" sz="1600" b="1" dirty="0">
              <a:solidFill>
                <a:srgbClr val="253FB6"/>
              </a:solidFill>
            </a:endParaRPr>
          </a:p>
          <a:p>
            <a:pPr>
              <a:lnSpc>
                <a:spcPct val="95000"/>
              </a:lnSpc>
              <a:spcBef>
                <a:spcPts val="1800"/>
              </a:spcBef>
            </a:pPr>
            <a:r>
              <a:rPr lang="en-US" dirty="0" smtClean="0"/>
              <a:t>A gap still exists with traditional RSM approaches</a:t>
            </a:r>
          </a:p>
          <a:p>
            <a:pPr lvl="1">
              <a:lnSpc>
                <a:spcPct val="95000"/>
              </a:lnSpc>
              <a:spcBef>
                <a:spcPts val="1800"/>
              </a:spcBef>
            </a:pPr>
            <a:r>
              <a:rPr lang="en-US" altLang="zh-CN" dirty="0"/>
              <a:t>How to translate backwards from measurements in the </a:t>
            </a:r>
            <a:r>
              <a:rPr lang="en-US" altLang="zh-CN" i="1" dirty="0">
                <a:solidFill>
                  <a:srgbClr val="9B1244"/>
                </a:solidFill>
              </a:rPr>
              <a:t>performance</a:t>
            </a:r>
            <a:r>
              <a:rPr lang="en-US" altLang="zh-CN" dirty="0">
                <a:solidFill>
                  <a:srgbClr val="9B1244"/>
                </a:solidFill>
              </a:rPr>
              <a:t> </a:t>
            </a:r>
            <a:r>
              <a:rPr lang="en-US" altLang="zh-CN" i="1" dirty="0">
                <a:solidFill>
                  <a:srgbClr val="9B1244"/>
                </a:solidFill>
              </a:rPr>
              <a:t>domain</a:t>
            </a:r>
            <a:r>
              <a:rPr lang="en-US" altLang="zh-CN" dirty="0">
                <a:solidFill>
                  <a:srgbClr val="9B1244"/>
                </a:solidFill>
              </a:rPr>
              <a:t> </a:t>
            </a:r>
            <a:r>
              <a:rPr lang="en-US" altLang="zh-CN" dirty="0"/>
              <a:t>(e.g., RO frequency) to </a:t>
            </a:r>
            <a:r>
              <a:rPr lang="en-US" altLang="zh-CN" i="1" dirty="0">
                <a:solidFill>
                  <a:srgbClr val="9B1244"/>
                </a:solidFill>
              </a:rPr>
              <a:t>MVS domain</a:t>
            </a:r>
            <a:r>
              <a:rPr lang="en-US" altLang="zh-CN" dirty="0" smtClean="0"/>
              <a:t>?</a:t>
            </a:r>
            <a:endParaRPr lang="en-US" dirty="0" smtClean="0"/>
          </a:p>
          <a:p>
            <a:pPr lvl="1">
              <a:lnSpc>
                <a:spcPct val="95000"/>
              </a:lnSpc>
            </a:pPr>
            <a:r>
              <a:rPr lang="en-US" altLang="zh-CN" dirty="0" smtClean="0"/>
              <a:t>Typically </a:t>
            </a:r>
            <a:r>
              <a:rPr lang="en-US" altLang="zh-CN" dirty="0">
                <a:solidFill>
                  <a:srgbClr val="9B1244"/>
                </a:solidFill>
              </a:rPr>
              <a:t>very small </a:t>
            </a:r>
            <a:r>
              <a:rPr lang="en-US" altLang="zh-CN" dirty="0" smtClean="0">
                <a:solidFill>
                  <a:srgbClr val="9B1244"/>
                </a:solidFill>
              </a:rPr>
              <a:t>number </a:t>
            </a:r>
            <a:r>
              <a:rPr lang="en-US" altLang="zh-CN" dirty="0" smtClean="0"/>
              <a:t>of measurements are </a:t>
            </a:r>
            <a:r>
              <a:rPr lang="en-US" altLang="zh-CN" dirty="0"/>
              <a:t>monitored for post-silicon validation </a:t>
            </a:r>
            <a:r>
              <a:rPr lang="en-US" altLang="zh-CN" dirty="0" smtClean="0"/>
              <a:t>purposes </a:t>
            </a:r>
            <a:r>
              <a:rPr lang="en-US" altLang="zh-CN" dirty="0"/>
              <a:t>and therefore a low dimensional subspace is </a:t>
            </a:r>
            <a:r>
              <a:rPr lang="en-US" altLang="zh-CN" dirty="0" smtClean="0"/>
              <a:t>preferable </a:t>
            </a:r>
          </a:p>
          <a:p>
            <a:pPr lvl="1">
              <a:lnSpc>
                <a:spcPct val="95000"/>
              </a:lnSpc>
            </a:pPr>
            <a:r>
              <a:rPr lang="en-US" altLang="zh-CN" dirty="0" smtClean="0"/>
              <a:t>Hard </a:t>
            </a:r>
            <a:r>
              <a:rPr lang="en-US" altLang="zh-CN" dirty="0"/>
              <a:t>to </a:t>
            </a:r>
            <a:r>
              <a:rPr lang="en-US" altLang="zh-CN" dirty="0" smtClean="0"/>
              <a:t>weight</a:t>
            </a:r>
            <a:r>
              <a:rPr lang="en-US" altLang="zh-CN" dirty="0"/>
              <a:t> </a:t>
            </a:r>
            <a:r>
              <a:rPr lang="en-US" altLang="zh-CN" dirty="0" smtClean="0">
                <a:solidFill>
                  <a:srgbClr val="9B1244"/>
                </a:solidFill>
              </a:rPr>
              <a:t>mixed </a:t>
            </a:r>
            <a:r>
              <a:rPr lang="en-US" altLang="zh-CN" dirty="0" smtClean="0"/>
              <a:t>measurements from different types of measurement structures, i.e., device &amp; circuit structures (RO’s)</a:t>
            </a:r>
          </a:p>
          <a:p>
            <a:pPr lvl="1">
              <a:lnSpc>
                <a:spcPct val="95000"/>
              </a:lnSpc>
            </a:pPr>
            <a:endParaRPr lang="en-US" altLang="zh-CN" sz="1600" b="1" dirty="0">
              <a:solidFill>
                <a:srgbClr val="253FB6"/>
              </a:solidFill>
            </a:endParaRPr>
          </a:p>
          <a:p>
            <a:pPr>
              <a:lnSpc>
                <a:spcPct val="95000"/>
              </a:lnSpc>
            </a:pPr>
            <a:r>
              <a:rPr lang="en-US" altLang="zh-CN" dirty="0"/>
              <a:t>Idea: find the best (most likely) </a:t>
            </a:r>
            <a:r>
              <a:rPr lang="en-US" altLang="zh-CN" dirty="0" smtClean="0">
                <a:solidFill>
                  <a:srgbClr val="9B1244"/>
                </a:solidFill>
              </a:rPr>
              <a:t>physical</a:t>
            </a:r>
            <a:r>
              <a:rPr lang="en-US" altLang="zh-CN" dirty="0" smtClean="0"/>
              <a:t> MVS </a:t>
            </a:r>
            <a:r>
              <a:rPr lang="en-US" altLang="zh-CN" dirty="0"/>
              <a:t>model parameters that explain past and new measurement data</a:t>
            </a:r>
            <a:endParaRPr lang="en-US" altLang="zh-CN" b="1" dirty="0">
              <a:solidFill>
                <a:srgbClr val="253FB6"/>
              </a:solidFill>
            </a:endParaRPr>
          </a:p>
        </p:txBody>
      </p:sp>
      <p:sp>
        <p:nvSpPr>
          <p:cNvPr id="3" name="Title 2"/>
          <p:cNvSpPr>
            <a:spLocks noGrp="1"/>
          </p:cNvSpPr>
          <p:nvPr>
            <p:ph type="title"/>
          </p:nvPr>
        </p:nvSpPr>
        <p:spPr>
          <a:xfrm>
            <a:off x="836762" y="247650"/>
            <a:ext cx="8669547" cy="426708"/>
          </a:xfrm>
        </p:spPr>
        <p:txBody>
          <a:bodyPr/>
          <a:lstStyle/>
          <a:p>
            <a:pPr lvl="2"/>
            <a:r>
              <a:rPr lang="en-US" altLang="zh-CN" sz="2600" dirty="0" smtClean="0">
                <a:latin typeface="+mj-lt"/>
                <a:ea typeface="+mj-ea"/>
                <a:cs typeface="+mj-cs"/>
              </a:rPr>
              <a:t>Physical Subspace Projection: Intuition</a:t>
            </a:r>
            <a:br>
              <a:rPr lang="en-US" altLang="zh-CN" sz="2600" dirty="0" smtClean="0">
                <a:latin typeface="+mj-lt"/>
                <a:ea typeface="+mj-ea"/>
                <a:cs typeface="+mj-cs"/>
              </a:rPr>
            </a:br>
            <a:endParaRPr lang="zh-CN" altLang="en-US" sz="2600" dirty="0">
              <a:latin typeface="+mj-lt"/>
              <a:ea typeface="+mj-ea"/>
              <a:cs typeface="+mj-cs"/>
            </a:endParaRPr>
          </a:p>
        </p:txBody>
      </p:sp>
    </p:spTree>
    <p:extLst>
      <p:ext uri="{BB962C8B-B14F-4D97-AF65-F5344CB8AC3E}">
        <p14:creationId xmlns:p14="http://schemas.microsoft.com/office/powerpoint/2010/main" val="4060392606"/>
      </p:ext>
    </p:extLst>
  </p:cSld>
  <p:clrMapOvr>
    <a:masterClrMapping/>
  </p:clrMapOvr>
  <mc:AlternateContent xmlns:mc="http://schemas.openxmlformats.org/markup-compatibility/2006" xmlns:p14="http://schemas.microsoft.com/office/powerpoint/2010/main">
    <mc:Choice Requires="p14">
      <p:transition spd="slow" p14:dur="2000" advTm="44903"/>
    </mc:Choice>
    <mc:Fallback xmlns="">
      <p:transition spd="slow" advTm="449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42063" y="885647"/>
                <a:ext cx="8844861" cy="6248400"/>
              </a:xfrm>
            </p:spPr>
            <p:txBody>
              <a:bodyPr/>
              <a:lstStyle/>
              <a:p>
                <a:r>
                  <a:rPr lang="en-US" altLang="zh-CN" dirty="0" smtClean="0"/>
                  <a:t>The purpose of </a:t>
                </a:r>
                <a:r>
                  <a:rPr lang="en-US" altLang="zh-CN" i="1" dirty="0"/>
                  <a:t>physical subspace projection </a:t>
                </a:r>
                <a:r>
                  <a:rPr lang="en-US" altLang="zh-CN" dirty="0"/>
                  <a:t>is to </a:t>
                </a:r>
                <a:r>
                  <a:rPr lang="en-US" altLang="zh-CN" dirty="0" smtClean="0"/>
                  <a:t>transfer mixture of measurements into </a:t>
                </a:r>
                <a:r>
                  <a:rPr lang="en-US" altLang="zh-CN" dirty="0"/>
                  <a:t>a unique </a:t>
                </a:r>
                <a:r>
                  <a:rPr lang="en-US" dirty="0"/>
                  <a:t>probability</a:t>
                </a:r>
                <a:r>
                  <a:rPr lang="en-US" altLang="zh-CN" dirty="0"/>
                  <a:t> </a:t>
                </a:r>
                <a:r>
                  <a:rPr lang="en-US" altLang="zh-CN" dirty="0" smtClean="0"/>
                  <a:t>space spanned by MVS parameter space </a:t>
                </a:r>
                <a14:m>
                  <m:oMath xmlns:m="http://schemas.openxmlformats.org/officeDocument/2006/math">
                    <m:r>
                      <a:rPr lang="en-US" altLang="zh-CN" i="1">
                        <a:latin typeface="Cambria Math"/>
                        <a:ea typeface="Cambria Math"/>
                      </a:rPr>
                      <m:t>𝑿</m:t>
                    </m:r>
                  </m:oMath>
                </a14:m>
                <a:endParaRPr lang="en-US" altLang="zh-CN" b="1" dirty="0" smtClean="0">
                  <a:ea typeface="Cambria Math"/>
                </a:endParaRPr>
              </a:p>
              <a:p>
                <a:pPr>
                  <a:spcBef>
                    <a:spcPts val="1200"/>
                  </a:spcBef>
                </a:pPr>
                <a:r>
                  <a:rPr lang="en-US" altLang="zh-CN" dirty="0" smtClean="0"/>
                  <a:t>Assumption: </a:t>
                </a:r>
                <a14:m>
                  <m:oMath xmlns:m="http://schemas.openxmlformats.org/officeDocument/2006/math">
                    <m:r>
                      <a:rPr lang="en-US" altLang="zh-CN" i="1">
                        <a:latin typeface="Cambria Math"/>
                        <a:ea typeface="Cambria Math"/>
                      </a:rPr>
                      <m:t>𝑿</m:t>
                    </m:r>
                  </m:oMath>
                </a14:m>
                <a:r>
                  <a:rPr lang="en-US" altLang="zh-CN" dirty="0"/>
                  <a:t> </a:t>
                </a:r>
                <a:r>
                  <a:rPr lang="en-US" altLang="zh-CN" dirty="0" smtClean="0"/>
                  <a:t>are the </a:t>
                </a:r>
                <a:r>
                  <a:rPr lang="en-US" altLang="zh-CN" dirty="0"/>
                  <a:t>subspace </a:t>
                </a:r>
                <a:r>
                  <a:rPr lang="en-US" altLang="zh-CN" dirty="0" smtClean="0"/>
                  <a:t>variables satisfying </a:t>
                </a:r>
                <a:r>
                  <a:rPr lang="en-US" altLang="zh-CN" dirty="0"/>
                  <a:t>a multivariate </a:t>
                </a:r>
                <a:r>
                  <a:rPr lang="en-US" altLang="zh-CN" dirty="0" smtClean="0"/>
                  <a:t>Gaussian </a:t>
                </a:r>
                <a:r>
                  <a:rPr lang="en-US" altLang="zh-CN" dirty="0"/>
                  <a:t>distribution </a:t>
                </a:r>
                <a14:m>
                  <m:oMath xmlns:m="http://schemas.openxmlformats.org/officeDocument/2006/math">
                    <m:r>
                      <a:rPr lang="en-US" altLang="zh-CN" b="0" i="1">
                        <a:latin typeface="Cambria Math"/>
                      </a:rPr>
                      <m:t>𝑋</m:t>
                    </m:r>
                    <m:r>
                      <a:rPr lang="en-US" altLang="zh-CN" b="0" i="1">
                        <a:latin typeface="Cambria Math"/>
                      </a:rPr>
                      <m:t>~</m:t>
                    </m:r>
                    <m:r>
                      <a:rPr lang="en-US" altLang="zh-CN" b="0" i="1">
                        <a:latin typeface="Cambria Math"/>
                        <a:ea typeface="Cambria Math"/>
                      </a:rPr>
                      <m:t>𝒩</m:t>
                    </m:r>
                    <m:d>
                      <m:dPr>
                        <m:ctrlPr>
                          <a:rPr lang="en-US" altLang="zh-CN" b="0" i="1">
                            <a:latin typeface="Cambria Math"/>
                            <a:ea typeface="Cambria Math"/>
                          </a:rPr>
                        </m:ctrlPr>
                      </m:dPr>
                      <m:e>
                        <m:sSub>
                          <m:sSubPr>
                            <m:ctrlPr>
                              <a:rPr lang="en-US" altLang="zh-CN" b="0" i="1">
                                <a:latin typeface="Cambria Math"/>
                                <a:ea typeface="Cambria Math"/>
                              </a:rPr>
                            </m:ctrlPr>
                          </m:sSubPr>
                          <m:e>
                            <m:r>
                              <a:rPr lang="en-US" altLang="zh-CN" b="0" i="1">
                                <a:latin typeface="Cambria Math"/>
                                <a:ea typeface="Cambria Math"/>
                              </a:rPr>
                              <m:t>𝜇</m:t>
                            </m:r>
                          </m:e>
                          <m:sub>
                            <m:r>
                              <a:rPr lang="en-US" altLang="zh-CN" b="0" i="1">
                                <a:latin typeface="Cambria Math"/>
                                <a:ea typeface="Cambria Math"/>
                              </a:rPr>
                              <m:t>𝑋</m:t>
                            </m:r>
                          </m:sub>
                        </m:sSub>
                        <m:r>
                          <a:rPr lang="en-US" altLang="zh-CN" b="0" i="1">
                            <a:latin typeface="Cambria Math"/>
                            <a:ea typeface="Cambria Math"/>
                          </a:rPr>
                          <m:t>,</m:t>
                        </m:r>
                        <m:r>
                          <a:rPr lang="en-US" altLang="zh-CN" b="0" i="1">
                            <a:latin typeface="Cambria Math"/>
                            <a:ea typeface="Cambria Math"/>
                          </a:rPr>
                          <m:t>𝜃</m:t>
                        </m:r>
                      </m:e>
                    </m:d>
                  </m:oMath>
                </a14:m>
                <a:r>
                  <a:rPr lang="en-US" altLang="zh-CN" dirty="0" smtClean="0"/>
                  <a:t>, </a:t>
                </a:r>
                <a:endParaRPr lang="en-US" altLang="zh-CN" i="1" dirty="0">
                  <a:latin typeface="Cambria Math"/>
                  <a:ea typeface="Cambria Math"/>
                </a:endParaRPr>
              </a:p>
              <a:p>
                <a:pPr lvl="1"/>
                <a:r>
                  <a:rPr lang="en-US" altLang="zh-CN" dirty="0" smtClean="0">
                    <a:ea typeface="Cambria Math"/>
                  </a:rPr>
                  <a:t>The initial value of </a:t>
                </a:r>
                <a14:m>
                  <m:oMath xmlns:m="http://schemas.openxmlformats.org/officeDocument/2006/math">
                    <m:r>
                      <a:rPr lang="en-US" altLang="zh-CN" i="1">
                        <a:latin typeface="Cambria Math"/>
                        <a:ea typeface="Cambria Math"/>
                      </a:rPr>
                      <m:t>𝜃</m:t>
                    </m:r>
                    <m:r>
                      <a:rPr lang="en-US" altLang="zh-CN" i="1">
                        <a:latin typeface="Cambria Math"/>
                        <a:ea typeface="Cambria Math"/>
                      </a:rPr>
                      <m:t> </m:t>
                    </m:r>
                  </m:oMath>
                </a14:m>
                <a:r>
                  <a:rPr lang="en-US" altLang="zh-CN" dirty="0"/>
                  <a:t>equals </a:t>
                </a:r>
                <a:r>
                  <a:rPr lang="en-US" altLang="zh-CN" dirty="0" smtClean="0"/>
                  <a:t>the covariance </a:t>
                </a:r>
                <a:r>
                  <a:rPr lang="en-US" altLang="zh-CN" dirty="0"/>
                  <a:t>of subspace variables under </a:t>
                </a:r>
                <a:r>
                  <a:rPr lang="en-US" altLang="zh-CN" dirty="0" smtClean="0"/>
                  <a:t>within-die variation</a:t>
                </a:r>
              </a:p>
              <a:p>
                <a:pPr lvl="1"/>
                <a:r>
                  <a:rPr lang="en-US" altLang="zh-CN" dirty="0" smtClean="0"/>
                  <a:t>Key advantage: subspace variables </a:t>
                </a:r>
                <a:r>
                  <a:rPr lang="en-US" altLang="zh-CN" i="1" dirty="0" smtClean="0"/>
                  <a:t>can be correlated</a:t>
                </a:r>
                <a:endParaRPr lang="en-US" altLang="zh-CN" dirty="0"/>
              </a:p>
              <a:p>
                <a:pPr>
                  <a:spcBef>
                    <a:spcPts val="1200"/>
                  </a:spcBef>
                </a:pPr>
                <a:r>
                  <a:rPr lang="en-US" altLang="zh-CN" dirty="0"/>
                  <a:t>W</a:t>
                </a:r>
                <a:r>
                  <a:rPr lang="en-US" altLang="zh-CN" dirty="0" smtClean="0"/>
                  <a:t>e </a:t>
                </a:r>
                <a:r>
                  <a:rPr lang="en-US" altLang="zh-CN" dirty="0"/>
                  <a:t>choose a conjugate Gaussian prior for </a:t>
                </a:r>
                <a14:m>
                  <m:oMath xmlns:m="http://schemas.openxmlformats.org/officeDocument/2006/math">
                    <m:sSub>
                      <m:sSubPr>
                        <m:ctrlPr>
                          <a:rPr lang="en-US" altLang="zh-CN" i="1">
                            <a:latin typeface="Cambria Math"/>
                            <a:ea typeface="Cambria Math"/>
                          </a:rPr>
                        </m:ctrlPr>
                      </m:sSubPr>
                      <m:e>
                        <m:r>
                          <a:rPr lang="en-US" altLang="zh-CN" i="1">
                            <a:latin typeface="Cambria Math"/>
                            <a:ea typeface="Cambria Math"/>
                          </a:rPr>
                          <m:t>𝜇</m:t>
                        </m:r>
                      </m:e>
                      <m:sub>
                        <m:r>
                          <a:rPr lang="en-US" altLang="zh-CN" i="1">
                            <a:latin typeface="Cambria Math"/>
                            <a:ea typeface="Cambria Math"/>
                          </a:rPr>
                          <m:t>𝑋</m:t>
                        </m:r>
                      </m:sub>
                    </m:sSub>
                    <m:r>
                      <a:rPr lang="en-US" altLang="zh-CN" i="1">
                        <a:latin typeface="Cambria Math"/>
                      </a:rPr>
                      <m:t>~</m:t>
                    </m:r>
                    <m:r>
                      <a:rPr lang="en-US" altLang="zh-CN" i="1">
                        <a:latin typeface="Cambria Math"/>
                        <a:ea typeface="Cambria Math"/>
                      </a:rPr>
                      <m:t>𝒩</m:t>
                    </m:r>
                    <m:d>
                      <m:dPr>
                        <m:ctrlPr>
                          <a:rPr lang="en-US" altLang="zh-CN" i="1">
                            <a:latin typeface="Cambria Math"/>
                            <a:ea typeface="Cambria Math"/>
                          </a:rPr>
                        </m:ctrlPr>
                      </m:dPr>
                      <m:e>
                        <m:sSub>
                          <m:sSubPr>
                            <m:ctrlPr>
                              <a:rPr lang="en-US" altLang="zh-CN" i="1">
                                <a:latin typeface="Cambria Math"/>
                                <a:ea typeface="Cambria Math"/>
                              </a:rPr>
                            </m:ctrlPr>
                          </m:sSubPr>
                          <m:e>
                            <m:r>
                              <a:rPr lang="en-US" altLang="zh-CN" i="1">
                                <a:latin typeface="Cambria Math"/>
                                <a:ea typeface="Cambria Math"/>
                              </a:rPr>
                              <m:t>𝜇</m:t>
                            </m:r>
                          </m:e>
                          <m:sub>
                            <m:r>
                              <a:rPr lang="en-US" altLang="zh-CN" b="0" i="1">
                                <a:latin typeface="Cambria Math"/>
                                <a:ea typeface="Cambria Math"/>
                              </a:rPr>
                              <m:t>0</m:t>
                            </m:r>
                          </m:sub>
                        </m:sSub>
                        <m:r>
                          <a:rPr lang="en-US" altLang="zh-CN" i="1">
                            <a:latin typeface="Cambria Math"/>
                            <a:ea typeface="Cambria Math"/>
                          </a:rPr>
                          <m:t>,</m:t>
                        </m:r>
                        <m:sSub>
                          <m:sSubPr>
                            <m:ctrlPr>
                              <a:rPr lang="en-US" altLang="zh-CN" i="1">
                                <a:latin typeface="Cambria Math"/>
                                <a:ea typeface="Cambria Math"/>
                              </a:rPr>
                            </m:ctrlPr>
                          </m:sSubPr>
                          <m:e>
                            <m:r>
                              <m:rPr>
                                <m:sty m:val="p"/>
                              </m:rPr>
                              <a:rPr lang="el-GR" altLang="zh-CN" i="1">
                                <a:latin typeface="Cambria Math"/>
                                <a:ea typeface="Cambria Math"/>
                              </a:rPr>
                              <m:t>Σ</m:t>
                            </m:r>
                          </m:e>
                          <m:sub>
                            <m:r>
                              <a:rPr lang="en-US" altLang="zh-CN" b="0" i="1">
                                <a:latin typeface="Cambria Math"/>
                                <a:ea typeface="Cambria Math"/>
                              </a:rPr>
                              <m:t>0</m:t>
                            </m:r>
                          </m:sub>
                        </m:sSub>
                      </m:e>
                    </m:d>
                  </m:oMath>
                </a14:m>
                <a:endParaRPr lang="en-US" altLang="zh-CN" b="0" i="1" dirty="0" smtClean="0">
                  <a:latin typeface="Cambria Math"/>
                  <a:ea typeface="Cambria Math"/>
                </a:endParaRPr>
              </a:p>
              <a:p>
                <a:pPr lvl="1"/>
                <a14:m>
                  <m:oMath xmlns:m="http://schemas.openxmlformats.org/officeDocument/2006/math">
                    <m:sSub>
                      <m:sSubPr>
                        <m:ctrlPr>
                          <a:rPr lang="en-US" altLang="zh-CN" i="1">
                            <a:latin typeface="Cambria Math"/>
                            <a:ea typeface="Cambria Math"/>
                          </a:rPr>
                        </m:ctrlPr>
                      </m:sSubPr>
                      <m:e>
                        <m:r>
                          <a:rPr lang="en-US" altLang="zh-CN" i="1">
                            <a:latin typeface="Cambria Math"/>
                            <a:ea typeface="Cambria Math"/>
                          </a:rPr>
                          <m:t>𝜇</m:t>
                        </m:r>
                      </m:e>
                      <m:sub>
                        <m:r>
                          <a:rPr lang="en-US" altLang="zh-CN" i="1">
                            <a:latin typeface="Cambria Math"/>
                            <a:ea typeface="Cambria Math"/>
                          </a:rPr>
                          <m:t>0</m:t>
                        </m:r>
                      </m:sub>
                    </m:sSub>
                  </m:oMath>
                </a14:m>
                <a:r>
                  <a:rPr lang="en-US" altLang="zh-CN" dirty="0"/>
                  <a:t> are the nominal value for the subspace variables</a:t>
                </a:r>
                <a:endParaRPr lang="en-US" altLang="zh-CN" i="1" dirty="0">
                  <a:latin typeface="Cambria Math"/>
                  <a:ea typeface="Cambria Math"/>
                </a:endParaRPr>
              </a:p>
              <a:p>
                <a:pPr lvl="1"/>
                <a14:m>
                  <m:oMath xmlns:m="http://schemas.openxmlformats.org/officeDocument/2006/math">
                    <m:sSub>
                      <m:sSubPr>
                        <m:ctrlPr>
                          <a:rPr lang="en-US" altLang="zh-CN" i="1">
                            <a:latin typeface="Cambria Math"/>
                            <a:ea typeface="Cambria Math"/>
                          </a:rPr>
                        </m:ctrlPr>
                      </m:sSubPr>
                      <m:e>
                        <m:r>
                          <m:rPr>
                            <m:sty m:val="p"/>
                          </m:rPr>
                          <a:rPr lang="el-GR" altLang="zh-CN" i="1">
                            <a:latin typeface="Cambria Math"/>
                            <a:ea typeface="Cambria Math"/>
                          </a:rPr>
                          <m:t>Σ</m:t>
                        </m:r>
                      </m:e>
                      <m:sub>
                        <m:r>
                          <a:rPr lang="en-US" altLang="zh-CN" i="1">
                            <a:latin typeface="Cambria Math"/>
                            <a:ea typeface="Cambria Math"/>
                          </a:rPr>
                          <m:t>0</m:t>
                        </m:r>
                      </m:sub>
                    </m:sSub>
                  </m:oMath>
                </a14:m>
                <a:r>
                  <a:rPr lang="en-US" altLang="zh-CN" dirty="0"/>
                  <a:t> are the </a:t>
                </a:r>
                <a:r>
                  <a:rPr lang="en-US" altLang="zh-CN" dirty="0" smtClean="0"/>
                  <a:t>variance of </a:t>
                </a:r>
                <a:r>
                  <a:rPr lang="en-US" altLang="zh-CN" dirty="0"/>
                  <a:t>subspace variables under </a:t>
                </a:r>
                <a:r>
                  <a:rPr lang="en-US" altLang="zh-CN" dirty="0" smtClean="0"/>
                  <a:t>die-to-die variation</a:t>
                </a:r>
                <a:endParaRPr lang="en-US" altLang="zh-CN" dirty="0"/>
              </a:p>
              <a:p>
                <a:pPr>
                  <a:spcBef>
                    <a:spcPts val="1200"/>
                  </a:spcBef>
                </a:pPr>
                <a:r>
                  <a:rPr lang="en-US" altLang="zh-CN" dirty="0" smtClean="0"/>
                  <a:t>The </a:t>
                </a:r>
                <a:r>
                  <a:rPr lang="en-US" altLang="zh-CN" dirty="0"/>
                  <a:t>probability of observing data point  </a:t>
                </a:r>
                <a14:m>
                  <m:oMath xmlns:m="http://schemas.openxmlformats.org/officeDocument/2006/math">
                    <m:sSup>
                      <m:sSupPr>
                        <m:ctrlPr>
                          <a:rPr lang="en-US" altLang="zh-CN" i="1" smtClean="0">
                            <a:latin typeface="Cambria Math"/>
                          </a:rPr>
                        </m:ctrlPr>
                      </m:sSupPr>
                      <m:e>
                        <m:sSub>
                          <m:sSubPr>
                            <m:ctrlPr>
                              <a:rPr lang="en-US" altLang="zh-CN" i="1" smtClean="0">
                                <a:latin typeface="Cambria Math"/>
                              </a:rPr>
                            </m:ctrlPr>
                          </m:sSubPr>
                          <m:e>
                            <m:r>
                              <a:rPr lang="en-US" altLang="zh-CN" b="0" i="1" smtClean="0">
                                <a:latin typeface="Cambria Math"/>
                              </a:rPr>
                              <m:t>𝐹</m:t>
                            </m:r>
                          </m:e>
                          <m:sub>
                            <m:r>
                              <a:rPr lang="en-US" altLang="zh-CN" b="1" i="1" smtClean="0">
                                <a:latin typeface="Cambria Math"/>
                              </a:rPr>
                              <m:t>𝒊</m:t>
                            </m:r>
                          </m:sub>
                        </m:sSub>
                      </m:e>
                      <m:sup>
                        <m:r>
                          <a:rPr lang="en-US" altLang="zh-CN" b="1" i="1" smtClean="0">
                            <a:latin typeface="Cambria Math"/>
                          </a:rPr>
                          <m:t>(</m:t>
                        </m:r>
                        <m:sSub>
                          <m:sSubPr>
                            <m:ctrlPr>
                              <a:rPr lang="en-US" altLang="zh-CN" b="1" i="1" smtClean="0">
                                <a:latin typeface="Cambria Math"/>
                              </a:rPr>
                            </m:ctrlPr>
                          </m:sSubPr>
                          <m:e>
                            <m:r>
                              <a:rPr lang="en-US" altLang="zh-CN" b="1" i="1" smtClean="0">
                                <a:latin typeface="Cambria Math"/>
                              </a:rPr>
                              <m:t>𝒏</m:t>
                            </m:r>
                          </m:e>
                          <m:sub>
                            <m:r>
                              <a:rPr lang="en-US" altLang="zh-CN" b="1" i="1" smtClean="0">
                                <a:latin typeface="Cambria Math"/>
                              </a:rPr>
                              <m:t>𝒊</m:t>
                            </m:r>
                          </m:sub>
                        </m:sSub>
                        <m:r>
                          <a:rPr lang="en-US" altLang="zh-CN" b="1" i="1" smtClean="0">
                            <a:latin typeface="Cambria Math"/>
                          </a:rPr>
                          <m:t>)</m:t>
                        </m:r>
                      </m:sup>
                    </m:sSup>
                  </m:oMath>
                </a14:m>
                <a:r>
                  <a:rPr lang="en-US" altLang="zh-CN" dirty="0" smtClean="0"/>
                  <a:t> </a:t>
                </a:r>
                <a:r>
                  <a:rPr lang="en-US" altLang="zh-CN" dirty="0"/>
                  <a:t>in </a:t>
                </a:r>
                <a14:m>
                  <m:oMath xmlns:m="http://schemas.openxmlformats.org/officeDocument/2006/math">
                    <m:r>
                      <a:rPr lang="en-US" altLang="zh-CN" b="1" i="1" smtClean="0">
                        <a:latin typeface="Cambria Math"/>
                      </a:rPr>
                      <m:t>𝒊</m:t>
                    </m:r>
                  </m:oMath>
                </a14:m>
                <a:r>
                  <a:rPr lang="en-US" altLang="zh-CN" baseline="30000" dirty="0" err="1" smtClean="0"/>
                  <a:t>th</a:t>
                </a:r>
                <a:r>
                  <a:rPr lang="en-US" altLang="zh-CN" dirty="0" smtClean="0"/>
                  <a:t> </a:t>
                </a:r>
                <a:r>
                  <a:rPr lang="en-US" altLang="zh-CN" dirty="0"/>
                  <a:t>group associated with subspace </a:t>
                </a:r>
                <a:r>
                  <a:rPr lang="en-US" altLang="zh-CN" dirty="0" smtClean="0"/>
                  <a:t>distribution </a:t>
                </a:r>
                <a14:m>
                  <m:oMath xmlns:m="http://schemas.openxmlformats.org/officeDocument/2006/math">
                    <m:r>
                      <a:rPr lang="en-US" altLang="zh-CN" b="0" i="1" smtClean="0">
                        <a:latin typeface="Cambria Math"/>
                      </a:rPr>
                      <m:t>𝑝𝑑𝑓</m:t>
                    </m:r>
                    <m:d>
                      <m:dPr>
                        <m:ctrlPr>
                          <a:rPr lang="en-US" altLang="zh-CN" b="1" i="1" smtClean="0">
                            <a:latin typeface="Cambria Math"/>
                          </a:rPr>
                        </m:ctrlPr>
                      </m:dPr>
                      <m:e>
                        <m:sSup>
                          <m:sSupPr>
                            <m:ctrlPr>
                              <a:rPr lang="en-US" altLang="zh-CN" i="1">
                                <a:latin typeface="Cambria Math"/>
                              </a:rPr>
                            </m:ctrlPr>
                          </m:sSupPr>
                          <m:e>
                            <m:sSub>
                              <m:sSubPr>
                                <m:ctrlPr>
                                  <a:rPr lang="en-US" altLang="zh-CN" i="1">
                                    <a:latin typeface="Cambria Math"/>
                                  </a:rPr>
                                </m:ctrlPr>
                              </m:sSubPr>
                              <m:e>
                                <m:r>
                                  <a:rPr lang="en-US" altLang="zh-CN" b="0" i="1">
                                    <a:latin typeface="Cambria Math"/>
                                  </a:rPr>
                                  <m:t>𝐹</m:t>
                                </m:r>
                              </m:e>
                              <m:sub>
                                <m:r>
                                  <a:rPr lang="en-US" altLang="zh-CN" i="1">
                                    <a:latin typeface="Cambria Math"/>
                                  </a:rPr>
                                  <m:t>𝒊</m:t>
                                </m:r>
                              </m:sub>
                            </m:sSub>
                          </m:e>
                          <m:sup>
                            <m:d>
                              <m:dPr>
                                <m:ctrlPr>
                                  <a:rPr lang="en-US" altLang="zh-CN" i="1">
                                    <a:latin typeface="Cambria Math"/>
                                  </a:rPr>
                                </m:ctrlPr>
                              </m:dPr>
                              <m:e>
                                <m:sSub>
                                  <m:sSubPr>
                                    <m:ctrlPr>
                                      <a:rPr lang="en-US" altLang="zh-CN" i="1">
                                        <a:latin typeface="Cambria Math"/>
                                      </a:rPr>
                                    </m:ctrlPr>
                                  </m:sSubPr>
                                  <m:e>
                                    <m:r>
                                      <a:rPr lang="en-US" altLang="zh-CN" i="1">
                                        <a:latin typeface="Cambria Math"/>
                                      </a:rPr>
                                      <m:t>𝒏</m:t>
                                    </m:r>
                                  </m:e>
                                  <m:sub>
                                    <m:r>
                                      <a:rPr lang="en-US" altLang="zh-CN" i="1">
                                        <a:latin typeface="Cambria Math"/>
                                      </a:rPr>
                                      <m:t>𝒊</m:t>
                                    </m:r>
                                  </m:sub>
                                </m:sSub>
                              </m:e>
                            </m:d>
                          </m:sup>
                        </m:sSup>
                      </m:e>
                      <m:e>
                        <m:sSub>
                          <m:sSubPr>
                            <m:ctrlPr>
                              <a:rPr lang="en-US" altLang="zh-CN" b="0" i="1">
                                <a:latin typeface="Cambria Math"/>
                                <a:ea typeface="Cambria Math"/>
                              </a:rPr>
                            </m:ctrlPr>
                          </m:sSubPr>
                          <m:e>
                            <m:r>
                              <a:rPr lang="en-US" altLang="zh-CN" b="0" i="1">
                                <a:latin typeface="Cambria Math"/>
                                <a:ea typeface="Cambria Math"/>
                              </a:rPr>
                              <m:t>𝜇</m:t>
                            </m:r>
                          </m:e>
                          <m:sub>
                            <m:r>
                              <a:rPr lang="en-US" altLang="zh-CN" b="0" i="1">
                                <a:latin typeface="Cambria Math"/>
                                <a:ea typeface="Cambria Math"/>
                              </a:rPr>
                              <m:t>𝑋</m:t>
                            </m:r>
                          </m:sub>
                        </m:sSub>
                        <m:r>
                          <a:rPr lang="en-US" altLang="zh-CN" b="0" i="1">
                            <a:latin typeface="Cambria Math"/>
                            <a:ea typeface="Cambria Math"/>
                          </a:rPr>
                          <m:t>,</m:t>
                        </m:r>
                        <m:r>
                          <a:rPr lang="en-US" altLang="zh-CN" b="0" i="1">
                            <a:latin typeface="Cambria Math"/>
                            <a:ea typeface="Cambria Math"/>
                          </a:rPr>
                          <m:t>𝜃</m:t>
                        </m:r>
                      </m:e>
                    </m:d>
                    <m:r>
                      <a:rPr lang="en-US" altLang="zh-CN" b="1" i="0" smtClean="0">
                        <a:latin typeface="Cambria Math" panose="02040503050406030204" pitchFamily="18" charset="0"/>
                        <a:ea typeface="Cambria Math"/>
                      </a:rPr>
                      <m:t>:</m:t>
                    </m:r>
                  </m:oMath>
                </a14:m>
                <a:endParaRPr lang="en-US" altLang="zh-CN" b="1" dirty="0" smtClean="0"/>
              </a:p>
              <a:p>
                <a:pPr lvl="1">
                  <a:spcBef>
                    <a:spcPts val="1800"/>
                  </a:spcBef>
                </a:pPr>
                <a:r>
                  <a:rPr lang="en-US" altLang="zh-CN" i="1" dirty="0" smtClean="0">
                    <a:latin typeface="Cambria Math"/>
                    <a:ea typeface="Cambria Math"/>
                  </a:rPr>
                  <a:t>  </a:t>
                </a:r>
                <a:endParaRPr lang="en-US" altLang="zh-CN" i="1" dirty="0">
                  <a:latin typeface="Cambria Math"/>
                  <a:ea typeface="Cambria Math"/>
                </a:endParaRPr>
              </a:p>
              <a:p>
                <a:pPr marL="0" indent="0">
                  <a:buNone/>
                </a:pPr>
                <a:endParaRPr lang="en-US" altLang="zh-C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42063" y="885647"/>
                <a:ext cx="8844861" cy="6248400"/>
              </a:xfrm>
              <a:blipFill rotWithShape="0">
                <a:blip r:embed="rId3"/>
                <a:stretch>
                  <a:fillRect l="-827" t="-585" r="-689"/>
                </a:stretch>
              </a:blipFill>
            </p:spPr>
            <p:txBody>
              <a:bodyPr/>
              <a:lstStyle/>
              <a:p>
                <a:r>
                  <a:rPr lang="en-US">
                    <a:noFill/>
                  </a:rPr>
                  <a:t> </a:t>
                </a:r>
              </a:p>
            </p:txBody>
          </p:sp>
        </mc:Fallback>
      </mc:AlternateContent>
      <p:sp>
        <p:nvSpPr>
          <p:cNvPr id="3" name="Title 2"/>
          <p:cNvSpPr>
            <a:spLocks noGrp="1"/>
          </p:cNvSpPr>
          <p:nvPr>
            <p:ph type="title"/>
          </p:nvPr>
        </p:nvSpPr>
        <p:spPr>
          <a:noFill/>
          <a:ln w="9525">
            <a:noFill/>
            <a:miter lim="800000"/>
            <a:headEnd/>
            <a:tailEnd/>
          </a:ln>
        </p:spPr>
        <p:txBody>
          <a:bodyPr vert="horz" wrap="square" lIns="0" tIns="50917" rIns="0" bIns="50917" numCol="1" anchor="t" anchorCtr="0" compatLnSpc="1">
            <a:prstTxWarp prst="textNoShape">
              <a:avLst/>
            </a:prstTxWarp>
          </a:bodyPr>
          <a:lstStyle/>
          <a:p>
            <a:r>
              <a:rPr lang="en-US" altLang="zh-CN" dirty="0" smtClean="0"/>
              <a:t>(1) Physical </a:t>
            </a:r>
            <a:r>
              <a:rPr lang="en-US" altLang="zh-CN" dirty="0"/>
              <a:t>Subspace Projection</a:t>
            </a:r>
            <a:endParaRPr lang="zh-CN" altLang="en-US"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8199" y="6415168"/>
            <a:ext cx="6086174" cy="57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127568"/>
      </p:ext>
    </p:extLst>
  </p:cSld>
  <p:clrMapOvr>
    <a:masterClrMapping/>
  </p:clrMapOvr>
  <mc:AlternateContent xmlns:mc="http://schemas.openxmlformats.org/markup-compatibility/2006" xmlns:p14="http://schemas.microsoft.com/office/powerpoint/2010/main">
    <mc:Choice Requires="p14">
      <p:transition spd="slow" p14:dur="2000" advTm="56352"/>
    </mc:Choice>
    <mc:Fallback xmlns="">
      <p:transition spd="slow" advTm="5635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72860" y="1066801"/>
                <a:ext cx="5822831" cy="6248400"/>
              </a:xfrm>
            </p:spPr>
            <p:txBody>
              <a:bodyPr/>
              <a:lstStyle/>
              <a:p>
                <a:r>
                  <a:rPr lang="en-US" sz="2200" dirty="0" smtClean="0"/>
                  <a:t>Posterior distribution after observing all data is </a:t>
                </a:r>
              </a:p>
              <a:p>
                <a:pPr marL="496888" lvl="1" indent="0">
                  <a:buNone/>
                </a:pPr>
                <a14:m>
                  <m:oMath xmlns:m="http://schemas.openxmlformats.org/officeDocument/2006/math">
                    <m:r>
                      <a:rPr lang="en-US" sz="1800" b="1" i="1" smtClean="0">
                        <a:latin typeface="Cambria Math"/>
                      </a:rPr>
                      <m:t>𝒑𝒅𝒇</m:t>
                    </m:r>
                    <m:d>
                      <m:dPr>
                        <m:ctrlPr>
                          <a:rPr lang="en-US" sz="1800" b="1" i="1" smtClean="0">
                            <a:latin typeface="Cambria Math"/>
                          </a:rPr>
                        </m:ctrlPr>
                      </m:dPr>
                      <m:e>
                        <m:r>
                          <a:rPr lang="en-US" sz="1800" b="1" i="1" smtClean="0">
                            <a:latin typeface="Cambria Math"/>
                          </a:rPr>
                          <m:t>𝑭</m:t>
                        </m:r>
                        <m:r>
                          <a:rPr lang="en-US" sz="1800" b="1" i="1" smtClean="0">
                            <a:latin typeface="Cambria Math"/>
                          </a:rPr>
                          <m:t>,</m:t>
                        </m:r>
                        <m:sSub>
                          <m:sSubPr>
                            <m:ctrlPr>
                              <a:rPr lang="en-US" sz="1800" b="1" i="1" smtClean="0">
                                <a:latin typeface="Cambria Math"/>
                              </a:rPr>
                            </m:ctrlPr>
                          </m:sSubPr>
                          <m:e>
                            <m:r>
                              <a:rPr lang="en-US" sz="1800" b="1" i="1" smtClean="0">
                                <a:latin typeface="Cambria Math"/>
                                <a:ea typeface="Cambria Math"/>
                              </a:rPr>
                              <m:t>𝝁</m:t>
                            </m:r>
                          </m:e>
                          <m:sub>
                            <m:r>
                              <a:rPr lang="en-US" sz="1800" b="1" i="1" smtClean="0">
                                <a:latin typeface="Cambria Math"/>
                              </a:rPr>
                              <m:t>𝑿</m:t>
                            </m:r>
                          </m:sub>
                        </m:sSub>
                      </m:e>
                      <m:e>
                        <m:r>
                          <a:rPr lang="en-US" sz="1800" b="1" i="1" smtClean="0">
                            <a:latin typeface="Cambria Math"/>
                            <a:ea typeface="Cambria Math"/>
                          </a:rPr>
                          <m:t>𝜽</m:t>
                        </m:r>
                      </m:e>
                    </m:d>
                    <m:r>
                      <a:rPr lang="en-US" sz="1800" b="1" i="1" smtClean="0">
                        <a:latin typeface="Cambria Math"/>
                      </a:rPr>
                      <m:t>=</m:t>
                    </m:r>
                    <m:r>
                      <a:rPr lang="en-US" sz="1800" i="1">
                        <a:latin typeface="Cambria Math"/>
                      </a:rPr>
                      <m:t>𝒑𝒅𝒇</m:t>
                    </m:r>
                    <m:r>
                      <a:rPr lang="en-US" sz="1800" b="1" i="1" smtClean="0">
                        <a:latin typeface="Cambria Math"/>
                      </a:rPr>
                      <m:t>(</m:t>
                    </m:r>
                    <m:sSub>
                      <m:sSubPr>
                        <m:ctrlPr>
                          <a:rPr lang="en-US" sz="1800" i="1">
                            <a:latin typeface="Cambria Math"/>
                          </a:rPr>
                        </m:ctrlPr>
                      </m:sSubPr>
                      <m:e>
                        <m:r>
                          <a:rPr lang="en-US" sz="1800" i="1">
                            <a:latin typeface="Cambria Math"/>
                            <a:ea typeface="Cambria Math"/>
                          </a:rPr>
                          <m:t>𝝁</m:t>
                        </m:r>
                      </m:e>
                      <m:sub>
                        <m:r>
                          <a:rPr lang="en-US" sz="1800" i="1">
                            <a:latin typeface="Cambria Math"/>
                          </a:rPr>
                          <m:t>𝑿</m:t>
                        </m:r>
                      </m:sub>
                    </m:sSub>
                    <m:r>
                      <a:rPr lang="en-US" sz="1800" b="1" i="1" smtClean="0">
                        <a:latin typeface="Cambria Math"/>
                      </a:rPr>
                      <m:t>)</m:t>
                    </m:r>
                    <m:r>
                      <a:rPr lang="en-US" sz="1800" b="1" i="1" smtClean="0">
                        <a:latin typeface="Cambria Math"/>
                        <a:ea typeface="Cambria Math"/>
                      </a:rPr>
                      <m:t>∙</m:t>
                    </m:r>
                    <m:r>
                      <a:rPr lang="en-US" sz="1800" i="1">
                        <a:latin typeface="Cambria Math"/>
                      </a:rPr>
                      <m:t>𝒑𝒅𝒇</m:t>
                    </m:r>
                    <m:r>
                      <a:rPr lang="en-US" sz="1800" b="1" i="1" smtClean="0">
                        <a:latin typeface="Cambria Math"/>
                      </a:rPr>
                      <m:t>(</m:t>
                    </m:r>
                    <m:sSub>
                      <m:sSubPr>
                        <m:ctrlPr>
                          <a:rPr lang="en-US" sz="1800" b="1" i="1" smtClean="0">
                            <a:latin typeface="Cambria Math"/>
                          </a:rPr>
                        </m:ctrlPr>
                      </m:sSubPr>
                      <m:e>
                        <m:r>
                          <a:rPr lang="en-US" sz="1800" b="1" i="1" smtClean="0">
                            <a:latin typeface="Cambria Math"/>
                          </a:rPr>
                          <m:t>𝑭</m:t>
                        </m:r>
                      </m:e>
                      <m:sub>
                        <m:r>
                          <a:rPr lang="en-US" sz="1800" b="1" i="1" smtClean="0">
                            <a:latin typeface="Cambria Math"/>
                          </a:rPr>
                          <m:t>𝟏</m:t>
                        </m:r>
                      </m:sub>
                    </m:sSub>
                    <m:r>
                      <a:rPr lang="en-US" sz="1800" b="1" i="1" smtClean="0">
                        <a:latin typeface="Cambria Math"/>
                      </a:rPr>
                      <m:t>|</m:t>
                    </m:r>
                    <m:sSub>
                      <m:sSubPr>
                        <m:ctrlPr>
                          <a:rPr lang="en-US" sz="1800" i="1">
                            <a:latin typeface="Cambria Math"/>
                          </a:rPr>
                        </m:ctrlPr>
                      </m:sSubPr>
                      <m:e>
                        <m:r>
                          <a:rPr lang="en-US" sz="1800" i="1">
                            <a:latin typeface="Cambria Math"/>
                            <a:ea typeface="Cambria Math"/>
                          </a:rPr>
                          <m:t>𝝁</m:t>
                        </m:r>
                      </m:e>
                      <m:sub>
                        <m:r>
                          <a:rPr lang="en-US" sz="1800" i="1">
                            <a:latin typeface="Cambria Math"/>
                          </a:rPr>
                          <m:t>𝑿</m:t>
                        </m:r>
                      </m:sub>
                    </m:sSub>
                    <m:r>
                      <a:rPr lang="en-US" sz="1800" b="1" i="1" smtClean="0">
                        <a:latin typeface="Cambria Math"/>
                      </a:rPr>
                      <m:t>,</m:t>
                    </m:r>
                    <m:r>
                      <a:rPr lang="en-US" sz="1800" i="1">
                        <a:latin typeface="Cambria Math"/>
                        <a:ea typeface="Cambria Math"/>
                      </a:rPr>
                      <m:t>𝜽</m:t>
                    </m:r>
                    <m:r>
                      <a:rPr lang="en-US" sz="1800" b="1" i="1" smtClean="0">
                        <a:latin typeface="Cambria Math"/>
                      </a:rPr>
                      <m:t>)</m:t>
                    </m:r>
                    <m:r>
                      <a:rPr lang="en-US" sz="1800" i="1" smtClean="0">
                        <a:latin typeface="Cambria Math"/>
                        <a:ea typeface="Cambria Math"/>
                      </a:rPr>
                      <m:t>∙</m:t>
                    </m:r>
                  </m:oMath>
                </a14:m>
                <a:r>
                  <a:rPr lang="en-US" sz="1800" dirty="0" smtClean="0"/>
                  <a:t>…</a:t>
                </a:r>
                <a14:m>
                  <m:oMath xmlns:m="http://schemas.openxmlformats.org/officeDocument/2006/math">
                    <m:r>
                      <a:rPr lang="en-US" sz="1800" i="1">
                        <a:latin typeface="Cambria Math"/>
                        <a:ea typeface="Cambria Math"/>
                      </a:rPr>
                      <m:t>∙</m:t>
                    </m:r>
                  </m:oMath>
                </a14:m>
                <a:r>
                  <a:rPr lang="en-US" sz="1800" dirty="0"/>
                  <a:t> </a:t>
                </a:r>
                <a14:m>
                  <m:oMath xmlns:m="http://schemas.openxmlformats.org/officeDocument/2006/math">
                    <m:r>
                      <a:rPr lang="en-US" sz="1800" i="1">
                        <a:latin typeface="Cambria Math"/>
                      </a:rPr>
                      <m:t>𝒑𝒅𝒇</m:t>
                    </m:r>
                    <m:r>
                      <a:rPr lang="en-US" sz="1800" i="1">
                        <a:latin typeface="Cambria Math"/>
                      </a:rPr>
                      <m:t>(</m:t>
                    </m:r>
                    <m:sSub>
                      <m:sSubPr>
                        <m:ctrlPr>
                          <a:rPr lang="en-US" sz="1800" i="1">
                            <a:latin typeface="Cambria Math"/>
                          </a:rPr>
                        </m:ctrlPr>
                      </m:sSubPr>
                      <m:e>
                        <m:r>
                          <a:rPr lang="en-US" sz="1800" i="1">
                            <a:latin typeface="Cambria Math"/>
                          </a:rPr>
                          <m:t>𝑭</m:t>
                        </m:r>
                      </m:e>
                      <m:sub>
                        <m:r>
                          <a:rPr lang="en-US" sz="1800" b="1" i="1" smtClean="0">
                            <a:latin typeface="Cambria Math"/>
                          </a:rPr>
                          <m:t>𝒎</m:t>
                        </m:r>
                      </m:sub>
                    </m:sSub>
                    <m:r>
                      <a:rPr lang="en-US" sz="1800" i="1">
                        <a:latin typeface="Cambria Math"/>
                      </a:rPr>
                      <m:t>|</m:t>
                    </m:r>
                    <m:sSub>
                      <m:sSubPr>
                        <m:ctrlPr>
                          <a:rPr lang="en-US" sz="1800" i="1">
                            <a:latin typeface="Cambria Math"/>
                          </a:rPr>
                        </m:ctrlPr>
                      </m:sSubPr>
                      <m:e>
                        <m:r>
                          <a:rPr lang="en-US" sz="1800" i="1">
                            <a:latin typeface="Cambria Math"/>
                            <a:ea typeface="Cambria Math"/>
                          </a:rPr>
                          <m:t>𝝁</m:t>
                        </m:r>
                      </m:e>
                      <m:sub>
                        <m:r>
                          <a:rPr lang="en-US" sz="1800" i="1">
                            <a:latin typeface="Cambria Math"/>
                          </a:rPr>
                          <m:t>𝑿</m:t>
                        </m:r>
                      </m:sub>
                    </m:sSub>
                    <m:r>
                      <a:rPr lang="en-US" sz="1800" i="1">
                        <a:latin typeface="Cambria Math"/>
                      </a:rPr>
                      <m:t>,</m:t>
                    </m:r>
                    <m:r>
                      <a:rPr lang="en-US" sz="1800" i="1">
                        <a:latin typeface="Cambria Math"/>
                        <a:ea typeface="Cambria Math"/>
                      </a:rPr>
                      <m:t>𝜽</m:t>
                    </m:r>
                    <m:r>
                      <a:rPr lang="en-US" sz="1800" i="1">
                        <a:latin typeface="Cambria Math"/>
                      </a:rPr>
                      <m:t>)</m:t>
                    </m:r>
                  </m:oMath>
                </a14:m>
                <a:endParaRPr lang="en-US" sz="1800" dirty="0" smtClean="0"/>
              </a:p>
              <a:p>
                <a:r>
                  <a:rPr lang="en-US" sz="2200" dirty="0" smtClean="0"/>
                  <a:t>Our goal is to find  </a:t>
                </a:r>
                <a14:m>
                  <m:oMath xmlns:m="http://schemas.openxmlformats.org/officeDocument/2006/math">
                    <m:sSub>
                      <m:sSubPr>
                        <m:ctrlPr>
                          <a:rPr lang="en-US" sz="2200" i="1">
                            <a:latin typeface="Cambria Math"/>
                          </a:rPr>
                        </m:ctrlPr>
                      </m:sSubPr>
                      <m:e>
                        <m:r>
                          <a:rPr lang="en-US" sz="2200" i="1">
                            <a:latin typeface="Cambria Math"/>
                            <a:ea typeface="Cambria Math"/>
                          </a:rPr>
                          <m:t>𝝁</m:t>
                        </m:r>
                      </m:e>
                      <m:sub>
                        <m:r>
                          <a:rPr lang="en-US" sz="2200" i="1">
                            <a:latin typeface="Cambria Math"/>
                          </a:rPr>
                          <m:t>𝑿</m:t>
                        </m:r>
                      </m:sub>
                    </m:sSub>
                  </m:oMath>
                </a14:m>
                <a:r>
                  <a:rPr lang="en-US" sz="2200" dirty="0" smtClean="0"/>
                  <a:t> that maximizes</a:t>
                </a:r>
              </a:p>
              <a:p>
                <a:pPr marL="496888" lvl="1" indent="0">
                  <a:buNone/>
                </a:pPr>
                <a:r>
                  <a:rPr lang="en-US" sz="1800" dirty="0" smtClean="0"/>
                  <a:t> </a:t>
                </a:r>
                <a14:m>
                  <m:oMath xmlns:m="http://schemas.openxmlformats.org/officeDocument/2006/math">
                    <m:r>
                      <a:rPr lang="en-US" sz="1800" b="1" i="0" smtClean="0">
                        <a:latin typeface="Cambria Math"/>
                      </a:rPr>
                      <m:t>𝐥𝐧</m:t>
                    </m:r>
                    <m:r>
                      <a:rPr lang="en-US" sz="1800" b="0" i="1" smtClean="0">
                        <a:latin typeface="Cambria Math" panose="02040503050406030204" pitchFamily="18" charset="0"/>
                      </a:rPr>
                      <m:t> </m:t>
                    </m:r>
                    <m:r>
                      <a:rPr lang="en-US" sz="1800" i="1">
                        <a:latin typeface="Cambria Math"/>
                      </a:rPr>
                      <m:t>𝒑𝒅𝒇</m:t>
                    </m:r>
                    <m:d>
                      <m:dPr>
                        <m:ctrlPr>
                          <a:rPr lang="en-US" sz="1800" b="1" i="1">
                            <a:latin typeface="Cambria Math"/>
                          </a:rPr>
                        </m:ctrlPr>
                      </m:dPr>
                      <m:e>
                        <m:r>
                          <a:rPr lang="en-US" sz="1800" b="1" i="1">
                            <a:latin typeface="Cambria Math"/>
                          </a:rPr>
                          <m:t>𝑭</m:t>
                        </m:r>
                        <m:r>
                          <a:rPr lang="en-US" sz="1800" b="1" i="1">
                            <a:latin typeface="Cambria Math"/>
                          </a:rPr>
                          <m:t>,</m:t>
                        </m:r>
                        <m:sSub>
                          <m:sSubPr>
                            <m:ctrlPr>
                              <a:rPr lang="en-US" sz="1800" b="1" i="1">
                                <a:latin typeface="Cambria Math"/>
                              </a:rPr>
                            </m:ctrlPr>
                          </m:sSubPr>
                          <m:e>
                            <m:r>
                              <a:rPr lang="en-US" sz="1800" b="1" i="1">
                                <a:latin typeface="Cambria Math"/>
                                <a:ea typeface="Cambria Math"/>
                              </a:rPr>
                              <m:t>𝝁</m:t>
                            </m:r>
                          </m:e>
                          <m:sub>
                            <m:r>
                              <a:rPr lang="en-US" sz="1800" b="1" i="1">
                                <a:latin typeface="Cambria Math"/>
                              </a:rPr>
                              <m:t>𝑿</m:t>
                            </m:r>
                          </m:sub>
                        </m:sSub>
                      </m:e>
                      <m:e>
                        <m:r>
                          <a:rPr lang="en-US" sz="1800" b="1" i="1">
                            <a:latin typeface="Cambria Math"/>
                            <a:ea typeface="Cambria Math"/>
                          </a:rPr>
                          <m:t>𝜽</m:t>
                        </m:r>
                      </m:e>
                    </m:d>
                    <m:r>
                      <a:rPr lang="en-US" sz="1800" b="1" i="0" smtClean="0">
                        <a:latin typeface="Cambria Math"/>
                        <a:ea typeface="Cambria Math"/>
                      </a:rPr>
                      <m:t>=</m:t>
                    </m:r>
                    <m:r>
                      <a:rPr lang="en-US" sz="1800" b="1" i="0" smtClean="0">
                        <a:latin typeface="Cambria Math"/>
                        <a:ea typeface="Cambria Math"/>
                      </a:rPr>
                      <m:t>𝐥𝐧</m:t>
                    </m:r>
                    <m:nary>
                      <m:naryPr>
                        <m:ctrlPr>
                          <a:rPr lang="en-US" sz="1800" b="1" i="1" smtClean="0">
                            <a:latin typeface="Cambria Math"/>
                            <a:ea typeface="Cambria Math"/>
                          </a:rPr>
                        </m:ctrlPr>
                      </m:naryPr>
                      <m:sub>
                        <m:r>
                          <m:rPr>
                            <m:brk m:alnAt="23"/>
                          </m:rPr>
                          <a:rPr lang="en-US" sz="1800" b="1" i="1" smtClean="0">
                            <a:latin typeface="Cambria Math"/>
                            <a:ea typeface="Cambria Math"/>
                          </a:rPr>
                          <m:t>𝑿</m:t>
                        </m:r>
                      </m:sub>
                      <m:sup>
                        <m:r>
                          <a:rPr lang="en-US" sz="1800" b="1" i="1" smtClean="0">
                            <a:latin typeface="Cambria Math"/>
                            <a:ea typeface="Cambria Math"/>
                          </a:rPr>
                          <m:t> </m:t>
                        </m:r>
                      </m:sup>
                      <m:e>
                        <m:r>
                          <a:rPr lang="en-US" sz="1800" b="1" i="1" smtClean="0">
                            <a:latin typeface="Cambria Math"/>
                            <a:ea typeface="Cambria Math"/>
                          </a:rPr>
                          <m:t>𝒑𝒅𝒇</m:t>
                        </m:r>
                        <m:d>
                          <m:dPr>
                            <m:ctrlPr>
                              <a:rPr lang="en-US" sz="1800" b="1" i="1">
                                <a:latin typeface="Cambria Math"/>
                              </a:rPr>
                            </m:ctrlPr>
                          </m:dPr>
                          <m:e>
                            <m:r>
                              <a:rPr lang="en-US" sz="1800" b="1" i="1">
                                <a:latin typeface="Cambria Math"/>
                              </a:rPr>
                              <m:t>𝑭</m:t>
                            </m:r>
                            <m:r>
                              <a:rPr lang="en-US" sz="1800" b="1" i="1">
                                <a:latin typeface="Cambria Math"/>
                              </a:rPr>
                              <m:t>,</m:t>
                            </m:r>
                            <m:sSub>
                              <m:sSubPr>
                                <m:ctrlPr>
                                  <a:rPr lang="en-US" sz="1800" b="1" i="1">
                                    <a:latin typeface="Cambria Math"/>
                                  </a:rPr>
                                </m:ctrlPr>
                              </m:sSubPr>
                              <m:e>
                                <m:r>
                                  <a:rPr lang="en-US" sz="1800" b="1" i="1">
                                    <a:latin typeface="Cambria Math"/>
                                    <a:ea typeface="Cambria Math"/>
                                  </a:rPr>
                                  <m:t>𝝁</m:t>
                                </m:r>
                              </m:e>
                              <m:sub>
                                <m:r>
                                  <a:rPr lang="en-US" sz="1800" b="1" i="1">
                                    <a:latin typeface="Cambria Math"/>
                                  </a:rPr>
                                  <m:t>𝑿</m:t>
                                </m:r>
                              </m:sub>
                            </m:sSub>
                          </m:e>
                          <m:e>
                            <m:r>
                              <a:rPr lang="en-US" sz="1800" b="1" i="1">
                                <a:latin typeface="Cambria Math"/>
                                <a:ea typeface="Cambria Math"/>
                              </a:rPr>
                              <m:t>𝜽</m:t>
                            </m:r>
                          </m:e>
                        </m:d>
                        <m:r>
                          <a:rPr lang="en-US" sz="1800" b="1" i="0" smtClean="0">
                            <a:latin typeface="Cambria Math"/>
                            <a:ea typeface="Cambria Math"/>
                          </a:rPr>
                          <m:t>𝐝</m:t>
                        </m:r>
                      </m:e>
                    </m:nary>
                    <m:sSub>
                      <m:sSubPr>
                        <m:ctrlPr>
                          <a:rPr lang="en-US" sz="1800" b="1" i="1">
                            <a:latin typeface="Cambria Math"/>
                          </a:rPr>
                        </m:ctrlPr>
                      </m:sSubPr>
                      <m:e>
                        <m:r>
                          <a:rPr lang="en-US" sz="1800" b="1" i="1">
                            <a:latin typeface="Cambria Math"/>
                            <a:ea typeface="Cambria Math"/>
                          </a:rPr>
                          <m:t>𝝁</m:t>
                        </m:r>
                      </m:e>
                      <m:sub>
                        <m:r>
                          <a:rPr lang="en-US" sz="1800" b="1" i="1">
                            <a:latin typeface="Cambria Math"/>
                          </a:rPr>
                          <m:t>𝑿</m:t>
                        </m:r>
                      </m:sub>
                    </m:sSub>
                  </m:oMath>
                </a14:m>
                <a:endParaRPr lang="en-US" b="1" dirty="0"/>
              </a:p>
              <a:p>
                <a:r>
                  <a:rPr lang="en-US" sz="2200" dirty="0" smtClean="0"/>
                  <a:t>However, </a:t>
                </a:r>
                <a14:m>
                  <m:oMath xmlns:m="http://schemas.openxmlformats.org/officeDocument/2006/math">
                    <m:r>
                      <a:rPr lang="en-US" altLang="zh-CN" sz="2200" b="0" i="1">
                        <a:latin typeface="Cambria Math"/>
                        <a:ea typeface="Cambria Math"/>
                      </a:rPr>
                      <m:t>𝜃</m:t>
                    </m:r>
                  </m:oMath>
                </a14:m>
                <a:r>
                  <a:rPr lang="en-US" altLang="zh-CN" sz="2200" dirty="0"/>
                  <a:t> </a:t>
                </a:r>
                <a:r>
                  <a:rPr lang="en-US" altLang="zh-CN" sz="2200" dirty="0" smtClean="0"/>
                  <a:t>is a unknown parameter since it is a </a:t>
                </a:r>
                <a:r>
                  <a:rPr lang="en-US" altLang="zh-CN" sz="2200" dirty="0"/>
                  <a:t>local </a:t>
                </a:r>
                <a:r>
                  <a:rPr lang="en-US" altLang="zh-CN" sz="2200" dirty="0" smtClean="0"/>
                  <a:t>parameter for </a:t>
                </a:r>
                <a:r>
                  <a:rPr lang="en-US" altLang="zh-CN" sz="2200" dirty="0"/>
                  <a:t>particular </a:t>
                </a:r>
                <a:r>
                  <a:rPr lang="en-US" altLang="zh-CN" sz="2200" dirty="0" smtClean="0"/>
                  <a:t>die</a:t>
                </a:r>
                <a:endParaRPr lang="en-US" sz="1200" b="0" dirty="0">
                  <a:solidFill>
                    <a:schemeClr val="tx1"/>
                  </a:solidFill>
                </a:endParaRPr>
              </a:p>
              <a:p>
                <a:pPr marL="382588" lvl="2" indent="-382588">
                  <a:buClr>
                    <a:srgbClr val="9B1244"/>
                  </a:buClr>
                  <a:buFont typeface="Wingdings" pitchFamily="2" charset="2"/>
                  <a:buChar char="n"/>
                </a:pPr>
                <a:r>
                  <a:rPr lang="en-US" altLang="zh-CN" sz="2200" b="1" dirty="0" smtClean="0">
                    <a:solidFill>
                      <a:srgbClr val="253FB6"/>
                    </a:solidFill>
                  </a:rPr>
                  <a:t>Initial </a:t>
                </a:r>
                <a:r>
                  <a:rPr lang="en-US" altLang="zh-CN" sz="2200" b="1" dirty="0">
                    <a:solidFill>
                      <a:srgbClr val="253FB6"/>
                    </a:solidFill>
                  </a:rPr>
                  <a:t>value of </a:t>
                </a:r>
                <a14:m>
                  <m:oMath xmlns:m="http://schemas.openxmlformats.org/officeDocument/2006/math">
                    <m:r>
                      <a:rPr lang="en-US" altLang="zh-CN" sz="2200" b="1">
                        <a:solidFill>
                          <a:srgbClr val="253FB6"/>
                        </a:solidFill>
                        <a:latin typeface="Cambria Math"/>
                      </a:rPr>
                      <m:t>𝜃</m:t>
                    </m:r>
                    <m:r>
                      <a:rPr lang="en-US" altLang="zh-CN" sz="2200" b="1">
                        <a:solidFill>
                          <a:srgbClr val="253FB6"/>
                        </a:solidFill>
                        <a:latin typeface="Cambria Math"/>
                      </a:rPr>
                      <m:t> </m:t>
                    </m:r>
                  </m:oMath>
                </a14:m>
                <a:r>
                  <a:rPr lang="en-US" altLang="zh-CN" sz="2200" b="1" dirty="0">
                    <a:solidFill>
                      <a:srgbClr val="253FB6"/>
                    </a:solidFill>
                  </a:rPr>
                  <a:t>is the covariance of subspace variables under only intra-die variation</a:t>
                </a:r>
                <a:r>
                  <a:rPr lang="en-US" altLang="zh-CN" b="1" dirty="0">
                    <a:solidFill>
                      <a:srgbClr val="253FB6"/>
                    </a:solidFill>
                    <a:ea typeface="+mn-ea"/>
                    <a:cs typeface="+mn-cs"/>
                  </a:rPr>
                  <a:t>	</a:t>
                </a:r>
                <a:endParaRPr lang="en-US" altLang="zh-CN" dirty="0"/>
              </a:p>
              <a:p>
                <a:r>
                  <a:rPr lang="en-US" sz="2200" dirty="0" smtClean="0"/>
                  <a:t>Use an expectation maximization</a:t>
                </a:r>
                <a:br>
                  <a:rPr lang="en-US" sz="2200" dirty="0" smtClean="0"/>
                </a:br>
                <a:r>
                  <a:rPr lang="en-US" sz="2200" dirty="0" smtClean="0"/>
                  <a:t>(EM) algorithm to find covariance </a:t>
                </a:r>
                <a14:m>
                  <m:oMath xmlns:m="http://schemas.openxmlformats.org/officeDocument/2006/math">
                    <m:r>
                      <a:rPr lang="en-US" altLang="zh-CN" sz="2200">
                        <a:latin typeface="Cambria Math"/>
                      </a:rPr>
                      <m:t>𝜃</m:t>
                    </m:r>
                    <m:r>
                      <a:rPr lang="en-US" altLang="zh-CN" sz="2200">
                        <a:latin typeface="Cambria Math"/>
                      </a:rPr>
                      <m:t> </m:t>
                    </m:r>
                  </m:oMath>
                </a14:m>
                <a:endParaRPr lang="en-US" sz="2200" dirty="0" smtClean="0"/>
              </a:p>
              <a:p>
                <a:endParaRPr lang="en-US" altLang="zh-CN" sz="1800" b="1" dirty="0">
                  <a:solidFill>
                    <a:srgbClr val="253FB6"/>
                  </a:solidFill>
                  <a:ea typeface="+mn-ea"/>
                  <a:cs typeface="+mn-cs"/>
                </a:endParaRPr>
              </a:p>
              <a:p>
                <a:endParaRPr lang="en-US" altLang="zh-CN" dirty="0"/>
              </a:p>
              <a:p>
                <a:endParaRPr lang="en-US" altLang="zh-CN" dirty="0"/>
              </a:p>
              <a:p>
                <a:endParaRPr lang="en-US" dirty="0" smtClean="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72860" y="1066801"/>
                <a:ext cx="5822831" cy="6248400"/>
              </a:xfrm>
              <a:blipFill rotWithShape="0">
                <a:blip r:embed="rId3"/>
                <a:stretch>
                  <a:fillRect l="-941" t="-48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latin typeface="Arial" pitchFamily="34" charset="0"/>
                <a:cs typeface="Arial" pitchFamily="34" charset="0"/>
              </a:rPr>
              <a:t>(2) Maximum </a:t>
            </a:r>
            <a:r>
              <a:rPr lang="en-US" dirty="0">
                <a:latin typeface="Arial" pitchFamily="34" charset="0"/>
                <a:cs typeface="Arial" pitchFamily="34" charset="0"/>
              </a:rPr>
              <a:t>a Posteriori Estimation</a:t>
            </a:r>
            <a:endParaRPr lang="en-US" dirty="0"/>
          </a:p>
        </p:txBody>
      </p:sp>
      <mc:AlternateContent xmlns:mc="http://schemas.openxmlformats.org/markup-compatibility/2006" xmlns:a14="http://schemas.microsoft.com/office/drawing/2010/main">
        <mc:Choice Requires="a14">
          <p:sp>
            <p:nvSpPr>
              <p:cNvPr id="7" name="Rounded Rectangle 6"/>
              <p:cNvSpPr/>
              <p:nvPr/>
            </p:nvSpPr>
            <p:spPr bwMode="auto">
              <a:xfrm>
                <a:off x="7345391" y="1292069"/>
                <a:ext cx="1138687" cy="379562"/>
              </a:xfrm>
              <a:prstGeom prst="roundRect">
                <a:avLst/>
              </a:prstGeom>
              <a:solidFill>
                <a:srgbClr val="7030A0">
                  <a:alpha val="2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Initiate</a:t>
                </a:r>
                <a:r>
                  <a:rPr kumimoji="0" lang="en-US" sz="1800" b="0" i="0" u="none" strike="noStrike" cap="none" normalizeH="0" dirty="0" smtClean="0">
                    <a:ln>
                      <a:noFill/>
                    </a:ln>
                    <a:solidFill>
                      <a:schemeClr val="tx1"/>
                    </a:solidFill>
                    <a:effectLst/>
                    <a:latin typeface="Arial" charset="0"/>
                  </a:rPr>
                  <a:t> </a:t>
                </a:r>
                <a14:m>
                  <m:oMath xmlns:m="http://schemas.openxmlformats.org/officeDocument/2006/math">
                    <m:r>
                      <a:rPr kumimoji="0" lang="en-US" sz="1800" b="0" i="1" u="none" strike="noStrike" cap="none" normalizeH="0" smtClean="0">
                        <a:ln>
                          <a:noFill/>
                        </a:ln>
                        <a:solidFill>
                          <a:schemeClr val="tx1"/>
                        </a:solidFill>
                        <a:effectLst/>
                        <a:latin typeface="Cambria Math"/>
                        <a:ea typeface="Cambria Math"/>
                      </a:rPr>
                      <m:t>𝜃</m:t>
                    </m:r>
                  </m:oMath>
                </a14:m>
                <a:endParaRPr kumimoji="0" lang="en-US" sz="1800" b="0" i="0" u="none" strike="noStrike" cap="none" normalizeH="0" baseline="0" dirty="0" smtClean="0">
                  <a:ln>
                    <a:noFill/>
                  </a:ln>
                  <a:solidFill>
                    <a:schemeClr val="tx1"/>
                  </a:solidFill>
                  <a:effectLst/>
                  <a:latin typeface="Arial"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bwMode="auto">
              <a:xfrm>
                <a:off x="7345391" y="1292069"/>
                <a:ext cx="1138687" cy="379562"/>
              </a:xfrm>
              <a:prstGeom prst="roundRect">
                <a:avLst/>
              </a:prstGeom>
              <a:blipFill rotWithShape="1">
                <a:blip r:embed="rId4"/>
                <a:stretch>
                  <a:fillRect l="-2632" t="-1538" b="-23077"/>
                </a:stretch>
              </a:blipFill>
              <a:ln w="158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9" name="Straight Arrow Connector 8"/>
          <p:cNvCxnSpPr/>
          <p:nvPr/>
        </p:nvCxnSpPr>
        <p:spPr bwMode="auto">
          <a:xfrm>
            <a:off x="7914734" y="1671631"/>
            <a:ext cx="0" cy="28867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 name="Rounded Rectangle 9"/>
              <p:cNvSpPr/>
              <p:nvPr/>
            </p:nvSpPr>
            <p:spPr bwMode="auto">
              <a:xfrm>
                <a:off x="7151296" y="1960305"/>
                <a:ext cx="1526876" cy="375560"/>
              </a:xfrm>
              <a:prstGeom prst="roundRect">
                <a:avLst/>
              </a:prstGeom>
              <a:solidFill>
                <a:srgbClr val="7030A0">
                  <a:alpha val="2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9175"/>
                <a14:m>
                  <m:oMathPara xmlns:m="http://schemas.openxmlformats.org/officeDocument/2006/math">
                    <m:oMathParaPr>
                      <m:jc m:val="centerGroup"/>
                    </m:oMathParaPr>
                    <m:oMath xmlns:m="http://schemas.openxmlformats.org/officeDocument/2006/math">
                      <m:sSup>
                        <m:sSupPr>
                          <m:ctrlPr>
                            <a:rPr kumimoji="0" lang="en-US" sz="1800" b="0" i="1" u="none" strike="noStrike" cap="none" normalizeH="0" baseline="0" smtClean="0">
                              <a:ln>
                                <a:noFill/>
                              </a:ln>
                              <a:solidFill>
                                <a:schemeClr val="tx1"/>
                              </a:solidFill>
                              <a:effectLst/>
                              <a:latin typeface="Cambria Math"/>
                            </a:rPr>
                          </m:ctrlPr>
                        </m:sSupPr>
                        <m:e>
                          <m:r>
                            <a:rPr kumimoji="0" lang="en-US" sz="1800" b="0" i="1" u="none" strike="noStrike" cap="none" normalizeH="0" baseline="0" smtClean="0">
                              <a:ln>
                                <a:noFill/>
                              </a:ln>
                              <a:solidFill>
                                <a:schemeClr val="tx1"/>
                              </a:solidFill>
                              <a:effectLst/>
                              <a:latin typeface="Cambria Math"/>
                              <a:ea typeface="Cambria Math"/>
                            </a:rPr>
                            <m:t>𝜃</m:t>
                          </m:r>
                        </m:e>
                        <m:sup>
                          <m:r>
                            <a:rPr kumimoji="0" lang="en-US" sz="1800" b="0" i="1" u="none" strike="noStrike" cap="none" normalizeH="0" baseline="0" smtClean="0">
                              <a:ln>
                                <a:noFill/>
                              </a:ln>
                              <a:solidFill>
                                <a:schemeClr val="tx1"/>
                              </a:solidFill>
                              <a:effectLst/>
                              <a:latin typeface="Cambria Math"/>
                            </a:rPr>
                            <m:t>𝑜𝑙𝑑</m:t>
                          </m:r>
                        </m:sup>
                      </m:sSup>
                      <m:r>
                        <a:rPr kumimoji="0" lang="en-US" sz="1800" b="0" i="1" u="none" strike="noStrike" cap="none" normalizeH="0" baseline="0" smtClean="0">
                          <a:ln>
                            <a:noFill/>
                          </a:ln>
                          <a:solidFill>
                            <a:schemeClr val="tx1"/>
                          </a:solidFill>
                          <a:effectLst/>
                          <a:latin typeface="Cambria Math"/>
                        </a:rPr>
                        <m:t>=</m:t>
                      </m:r>
                      <m:sSup>
                        <m:sSupPr>
                          <m:ctrlPr>
                            <a:rPr lang="en-US" i="1">
                              <a:latin typeface="Cambria Math"/>
                            </a:rPr>
                          </m:ctrlPr>
                        </m:sSupPr>
                        <m:e>
                          <m:r>
                            <a:rPr lang="en-US" i="1">
                              <a:latin typeface="Cambria Math"/>
                              <a:ea typeface="Cambria Math"/>
                            </a:rPr>
                            <m:t>𝜃</m:t>
                          </m:r>
                        </m:e>
                        <m:sup>
                          <m:r>
                            <a:rPr lang="en-US" b="0" i="1" smtClean="0">
                              <a:latin typeface="Cambria Math"/>
                              <a:ea typeface="Cambria Math"/>
                            </a:rPr>
                            <m:t>𝑛𝑒𝑤</m:t>
                          </m:r>
                        </m:sup>
                      </m:sSup>
                    </m:oMath>
                  </m:oMathPara>
                </a14:m>
                <a:endParaRPr kumimoji="0" lang="en-US" sz="1800" b="0" i="0" u="none" strike="noStrike" cap="none" normalizeH="0" baseline="0" dirty="0" smtClean="0">
                  <a:ln>
                    <a:noFill/>
                  </a:ln>
                  <a:solidFill>
                    <a:schemeClr val="tx1"/>
                  </a:solidFill>
                  <a:effectLst/>
                  <a:latin typeface="Arial"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bwMode="auto">
              <a:xfrm>
                <a:off x="7151296" y="1960305"/>
                <a:ext cx="1526876" cy="375560"/>
              </a:xfrm>
              <a:prstGeom prst="roundRect">
                <a:avLst/>
              </a:prstGeom>
              <a:blipFill rotWithShape="1">
                <a:blip r:embed="rId5"/>
                <a:stretch>
                  <a:fillRect/>
                </a:stretch>
              </a:blipFill>
              <a:ln w="158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1" name="Straight Arrow Connector 10"/>
          <p:cNvCxnSpPr/>
          <p:nvPr/>
        </p:nvCxnSpPr>
        <p:spPr bwMode="auto">
          <a:xfrm>
            <a:off x="7911857" y="2335865"/>
            <a:ext cx="0" cy="28867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 name="Rounded Rectangle 11"/>
              <p:cNvSpPr/>
              <p:nvPr/>
            </p:nvSpPr>
            <p:spPr bwMode="auto">
              <a:xfrm>
                <a:off x="6814867" y="2639682"/>
                <a:ext cx="2199737" cy="634725"/>
              </a:xfrm>
              <a:prstGeom prst="roundRect">
                <a:avLst/>
              </a:prstGeom>
              <a:solidFill>
                <a:srgbClr val="7030A0">
                  <a:alpha val="2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9175"/>
                <a14:m>
                  <m:oMathPara xmlns:m="http://schemas.openxmlformats.org/officeDocument/2006/math">
                    <m:oMathParaPr>
                      <m:jc m:val="centerGroup"/>
                    </m:oMathParaPr>
                    <m:oMath xmlns:m="http://schemas.openxmlformats.org/officeDocument/2006/math">
                      <m:r>
                        <a:rPr kumimoji="0" lang="en-US" sz="1600" b="0" i="1" u="none" strike="noStrike" cap="none" normalizeH="0" baseline="0" smtClean="0">
                          <a:ln>
                            <a:noFill/>
                          </a:ln>
                          <a:solidFill>
                            <a:schemeClr val="tx1"/>
                          </a:solidFill>
                          <a:effectLst/>
                          <a:latin typeface="Cambria Math"/>
                        </a:rPr>
                        <m:t>𝑝</m:t>
                      </m:r>
                      <m:r>
                        <a:rPr kumimoji="0" lang="en-US" sz="1600" b="0" i="1" u="none" strike="noStrike" cap="none" normalizeH="0" baseline="0" smtClean="0">
                          <a:ln>
                            <a:noFill/>
                          </a:ln>
                          <a:solidFill>
                            <a:schemeClr val="tx1"/>
                          </a:solidFill>
                          <a:effectLst/>
                          <a:latin typeface="Cambria Math"/>
                        </a:rPr>
                        <m:t>(</m:t>
                      </m:r>
                      <m:sSup>
                        <m:sSupPr>
                          <m:ctrlPr>
                            <a:rPr kumimoji="0" lang="en-US" sz="1600" b="0" i="1" u="none" strike="noStrike" cap="none" normalizeH="0" baseline="0" smtClean="0">
                              <a:ln>
                                <a:noFill/>
                              </a:ln>
                              <a:solidFill>
                                <a:schemeClr val="tx1"/>
                              </a:solidFill>
                              <a:effectLst/>
                              <a:latin typeface="Cambria Math"/>
                            </a:rPr>
                          </m:ctrlPr>
                        </m:sSupPr>
                        <m:e>
                          <m:r>
                            <a:rPr kumimoji="0" lang="en-US" sz="1600" b="0" i="1" u="none" strike="noStrike" cap="none" normalizeH="0" baseline="0" smtClean="0">
                              <a:ln>
                                <a:noFill/>
                              </a:ln>
                              <a:solidFill>
                                <a:schemeClr val="tx1"/>
                              </a:solidFill>
                              <a:effectLst/>
                              <a:latin typeface="Cambria Math"/>
                            </a:rPr>
                            <m:t>𝑋</m:t>
                          </m:r>
                          <m:r>
                            <a:rPr kumimoji="0" lang="en-US" sz="1600" b="0" i="1" u="none" strike="noStrike" cap="none" normalizeH="0" baseline="0" smtClean="0">
                              <a:ln>
                                <a:noFill/>
                              </a:ln>
                              <a:solidFill>
                                <a:schemeClr val="tx1"/>
                              </a:solidFill>
                              <a:effectLst/>
                              <a:latin typeface="Cambria Math"/>
                            </a:rPr>
                            <m:t>|</m:t>
                          </m:r>
                          <m:r>
                            <a:rPr kumimoji="0" lang="en-US" sz="1600" b="0" i="1" u="none" strike="noStrike" cap="none" normalizeH="0" baseline="0" smtClean="0">
                              <a:ln>
                                <a:noFill/>
                              </a:ln>
                              <a:solidFill>
                                <a:schemeClr val="tx1"/>
                              </a:solidFill>
                              <a:effectLst/>
                              <a:latin typeface="Cambria Math"/>
                            </a:rPr>
                            <m:t>𝐹</m:t>
                          </m:r>
                          <m:r>
                            <a:rPr kumimoji="0" lang="en-US" sz="1600" b="0" i="1" u="none" strike="noStrike" cap="none" normalizeH="0" baseline="0" smtClean="0">
                              <a:ln>
                                <a:noFill/>
                              </a:ln>
                              <a:solidFill>
                                <a:schemeClr val="tx1"/>
                              </a:solidFill>
                              <a:effectLst/>
                              <a:latin typeface="Cambria Math"/>
                            </a:rPr>
                            <m:t>,</m:t>
                          </m:r>
                          <m:r>
                            <a:rPr kumimoji="0" lang="en-US" sz="1600" b="0" i="1" u="none" strike="noStrike" cap="none" normalizeH="0" baseline="0" smtClean="0">
                              <a:ln>
                                <a:noFill/>
                              </a:ln>
                              <a:solidFill>
                                <a:schemeClr val="tx1"/>
                              </a:solidFill>
                              <a:effectLst/>
                              <a:latin typeface="Cambria Math"/>
                              <a:ea typeface="Cambria Math"/>
                            </a:rPr>
                            <m:t>𝜃</m:t>
                          </m:r>
                        </m:e>
                        <m:sup>
                          <m:r>
                            <a:rPr kumimoji="0" lang="en-US" sz="1600" b="0" i="1" u="none" strike="noStrike" cap="none" normalizeH="0" baseline="0" smtClean="0">
                              <a:ln>
                                <a:noFill/>
                              </a:ln>
                              <a:solidFill>
                                <a:schemeClr val="tx1"/>
                              </a:solidFill>
                              <a:effectLst/>
                              <a:latin typeface="Cambria Math"/>
                            </a:rPr>
                            <m:t>𝑜𝑙𝑑</m:t>
                          </m:r>
                        </m:sup>
                      </m:sSup>
                      <m:r>
                        <a:rPr kumimoji="0" lang="en-US" sz="1600" b="0" i="1" u="none" strike="noStrike" cap="none" normalizeH="0" baseline="0" smtClean="0">
                          <a:ln>
                            <a:noFill/>
                          </a:ln>
                          <a:solidFill>
                            <a:schemeClr val="tx1"/>
                          </a:solidFill>
                          <a:effectLst/>
                          <a:latin typeface="Cambria Math"/>
                        </a:rPr>
                        <m:t>)=</m:t>
                      </m:r>
                    </m:oMath>
                  </m:oMathPara>
                </a14:m>
                <a:endParaRPr kumimoji="0" lang="en-US" sz="1600" b="0" i="0" u="none" strike="noStrike" cap="none" normalizeH="0" baseline="0" dirty="0" smtClean="0">
                  <a:ln>
                    <a:noFill/>
                  </a:ln>
                  <a:solidFill>
                    <a:schemeClr val="tx1"/>
                  </a:solidFill>
                  <a:effectLst/>
                </a:endParaRPr>
              </a:p>
              <a:p>
                <a:pPr defTabSz="1019175"/>
                <a14:m>
                  <m:oMathPara xmlns:m="http://schemas.openxmlformats.org/officeDocument/2006/math">
                    <m:oMathParaPr>
                      <m:jc m:val="centerGroup"/>
                    </m:oMathParaPr>
                    <m:oMath xmlns:m="http://schemas.openxmlformats.org/officeDocument/2006/math">
                      <m:f>
                        <m:fPr>
                          <m:type m:val="lin"/>
                          <m:ctrlPr>
                            <a:rPr kumimoji="0" lang="en-US" sz="1600" b="0" i="1" u="none" strike="noStrike" cap="none" normalizeH="0" baseline="0" smtClean="0">
                              <a:ln>
                                <a:noFill/>
                              </a:ln>
                              <a:solidFill>
                                <a:schemeClr val="tx1"/>
                              </a:solidFill>
                              <a:effectLst/>
                              <a:latin typeface="Cambria Math"/>
                            </a:rPr>
                          </m:ctrlPr>
                        </m:fPr>
                        <m:num>
                          <m:r>
                            <a:rPr lang="en-US" sz="1600" i="1">
                              <a:latin typeface="Cambria Math"/>
                            </a:rPr>
                            <m:t>𝑝</m:t>
                          </m:r>
                          <m:r>
                            <a:rPr lang="en-US" sz="1600" i="1">
                              <a:latin typeface="Cambria Math"/>
                            </a:rPr>
                            <m:t>(</m:t>
                          </m:r>
                          <m:sSup>
                            <m:sSupPr>
                              <m:ctrlPr>
                                <a:rPr lang="en-US" sz="1600" i="1">
                                  <a:latin typeface="Cambria Math"/>
                                </a:rPr>
                              </m:ctrlPr>
                            </m:sSupPr>
                            <m:e>
                              <m:r>
                                <a:rPr lang="en-US" sz="1600" i="1">
                                  <a:latin typeface="Cambria Math"/>
                                </a:rPr>
                                <m:t>𝑋</m:t>
                              </m:r>
                              <m:r>
                                <a:rPr lang="en-US" sz="1600" b="0" i="1" smtClean="0">
                                  <a:latin typeface="Cambria Math"/>
                                </a:rPr>
                                <m:t>,</m:t>
                              </m:r>
                              <m:r>
                                <a:rPr lang="en-US" sz="1600" b="0" i="1" smtClean="0">
                                  <a:latin typeface="Cambria Math"/>
                                </a:rPr>
                                <m:t>𝐹</m:t>
                              </m:r>
                              <m:r>
                                <a:rPr lang="en-US" sz="1600" i="1">
                                  <a:latin typeface="Cambria Math"/>
                                </a:rPr>
                                <m:t>|</m:t>
                              </m:r>
                              <m:r>
                                <a:rPr lang="en-US" sz="1600" i="1">
                                  <a:latin typeface="Cambria Math"/>
                                  <a:ea typeface="Cambria Math"/>
                                </a:rPr>
                                <m:t>𝜃</m:t>
                              </m:r>
                            </m:e>
                            <m:sup>
                              <m:r>
                                <a:rPr lang="en-US" sz="1600" i="1">
                                  <a:latin typeface="Cambria Math"/>
                                </a:rPr>
                                <m:t>𝑜𝑙𝑑</m:t>
                              </m:r>
                            </m:sup>
                          </m:sSup>
                          <m:r>
                            <a:rPr lang="en-US" sz="1600" i="1">
                              <a:latin typeface="Cambria Math"/>
                            </a:rPr>
                            <m:t>)</m:t>
                          </m:r>
                        </m:num>
                        <m:den>
                          <m:r>
                            <a:rPr lang="en-US" sz="1600" i="1">
                              <a:latin typeface="Cambria Math"/>
                            </a:rPr>
                            <m:t>𝑝</m:t>
                          </m:r>
                          <m:r>
                            <a:rPr lang="en-US" sz="1600" i="1">
                              <a:latin typeface="Cambria Math"/>
                            </a:rPr>
                            <m:t>(</m:t>
                          </m:r>
                          <m:sSup>
                            <m:sSupPr>
                              <m:ctrlPr>
                                <a:rPr lang="en-US" sz="1600" i="1">
                                  <a:latin typeface="Cambria Math"/>
                                </a:rPr>
                              </m:ctrlPr>
                            </m:sSupPr>
                            <m:e>
                              <m:r>
                                <a:rPr lang="en-US" sz="1600" b="0" i="1" smtClean="0">
                                  <a:latin typeface="Cambria Math"/>
                                </a:rPr>
                                <m:t>𝐹</m:t>
                              </m:r>
                              <m:r>
                                <a:rPr lang="en-US" sz="1600" i="1" smtClean="0">
                                  <a:latin typeface="Cambria Math"/>
                                </a:rPr>
                                <m:t>|</m:t>
                              </m:r>
                              <m:r>
                                <a:rPr lang="en-US" sz="1600" i="1">
                                  <a:latin typeface="Cambria Math"/>
                                  <a:ea typeface="Cambria Math"/>
                                </a:rPr>
                                <m:t>𝜃</m:t>
                              </m:r>
                            </m:e>
                            <m:sup>
                              <m:r>
                                <a:rPr lang="en-US" sz="1600" i="1">
                                  <a:latin typeface="Cambria Math"/>
                                </a:rPr>
                                <m:t>𝑜𝑙𝑑</m:t>
                              </m:r>
                            </m:sup>
                          </m:sSup>
                          <m:r>
                            <a:rPr lang="en-US" sz="1600" i="1">
                              <a:latin typeface="Cambria Math"/>
                            </a:rPr>
                            <m:t>)</m:t>
                          </m:r>
                        </m:den>
                      </m:f>
                    </m:oMath>
                  </m:oMathPara>
                </a14:m>
                <a:endParaRPr kumimoji="0" lang="en-US" sz="1800" b="0" i="0" u="none" strike="noStrike" cap="none" normalizeH="0" baseline="0" dirty="0" smtClean="0">
                  <a:ln>
                    <a:noFill/>
                  </a:ln>
                  <a:solidFill>
                    <a:schemeClr val="tx1"/>
                  </a:solidFill>
                  <a:effectLst/>
                  <a:latin typeface="Arial"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bwMode="auto">
              <a:xfrm>
                <a:off x="6814867" y="2639682"/>
                <a:ext cx="2199737" cy="634725"/>
              </a:xfrm>
              <a:prstGeom prst="roundRect">
                <a:avLst/>
              </a:prstGeom>
              <a:blipFill rotWithShape="1">
                <a:blip r:embed="rId6"/>
                <a:stretch>
                  <a:fillRect t="-7477" r="-1648" b="-83178"/>
                </a:stretch>
              </a:blipFill>
              <a:ln w="158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3" name="Straight Arrow Connector 12"/>
          <p:cNvCxnSpPr/>
          <p:nvPr/>
        </p:nvCxnSpPr>
        <p:spPr bwMode="auto">
          <a:xfrm>
            <a:off x="7908981" y="3274408"/>
            <a:ext cx="0" cy="28867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Rounded Rectangle 13"/>
              <p:cNvSpPr/>
              <p:nvPr/>
            </p:nvSpPr>
            <p:spPr bwMode="auto">
              <a:xfrm>
                <a:off x="6519409" y="3582467"/>
                <a:ext cx="2784897" cy="1416541"/>
              </a:xfrm>
              <a:prstGeom prst="roundRect">
                <a:avLst/>
              </a:prstGeom>
              <a:solidFill>
                <a:srgbClr val="7030A0">
                  <a:alpha val="27000"/>
                </a:srgb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9175"/>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ℒ</m:t>
                      </m:r>
                      <m:d>
                        <m:dPr>
                          <m:ctrlPr>
                            <a:rPr lang="en-US" sz="1600" i="1" smtClean="0">
                              <a:latin typeface="Cambria Math"/>
                              <a:ea typeface="Cambria Math"/>
                            </a:rPr>
                          </m:ctrlPr>
                        </m:dPr>
                        <m:e>
                          <m:r>
                            <a:rPr lang="en-US" sz="1600" i="1">
                              <a:latin typeface="Cambria Math"/>
                              <a:ea typeface="Cambria Math"/>
                            </a:rPr>
                            <m:t>𝜃</m:t>
                          </m:r>
                          <m:r>
                            <a:rPr lang="en-US" sz="1600" i="1">
                              <a:latin typeface="Cambria Math"/>
                              <a:ea typeface="Cambria Math"/>
                            </a:rPr>
                            <m:t>,</m:t>
                          </m:r>
                          <m:sSup>
                            <m:sSupPr>
                              <m:ctrlPr>
                                <a:rPr lang="en-US" sz="1600" i="1">
                                  <a:latin typeface="Cambria Math"/>
                                </a:rPr>
                              </m:ctrlPr>
                            </m:sSupPr>
                            <m:e>
                              <m:r>
                                <a:rPr lang="en-US" sz="1600" i="1">
                                  <a:latin typeface="Cambria Math"/>
                                  <a:ea typeface="Cambria Math"/>
                                </a:rPr>
                                <m:t>𝜃</m:t>
                              </m:r>
                            </m:e>
                            <m:sup>
                              <m:r>
                                <a:rPr lang="en-US" sz="1600" i="1">
                                  <a:latin typeface="Cambria Math"/>
                                </a:rPr>
                                <m:t>𝑜𝑙𝑑</m:t>
                              </m:r>
                            </m:sup>
                          </m:sSup>
                        </m:e>
                      </m:d>
                      <m:r>
                        <a:rPr lang="en-US" sz="1600" b="0" i="0" smtClean="0">
                          <a:latin typeface="Cambria Math"/>
                          <a:ea typeface="Cambria Math"/>
                        </a:rPr>
                        <m:t>=</m:t>
                      </m:r>
                    </m:oMath>
                  </m:oMathPara>
                </a14:m>
                <a:endParaRPr lang="en-US" sz="1600" b="0" i="0" dirty="0" smtClean="0">
                  <a:latin typeface="Cambria Math"/>
                  <a:ea typeface="Cambria Math"/>
                </a:endParaRPr>
              </a:p>
              <a:p>
                <a:pPr defTabSz="1019175"/>
                <a14:m>
                  <m:oMathPara xmlns:m="http://schemas.openxmlformats.org/officeDocument/2006/math">
                    <m:oMathParaPr>
                      <m:jc m:val="centerGroup"/>
                    </m:oMathParaPr>
                    <m:oMath xmlns:m="http://schemas.openxmlformats.org/officeDocument/2006/math">
                      <m:nary>
                        <m:naryPr>
                          <m:limLoc m:val="undOvr"/>
                          <m:subHide m:val="on"/>
                          <m:supHide m:val="on"/>
                          <m:ctrlPr>
                            <a:rPr lang="en-US" sz="1600" b="0" i="1" smtClean="0">
                              <a:latin typeface="Cambria Math"/>
                              <a:ea typeface="Cambria Math"/>
                            </a:rPr>
                          </m:ctrlPr>
                        </m:naryPr>
                        <m:sub/>
                        <m:sup/>
                        <m:e>
                          <m:r>
                            <a:rPr lang="en-US" sz="1600" i="1">
                              <a:latin typeface="Cambria Math"/>
                            </a:rPr>
                            <m:t>𝑝</m:t>
                          </m:r>
                          <m:d>
                            <m:dPr>
                              <m:ctrlPr>
                                <a:rPr lang="en-US" sz="1600" i="1">
                                  <a:latin typeface="Cambria Math"/>
                                </a:rPr>
                              </m:ctrlPr>
                            </m:dPr>
                            <m:e>
                              <m:sSup>
                                <m:sSupPr>
                                  <m:ctrlPr>
                                    <a:rPr lang="en-US" sz="1600" i="1">
                                      <a:latin typeface="Cambria Math"/>
                                    </a:rPr>
                                  </m:ctrlPr>
                                </m:sSupPr>
                                <m:e>
                                  <m:r>
                                    <a:rPr lang="en-US" sz="1600" i="1">
                                      <a:latin typeface="Cambria Math"/>
                                    </a:rPr>
                                    <m:t>𝑋</m:t>
                                  </m:r>
                                  <m:r>
                                    <a:rPr lang="en-US" sz="1600" i="1">
                                      <a:latin typeface="Cambria Math"/>
                                    </a:rPr>
                                    <m:t>|</m:t>
                                  </m:r>
                                  <m:r>
                                    <a:rPr lang="en-US" sz="1600" i="1">
                                      <a:latin typeface="Cambria Math"/>
                                    </a:rPr>
                                    <m:t>𝐹</m:t>
                                  </m:r>
                                  <m:r>
                                    <a:rPr lang="en-US" sz="1600" i="1">
                                      <a:latin typeface="Cambria Math"/>
                                    </a:rPr>
                                    <m:t>,</m:t>
                                  </m:r>
                                  <m:r>
                                    <a:rPr lang="en-US" sz="1600" i="1">
                                      <a:latin typeface="Cambria Math"/>
                                      <a:ea typeface="Cambria Math"/>
                                    </a:rPr>
                                    <m:t>𝜃</m:t>
                                  </m:r>
                                </m:e>
                                <m:sup>
                                  <m:r>
                                    <a:rPr lang="en-US" sz="1600" i="1">
                                      <a:latin typeface="Cambria Math"/>
                                    </a:rPr>
                                    <m:t>𝑜𝑙𝑑</m:t>
                                  </m:r>
                                </m:sup>
                              </m:sSup>
                            </m:e>
                          </m:d>
                        </m:e>
                      </m:nary>
                      <m:r>
                        <a:rPr lang="en-US" sz="1600" b="0" i="1" smtClean="0">
                          <a:latin typeface="Cambria Math"/>
                          <a:ea typeface="Cambria Math"/>
                        </a:rPr>
                        <m:t>𝑙𝑛</m:t>
                      </m:r>
                      <m:r>
                        <a:rPr lang="en-US" sz="1600" i="1">
                          <a:latin typeface="Cambria Math"/>
                        </a:rPr>
                        <m:t>𝑝</m:t>
                      </m:r>
                      <m:r>
                        <a:rPr lang="en-US" sz="1600" i="1">
                          <a:latin typeface="Cambria Math"/>
                        </a:rPr>
                        <m:t>(</m:t>
                      </m:r>
                      <m:r>
                        <a:rPr lang="en-US" sz="1600" b="0" i="1" smtClean="0">
                          <a:latin typeface="Cambria Math"/>
                        </a:rPr>
                        <m:t>𝑋</m:t>
                      </m:r>
                      <m:r>
                        <a:rPr lang="en-US" sz="1600" b="0" i="1" smtClean="0">
                          <a:latin typeface="Cambria Math"/>
                        </a:rPr>
                        <m:t>,</m:t>
                      </m:r>
                      <m:r>
                        <a:rPr lang="en-US" sz="1600" b="0" i="1" smtClean="0">
                          <a:latin typeface="Cambria Math"/>
                        </a:rPr>
                        <m:t>𝐹</m:t>
                      </m:r>
                      <m:r>
                        <a:rPr lang="en-US" sz="1600" b="0" i="1" smtClean="0">
                          <a:latin typeface="Cambria Math"/>
                        </a:rPr>
                        <m:t>|</m:t>
                      </m:r>
                      <m:r>
                        <a:rPr lang="en-US" sz="1600" i="1">
                          <a:latin typeface="Cambria Math"/>
                          <a:ea typeface="Cambria Math"/>
                        </a:rPr>
                        <m:t>𝜃</m:t>
                      </m:r>
                      <m:r>
                        <a:rPr lang="en-US" sz="1600" i="1">
                          <a:latin typeface="Cambria Math"/>
                        </a:rPr>
                        <m:t>)</m:t>
                      </m:r>
                      <m:r>
                        <a:rPr lang="en-US" sz="1600" b="0" i="1" smtClean="0">
                          <a:latin typeface="Cambria Math"/>
                        </a:rPr>
                        <m:t>𝑑𝑥</m:t>
                      </m:r>
                    </m:oMath>
                  </m:oMathPara>
                </a14:m>
                <a:endParaRPr kumimoji="0" lang="en-US" sz="1600" b="0" i="1" u="none" strike="noStrike" cap="none" normalizeH="0" baseline="0" dirty="0" smtClean="0">
                  <a:ln>
                    <a:noFill/>
                  </a:ln>
                  <a:solidFill>
                    <a:schemeClr val="tx1"/>
                  </a:solidFill>
                  <a:effectLst/>
                  <a:latin typeface="Cambria Math"/>
                </a:endParaRPr>
              </a:p>
              <a:p>
                <a:pPr defTabSz="1019175"/>
                <a14:m>
                  <m:oMathPara xmlns:m="http://schemas.openxmlformats.org/officeDocument/2006/math">
                    <m:oMathParaPr>
                      <m:jc m:val="centerGroup"/>
                    </m:oMathParaPr>
                    <m:oMath xmlns:m="http://schemas.openxmlformats.org/officeDocument/2006/math">
                      <m:sSup>
                        <m:sSupPr>
                          <m:ctrlPr>
                            <a:rPr kumimoji="0" lang="en-US" sz="1600" b="0" i="1" u="none" strike="noStrike" cap="none" normalizeH="0" baseline="0" smtClean="0">
                              <a:ln>
                                <a:noFill/>
                              </a:ln>
                              <a:solidFill>
                                <a:schemeClr val="tx1"/>
                              </a:solidFill>
                              <a:effectLst/>
                              <a:latin typeface="Cambria Math"/>
                            </a:rPr>
                          </m:ctrlPr>
                        </m:sSupPr>
                        <m:e>
                          <m:r>
                            <a:rPr kumimoji="0" lang="en-US" sz="1600" b="0" i="1" u="none" strike="noStrike" cap="none" normalizeH="0" baseline="0" smtClean="0">
                              <a:ln>
                                <a:noFill/>
                              </a:ln>
                              <a:solidFill>
                                <a:schemeClr val="tx1"/>
                              </a:solidFill>
                              <a:effectLst/>
                              <a:latin typeface="Cambria Math"/>
                              <a:ea typeface="Cambria Math"/>
                            </a:rPr>
                            <m:t>𝜃</m:t>
                          </m:r>
                        </m:e>
                        <m:sup>
                          <m:r>
                            <a:rPr kumimoji="0" lang="en-US" sz="1600" b="0" i="1" u="none" strike="noStrike" cap="none" normalizeH="0" baseline="0" smtClean="0">
                              <a:ln>
                                <a:noFill/>
                              </a:ln>
                              <a:solidFill>
                                <a:schemeClr val="tx1"/>
                              </a:solidFill>
                              <a:effectLst/>
                              <a:latin typeface="Cambria Math"/>
                            </a:rPr>
                            <m:t>𝑛𝑒𝑤</m:t>
                          </m:r>
                        </m:sup>
                      </m:sSup>
                      <m:r>
                        <a:rPr kumimoji="0" lang="en-US" sz="1600" b="0" i="1" u="none" strike="noStrike" cap="none" normalizeH="0" baseline="0" smtClean="0">
                          <a:ln>
                            <a:noFill/>
                          </a:ln>
                          <a:solidFill>
                            <a:schemeClr val="tx1"/>
                          </a:solidFill>
                          <a:effectLst/>
                          <a:latin typeface="Cambria Math"/>
                        </a:rPr>
                        <m:t>=</m:t>
                      </m:r>
                      <m:r>
                        <a:rPr kumimoji="0" lang="en-US" sz="1600" b="0" i="1" u="none" strike="noStrike" cap="none" normalizeH="0" baseline="0" smtClean="0">
                          <a:ln>
                            <a:noFill/>
                          </a:ln>
                          <a:solidFill>
                            <a:schemeClr val="tx1"/>
                          </a:solidFill>
                          <a:effectLst/>
                          <a:latin typeface="Cambria Math"/>
                        </a:rPr>
                        <m:t>𝑎𝑟𝑔𝑚𝑎𝑥</m:t>
                      </m:r>
                      <m:r>
                        <a:rPr kumimoji="0" lang="en-US" sz="1600" b="0" i="1" u="none" strike="noStrike" cap="none" normalizeH="0" baseline="0" smtClean="0">
                          <a:ln>
                            <a:noFill/>
                          </a:ln>
                          <a:solidFill>
                            <a:schemeClr val="tx1"/>
                          </a:solidFill>
                          <a:effectLst/>
                          <a:latin typeface="Cambria Math"/>
                          <a:ea typeface="Cambria Math"/>
                        </a:rPr>
                        <m:t>ℒ</m:t>
                      </m:r>
                      <m:r>
                        <a:rPr kumimoji="0" lang="en-US" sz="1600" b="0" i="1" u="none" strike="noStrike" cap="none" normalizeH="0" baseline="0" smtClean="0">
                          <a:ln>
                            <a:noFill/>
                          </a:ln>
                          <a:solidFill>
                            <a:schemeClr val="tx1"/>
                          </a:solidFill>
                          <a:effectLst/>
                          <a:latin typeface="Cambria Math"/>
                          <a:ea typeface="Cambria Math"/>
                        </a:rPr>
                        <m:t>(</m:t>
                      </m:r>
                      <m:r>
                        <a:rPr lang="en-US" sz="1600" i="1">
                          <a:latin typeface="Cambria Math"/>
                          <a:ea typeface="Cambria Math"/>
                        </a:rPr>
                        <m:t>𝜃</m:t>
                      </m:r>
                      <m:r>
                        <a:rPr lang="en-US" sz="1600" b="0" i="1" smtClean="0">
                          <a:latin typeface="Cambria Math"/>
                          <a:ea typeface="Cambria Math"/>
                        </a:rPr>
                        <m:t>,</m:t>
                      </m:r>
                      <m:sSup>
                        <m:sSupPr>
                          <m:ctrlPr>
                            <a:rPr lang="en-US" sz="1600" i="1">
                              <a:latin typeface="Cambria Math"/>
                            </a:rPr>
                          </m:ctrlPr>
                        </m:sSupPr>
                        <m:e>
                          <m:r>
                            <a:rPr lang="en-US" sz="1600" i="1">
                              <a:latin typeface="Cambria Math"/>
                              <a:ea typeface="Cambria Math"/>
                            </a:rPr>
                            <m:t>𝜃</m:t>
                          </m:r>
                        </m:e>
                        <m:sup>
                          <m:r>
                            <a:rPr lang="en-US" sz="1600" i="1">
                              <a:latin typeface="Cambria Math"/>
                            </a:rPr>
                            <m:t>𝑜𝑙𝑑</m:t>
                          </m:r>
                        </m:sup>
                      </m:sSup>
                      <m:r>
                        <a:rPr kumimoji="0" lang="en-US" sz="1600" b="0" i="1" u="none" strike="noStrike" cap="none" normalizeH="0" baseline="0" smtClean="0">
                          <a:ln>
                            <a:noFill/>
                          </a:ln>
                          <a:solidFill>
                            <a:schemeClr val="tx1"/>
                          </a:solidFill>
                          <a:effectLst/>
                          <a:latin typeface="Cambria Math"/>
                          <a:ea typeface="Cambria Math"/>
                        </a:rPr>
                        <m:t>)</m:t>
                      </m:r>
                    </m:oMath>
                  </m:oMathPara>
                </a14:m>
                <a:endParaRPr kumimoji="0" lang="en-US" sz="1800" b="0" i="0" u="none" strike="noStrike" cap="none" normalizeH="0" baseline="0" dirty="0" smtClean="0">
                  <a:ln>
                    <a:noFill/>
                  </a:ln>
                  <a:solidFill>
                    <a:schemeClr val="tx1"/>
                  </a:solidFill>
                  <a:effectLst/>
                  <a:latin typeface="Arial"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bwMode="auto">
              <a:xfrm>
                <a:off x="6519409" y="3582467"/>
                <a:ext cx="2784897" cy="1416541"/>
              </a:xfrm>
              <a:prstGeom prst="roundRect">
                <a:avLst/>
              </a:prstGeom>
              <a:blipFill rotWithShape="1">
                <a:blip r:embed="rId7"/>
                <a:stretch>
                  <a:fillRect/>
                </a:stretch>
              </a:blipFill>
              <a:ln w="158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5" name="Straight Arrow Connector 14"/>
          <p:cNvCxnSpPr/>
          <p:nvPr/>
        </p:nvCxnSpPr>
        <p:spPr bwMode="auto">
          <a:xfrm>
            <a:off x="7969361" y="4999008"/>
            <a:ext cx="0" cy="28867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6" name="Diamond 15"/>
              <p:cNvSpPr/>
              <p:nvPr/>
            </p:nvSpPr>
            <p:spPr bwMode="auto">
              <a:xfrm>
                <a:off x="6217473" y="5287682"/>
                <a:ext cx="3483639" cy="750809"/>
              </a:xfrm>
              <a:prstGeom prst="diamond">
                <a:avLst/>
              </a:prstGeom>
              <a:solidFill>
                <a:srgbClr val="7030A0">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9175"/>
                <a14:m>
                  <m:oMathPara xmlns:m="http://schemas.openxmlformats.org/officeDocument/2006/math">
                    <m:oMathParaPr>
                      <m:jc m:val="centerGroup"/>
                    </m:oMathParaPr>
                    <m:oMath xmlns:m="http://schemas.openxmlformats.org/officeDocument/2006/math">
                      <m:d>
                        <m:dPr>
                          <m:begChr m:val="|"/>
                          <m:endChr m:val="|"/>
                          <m:ctrlPr>
                            <a:rPr kumimoji="0" lang="en-US" sz="1600" b="0" i="1" u="none" strike="noStrike" cap="none" normalizeH="0" baseline="0" smtClean="0">
                              <a:ln>
                                <a:noFill/>
                              </a:ln>
                              <a:solidFill>
                                <a:schemeClr val="tx1"/>
                              </a:solidFill>
                              <a:effectLst/>
                              <a:latin typeface="Cambria Math"/>
                            </a:rPr>
                          </m:ctrlPr>
                        </m:dPr>
                        <m:e>
                          <m:sSup>
                            <m:sSupPr>
                              <m:ctrlPr>
                                <a:rPr lang="en-US" sz="1600" i="1">
                                  <a:latin typeface="Cambria Math"/>
                                </a:rPr>
                              </m:ctrlPr>
                            </m:sSupPr>
                            <m:e>
                              <m:r>
                                <a:rPr lang="en-US" sz="1600" i="1">
                                  <a:latin typeface="Cambria Math"/>
                                  <a:ea typeface="Cambria Math"/>
                                </a:rPr>
                                <m:t>𝜃</m:t>
                              </m:r>
                            </m:e>
                            <m:sup>
                              <m:r>
                                <a:rPr lang="en-US" sz="1600" i="1">
                                  <a:latin typeface="Cambria Math"/>
                                </a:rPr>
                                <m:t>𝑜𝑙𝑑</m:t>
                              </m:r>
                            </m:sup>
                          </m:sSup>
                          <m:r>
                            <a:rPr lang="en-US" sz="1600" b="0" i="1" smtClean="0">
                              <a:latin typeface="Cambria Math"/>
                            </a:rPr>
                            <m:t>−</m:t>
                          </m:r>
                          <m:sSup>
                            <m:sSupPr>
                              <m:ctrlPr>
                                <a:rPr lang="en-US" sz="1600" i="1">
                                  <a:latin typeface="Cambria Math"/>
                                </a:rPr>
                              </m:ctrlPr>
                            </m:sSupPr>
                            <m:e>
                              <m:r>
                                <a:rPr lang="en-US" sz="1600" i="1">
                                  <a:latin typeface="Cambria Math"/>
                                  <a:ea typeface="Cambria Math"/>
                                </a:rPr>
                                <m:t>𝜃</m:t>
                              </m:r>
                            </m:e>
                            <m:sup>
                              <m:r>
                                <a:rPr lang="en-US" sz="1600" i="1">
                                  <a:latin typeface="Cambria Math"/>
                                  <a:ea typeface="Cambria Math"/>
                                </a:rPr>
                                <m:t>𝑛𝑒𝑤</m:t>
                              </m:r>
                            </m:sup>
                          </m:sSup>
                        </m:e>
                      </m:d>
                      <m:r>
                        <a:rPr kumimoji="0" lang="en-US" sz="1600" b="0" i="1" u="none" strike="noStrike" cap="none" normalizeH="0" baseline="0" smtClean="0">
                          <a:ln>
                            <a:noFill/>
                          </a:ln>
                          <a:solidFill>
                            <a:schemeClr val="tx1"/>
                          </a:solidFill>
                          <a:effectLst/>
                          <a:latin typeface="Cambria Math"/>
                        </a:rPr>
                        <m:t>&lt;</m:t>
                      </m:r>
                      <m:r>
                        <a:rPr kumimoji="0" lang="en-US" sz="1600" b="0" i="1" u="none" strike="noStrike" cap="none" normalizeH="0" baseline="0" smtClean="0">
                          <a:ln>
                            <a:noFill/>
                          </a:ln>
                          <a:solidFill>
                            <a:schemeClr val="tx1"/>
                          </a:solidFill>
                          <a:effectLst/>
                          <a:latin typeface="Cambria Math"/>
                          <a:ea typeface="Cambria Math"/>
                        </a:rPr>
                        <m:t>𝜀</m:t>
                      </m:r>
                    </m:oMath>
                  </m:oMathPara>
                </a14:m>
                <a:endParaRPr kumimoji="0" lang="en-US" sz="1600" b="0" i="0" u="none" strike="noStrike" cap="none" normalizeH="0" baseline="0" dirty="0" smtClean="0">
                  <a:ln>
                    <a:noFill/>
                  </a:ln>
                  <a:solidFill>
                    <a:schemeClr val="tx1"/>
                  </a:solidFill>
                  <a:effectLst/>
                </a:endParaRPr>
              </a:p>
            </p:txBody>
          </p:sp>
        </mc:Choice>
        <mc:Fallback xmlns="">
          <p:sp>
            <p:nvSpPr>
              <p:cNvPr id="16" name="Diamond 15"/>
              <p:cNvSpPr>
                <a:spLocks noRot="1" noChangeAspect="1" noMove="1" noResize="1" noEditPoints="1" noAdjustHandles="1" noChangeArrowheads="1" noChangeShapeType="1" noTextEdit="1"/>
              </p:cNvSpPr>
              <p:nvPr/>
            </p:nvSpPr>
            <p:spPr bwMode="auto">
              <a:xfrm>
                <a:off x="6217473" y="5287682"/>
                <a:ext cx="3483639" cy="750809"/>
              </a:xfrm>
              <a:prstGeom prst="diamond">
                <a:avLst/>
              </a:prstGeom>
              <a:blipFill rotWithShape="1">
                <a:blip r:embed="rId8"/>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7" name="Straight Arrow Connector 16"/>
          <p:cNvCxnSpPr/>
          <p:nvPr/>
        </p:nvCxnSpPr>
        <p:spPr bwMode="auto">
          <a:xfrm>
            <a:off x="7959293" y="6064840"/>
            <a:ext cx="0" cy="40112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9" name="TextBox 18"/>
          <p:cNvSpPr txBox="1"/>
          <p:nvPr/>
        </p:nvSpPr>
        <p:spPr>
          <a:xfrm>
            <a:off x="7704822" y="6440089"/>
            <a:ext cx="757689" cy="369332"/>
          </a:xfrm>
          <a:prstGeom prst="rect">
            <a:avLst/>
          </a:prstGeom>
          <a:noFill/>
        </p:spPr>
        <p:txBody>
          <a:bodyPr wrap="square" rtlCol="0">
            <a:spAutoFit/>
          </a:bodyPr>
          <a:lstStyle/>
          <a:p>
            <a:r>
              <a:rPr lang="en-US" dirty="0" smtClean="0"/>
              <a:t>stop</a:t>
            </a:r>
            <a:endParaRPr lang="en-US" dirty="0"/>
          </a:p>
        </p:txBody>
      </p:sp>
      <p:sp>
        <p:nvSpPr>
          <p:cNvPr id="20" name="TextBox 19"/>
          <p:cNvSpPr txBox="1"/>
          <p:nvPr/>
        </p:nvSpPr>
        <p:spPr>
          <a:xfrm>
            <a:off x="7325977" y="6038491"/>
            <a:ext cx="757689" cy="369332"/>
          </a:xfrm>
          <a:prstGeom prst="rect">
            <a:avLst/>
          </a:prstGeom>
          <a:noFill/>
        </p:spPr>
        <p:txBody>
          <a:bodyPr wrap="square" rtlCol="0">
            <a:spAutoFit/>
          </a:bodyPr>
          <a:lstStyle/>
          <a:p>
            <a:r>
              <a:rPr lang="en-US" dirty="0" smtClean="0"/>
              <a:t>Yes</a:t>
            </a:r>
            <a:endParaRPr lang="en-US" dirty="0"/>
          </a:p>
        </p:txBody>
      </p:sp>
      <p:cxnSp>
        <p:nvCxnSpPr>
          <p:cNvPr id="24" name="Straight Connector 23"/>
          <p:cNvCxnSpPr>
            <a:stCxn id="16" idx="3"/>
          </p:cNvCxnSpPr>
          <p:nvPr/>
        </p:nvCxnSpPr>
        <p:spPr bwMode="auto">
          <a:xfrm flipV="1">
            <a:off x="9701112" y="5663086"/>
            <a:ext cx="17001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H="1" flipV="1">
            <a:off x="9866997" y="2148085"/>
            <a:ext cx="8264" cy="351500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Arrow Connector 29"/>
          <p:cNvCxnSpPr>
            <a:endCxn id="10" idx="3"/>
          </p:cNvCxnSpPr>
          <p:nvPr/>
        </p:nvCxnSpPr>
        <p:spPr bwMode="auto">
          <a:xfrm flipH="1">
            <a:off x="8678172" y="2148085"/>
            <a:ext cx="1188825"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1" name="TextBox 30"/>
          <p:cNvSpPr txBox="1"/>
          <p:nvPr/>
        </p:nvSpPr>
        <p:spPr>
          <a:xfrm>
            <a:off x="8925461" y="1775639"/>
            <a:ext cx="757689"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2799532899"/>
      </p:ext>
    </p:extLst>
  </p:cSld>
  <p:clrMapOvr>
    <a:masterClrMapping/>
  </p:clrMapOvr>
  <mc:AlternateContent xmlns:mc="http://schemas.openxmlformats.org/markup-compatibility/2006" xmlns:p14="http://schemas.microsoft.com/office/powerpoint/2010/main">
    <mc:Choice Requires="p14">
      <p:transition spd="slow" p14:dur="2000" advTm="23386"/>
    </mc:Choice>
    <mc:Fallback xmlns="">
      <p:transition spd="slow" advTm="2338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nSpc>
                    <a:spcPct val="90000"/>
                  </a:lnSpc>
                  <a:spcBef>
                    <a:spcPts val="1800"/>
                  </a:spcBef>
                </a:pPr>
                <a:r>
                  <a:rPr lang="en-US" dirty="0" smtClean="0"/>
                  <a:t>Once </a:t>
                </a:r>
                <a14:m>
                  <m:oMath xmlns:m="http://schemas.openxmlformats.org/officeDocument/2006/math">
                    <m:r>
                      <a:rPr lang="en-US" i="1" smtClean="0">
                        <a:latin typeface="Cambria Math"/>
                        <a:ea typeface="Cambria Math"/>
                      </a:rPr>
                      <m:t>𝜽</m:t>
                    </m:r>
                  </m:oMath>
                </a14:m>
                <a:r>
                  <a:rPr lang="en-US" dirty="0" smtClean="0"/>
                  <a:t> and </a:t>
                </a:r>
                <a14:m>
                  <m:oMath xmlns:m="http://schemas.openxmlformats.org/officeDocument/2006/math">
                    <m:sSub>
                      <m:sSubPr>
                        <m:ctrlPr>
                          <a:rPr lang="en-US" i="1" smtClean="0">
                            <a:latin typeface="Cambria Math"/>
                          </a:rPr>
                        </m:ctrlPr>
                      </m:sSubPr>
                      <m:e>
                        <m:r>
                          <a:rPr lang="en-US" i="1" smtClean="0">
                            <a:latin typeface="Cambria Math"/>
                            <a:ea typeface="Cambria Math"/>
                          </a:rPr>
                          <m:t>𝝁</m:t>
                        </m:r>
                      </m:e>
                      <m:sub>
                        <m:r>
                          <a:rPr lang="en-US" b="1" i="1" smtClean="0">
                            <a:latin typeface="Cambria Math"/>
                          </a:rPr>
                          <m:t>𝑿</m:t>
                        </m:r>
                      </m:sub>
                    </m:sSub>
                  </m:oMath>
                </a14:m>
                <a:r>
                  <a:rPr lang="en-US" dirty="0" smtClean="0"/>
                  <a:t> are </a:t>
                </a:r>
                <a:r>
                  <a:rPr lang="en-US" dirty="0"/>
                  <a:t>obtained, we </a:t>
                </a:r>
                <a:r>
                  <a:rPr lang="en-US" dirty="0" smtClean="0"/>
                  <a:t>can estimate </a:t>
                </a:r>
                <a:r>
                  <a:rPr lang="en-US" dirty="0"/>
                  <a:t>the mean and standard deviation of </a:t>
                </a:r>
                <a:r>
                  <a:rPr lang="en-US" dirty="0" smtClean="0"/>
                  <a:t>target performance </a:t>
                </a:r>
                <a14:m>
                  <m:oMath xmlns:m="http://schemas.openxmlformats.org/officeDocument/2006/math">
                    <m:sSub>
                      <m:sSubPr>
                        <m:ctrlPr>
                          <a:rPr lang="en-US" i="1">
                            <a:latin typeface="Cambria Math"/>
                          </a:rPr>
                        </m:ctrlPr>
                      </m:sSubPr>
                      <m:e>
                        <m:r>
                          <a:rPr lang="en-US" i="1">
                            <a:latin typeface="Cambria Math"/>
                            <a:ea typeface="Cambria Math"/>
                          </a:rPr>
                          <m:t>𝝁</m:t>
                        </m:r>
                      </m:e>
                      <m:sub>
                        <m:r>
                          <a:rPr lang="en-US" b="1" i="1" smtClean="0">
                            <a:latin typeface="Cambria Math"/>
                            <a:ea typeface="Cambria Math"/>
                          </a:rPr>
                          <m:t>𝒈</m:t>
                        </m:r>
                      </m:sub>
                    </m:sSub>
                    <m:r>
                      <a:rPr lang="en-US" i="1">
                        <a:latin typeface="Cambria Math"/>
                      </a:rPr>
                      <m:t> </m:t>
                    </m:r>
                  </m:oMath>
                </a14:m>
                <a:r>
                  <a:rPr lang="en-US" dirty="0" smtClean="0"/>
                  <a:t> and </a:t>
                </a:r>
                <a14:m>
                  <m:oMath xmlns:m="http://schemas.openxmlformats.org/officeDocument/2006/math">
                    <m:sSub>
                      <m:sSubPr>
                        <m:ctrlPr>
                          <a:rPr lang="en-US" i="1">
                            <a:latin typeface="Cambria Math"/>
                          </a:rPr>
                        </m:ctrlPr>
                      </m:sSubPr>
                      <m:e>
                        <m:r>
                          <a:rPr lang="en-US" i="1" smtClean="0">
                            <a:latin typeface="Cambria Math"/>
                            <a:ea typeface="Cambria Math"/>
                          </a:rPr>
                          <m:t>𝝈</m:t>
                        </m:r>
                      </m:e>
                      <m:sub>
                        <m:r>
                          <a:rPr lang="en-US" i="1">
                            <a:latin typeface="Cambria Math"/>
                            <a:ea typeface="Cambria Math"/>
                          </a:rPr>
                          <m:t>𝒈</m:t>
                        </m:r>
                      </m:sub>
                    </m:sSub>
                    <m:r>
                      <a:rPr lang="en-US" i="1">
                        <a:latin typeface="Cambria Math"/>
                      </a:rPr>
                      <m:t> </m:t>
                    </m:r>
                  </m:oMath>
                </a14:m>
                <a:r>
                  <a:rPr lang="en-US" dirty="0" smtClean="0"/>
                  <a:t> using the MVS model and Spice simulations</a:t>
                </a:r>
              </a:p>
              <a:p>
                <a:pPr>
                  <a:lnSpc>
                    <a:spcPct val="90000"/>
                  </a:lnSpc>
                  <a:spcBef>
                    <a:spcPts val="1800"/>
                  </a:spcBef>
                </a:pPr>
                <a:r>
                  <a:rPr lang="en-US" dirty="0" smtClean="0"/>
                  <a:t>However, </a:t>
                </a:r>
                <a:r>
                  <a:rPr lang="en-US" altLang="zh-CN" dirty="0" smtClean="0"/>
                  <a:t>there may be mismatch </a:t>
                </a:r>
                <a:r>
                  <a:rPr lang="en-US" altLang="zh-CN" dirty="0"/>
                  <a:t>between the nominal performance values of post-layout simulations and the </a:t>
                </a:r>
                <a:r>
                  <a:rPr lang="en-US" altLang="zh-CN" dirty="0" smtClean="0"/>
                  <a:t>measurements: </a:t>
                </a:r>
                <a:r>
                  <a:rPr lang="en-US" altLang="zh-CN" dirty="0"/>
                  <a:t>typical shift of 15% or less</a:t>
                </a:r>
              </a:p>
              <a:p>
                <a:pPr lvl="1">
                  <a:lnSpc>
                    <a:spcPct val="85000"/>
                  </a:lnSpc>
                  <a:spcBef>
                    <a:spcPts val="600"/>
                  </a:spcBef>
                  <a:buClr>
                    <a:srgbClr val="9B1244"/>
                  </a:buClr>
                  <a:buSzPct val="125000"/>
                  <a:buFont typeface="Wingdings" panose="05000000000000000000" pitchFamily="2" charset="2"/>
                  <a:buChar char="§"/>
                </a:pPr>
                <a:r>
                  <a:rPr lang="en-US" sz="2400" b="0" dirty="0" smtClean="0"/>
                  <a:t>Shifts in the </a:t>
                </a:r>
                <a:r>
                  <a:rPr lang="en-US" sz="2400" b="0" dirty="0"/>
                  <a:t>corresponding performance distributions are due to </a:t>
                </a:r>
                <a:r>
                  <a:rPr lang="en-US" sz="2400" b="0" dirty="0" smtClean="0"/>
                  <a:t>modeling and </a:t>
                </a:r>
                <a:r>
                  <a:rPr lang="en-US" sz="2400" b="0" dirty="0"/>
                  <a:t>extraction </a:t>
                </a:r>
                <a:r>
                  <a:rPr lang="en-US" sz="2400" b="0" dirty="0" smtClean="0"/>
                  <a:t>inaccuracy</a:t>
                </a:r>
              </a:p>
              <a:p>
                <a:pPr>
                  <a:lnSpc>
                    <a:spcPct val="90000"/>
                  </a:lnSpc>
                  <a:spcBef>
                    <a:spcPts val="1800"/>
                  </a:spcBef>
                </a:pPr>
                <a:r>
                  <a:rPr lang="en-US" dirty="0" smtClean="0"/>
                  <a:t>Therefore </a:t>
                </a:r>
                <a:r>
                  <a:rPr lang="en-US" dirty="0"/>
                  <a:t>a very small sample size </a:t>
                </a:r>
                <a:r>
                  <a:rPr lang="en-US" dirty="0" smtClean="0"/>
                  <a:t>(~5) can be used </a:t>
                </a:r>
                <a:r>
                  <a:rPr lang="en-US" dirty="0"/>
                  <a:t>to calibrate </a:t>
                </a:r>
                <a:r>
                  <a:rPr lang="en-US" dirty="0" smtClean="0"/>
                  <a:t>the difference between measurements and MVS model prediction</a:t>
                </a:r>
              </a:p>
              <a:p>
                <a:pPr>
                  <a:lnSpc>
                    <a:spcPct val="90000"/>
                  </a:lnSpc>
                  <a:spcBef>
                    <a:spcPts val="1800"/>
                  </a:spcBef>
                </a:pPr>
                <a:r>
                  <a:rPr lang="en-US" dirty="0" smtClean="0"/>
                  <a:t>This step is referred to as </a:t>
                </a:r>
                <a:r>
                  <a:rPr lang="en-US" i="1" dirty="0" smtClean="0"/>
                  <a:t>process shift calibration </a:t>
                </a:r>
                <a:endParaRPr lang="en-US" i="1"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859" t="-1171" r="-193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(3) Prediction of Performance using MVS Model</a:t>
            </a:r>
            <a:endParaRPr lang="en-US" dirty="0"/>
          </a:p>
        </p:txBody>
      </p:sp>
    </p:spTree>
    <p:extLst>
      <p:ext uri="{BB962C8B-B14F-4D97-AF65-F5344CB8AC3E}">
        <p14:creationId xmlns:p14="http://schemas.microsoft.com/office/powerpoint/2010/main" val="1715993939"/>
      </p:ext>
    </p:extLst>
  </p:cSld>
  <p:clrMapOvr>
    <a:masterClrMapping/>
  </p:clrMapOvr>
  <mc:AlternateContent xmlns:mc="http://schemas.openxmlformats.org/markup-compatibility/2006" xmlns:p14="http://schemas.microsoft.com/office/powerpoint/2010/main">
    <mc:Choice Requires="p14">
      <p:transition spd="slow" p14:dur="2000" advTm="15314"/>
    </mc:Choice>
    <mc:Fallback xmlns="">
      <p:transition spd="slow" advTm="153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Measurements from on-chip test structures</a:t>
            </a:r>
          </a:p>
          <a:p>
            <a:r>
              <a:rPr lang="en-US" dirty="0" smtClean="0"/>
              <a:t>Designed in 28-nm bulk CMOS process</a:t>
            </a:r>
          </a:p>
          <a:p>
            <a:r>
              <a:rPr lang="en-US" dirty="0" smtClean="0"/>
              <a:t>Measured from 3186 dies in 27 wafers</a:t>
            </a:r>
          </a:p>
          <a:p>
            <a:r>
              <a:rPr lang="en-US" dirty="0" smtClean="0"/>
              <a:t>Test sites and structures: </a:t>
            </a:r>
          </a:p>
          <a:p>
            <a:pPr lvl="1"/>
            <a:r>
              <a:rPr lang="en-US" dirty="0" smtClean="0"/>
              <a:t>Device-array </a:t>
            </a:r>
          </a:p>
          <a:p>
            <a:pPr lvl="1"/>
            <a:endParaRPr lang="en-US" dirty="0"/>
          </a:p>
          <a:p>
            <a:pPr lvl="1"/>
            <a:endParaRPr lang="en-US" dirty="0" smtClean="0"/>
          </a:p>
          <a:p>
            <a:pPr lvl="1"/>
            <a:endParaRPr lang="en-US" dirty="0" smtClean="0"/>
          </a:p>
          <a:p>
            <a:pPr lvl="1"/>
            <a:endParaRPr lang="en-US" dirty="0" smtClean="0"/>
          </a:p>
          <a:p>
            <a:pPr lvl="1"/>
            <a:endParaRPr lang="en-US" dirty="0" smtClean="0"/>
          </a:p>
          <a:p>
            <a:pPr lvl="1"/>
            <a:r>
              <a:rPr lang="en-US" dirty="0" smtClean="0"/>
              <a:t>RO-array</a:t>
            </a:r>
          </a:p>
          <a:p>
            <a:pPr lvl="1"/>
            <a:endParaRPr lang="en-US" dirty="0" smtClean="0"/>
          </a:p>
        </p:txBody>
      </p:sp>
      <p:sp>
        <p:nvSpPr>
          <p:cNvPr id="3" name="Title 2"/>
          <p:cNvSpPr>
            <a:spLocks noGrp="1"/>
          </p:cNvSpPr>
          <p:nvPr>
            <p:ph type="title"/>
          </p:nvPr>
        </p:nvSpPr>
        <p:spPr/>
        <p:txBody>
          <a:bodyPr/>
          <a:lstStyle/>
          <a:p>
            <a:r>
              <a:rPr lang="en-US" dirty="0" smtClean="0"/>
              <a:t>Experimental Results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517" y="3284104"/>
            <a:ext cx="7842408" cy="14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518" y="5444555"/>
            <a:ext cx="4994558" cy="184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751046"/>
      </p:ext>
    </p:extLst>
  </p:cSld>
  <p:clrMapOvr>
    <a:masterClrMapping/>
  </p:clrMapOvr>
  <mc:AlternateContent xmlns:mc="http://schemas.openxmlformats.org/markup-compatibility/2006" xmlns:p14="http://schemas.microsoft.com/office/powerpoint/2010/main">
    <mc:Choice Requires="p14">
      <p:transition spd="slow" p14:dur="2000" advTm="38568"/>
    </mc:Choice>
    <mc:Fallback xmlns="">
      <p:transition spd="slow" advTm="3856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7864" y="6791154"/>
            <a:ext cx="5174999" cy="757130"/>
          </a:xfrm>
          <a:prstGeom prst="rect">
            <a:avLst/>
          </a:prstGeom>
        </p:spPr>
        <p:txBody>
          <a:bodyPr wrap="square">
            <a:spAutoFit/>
          </a:bodyPr>
          <a:lstStyle/>
          <a:p>
            <a:pPr>
              <a:lnSpc>
                <a:spcPct val="90000"/>
              </a:lnSpc>
            </a:pPr>
            <a:r>
              <a:rPr kumimoji="1" lang="en-US" sz="1600" b="1" dirty="0">
                <a:solidFill>
                  <a:srgbClr val="253FB6"/>
                </a:solidFill>
                <a:latin typeface="+mn-lt"/>
              </a:rPr>
              <a:t>Relative prediction error for </a:t>
            </a:r>
            <a:r>
              <a:rPr kumimoji="1" lang="en-US" sz="1600" b="1" dirty="0" smtClean="0">
                <a:solidFill>
                  <a:srgbClr val="253FB6"/>
                </a:solidFill>
                <a:latin typeface="+mn-lt"/>
              </a:rPr>
              <a:t>DUT 6 (NOR RO) versus </a:t>
            </a:r>
            <a:r>
              <a:rPr kumimoji="1" lang="en-US" sz="1600" b="1" dirty="0">
                <a:solidFill>
                  <a:srgbClr val="253FB6"/>
                </a:solidFill>
                <a:latin typeface="+mn-lt"/>
              </a:rPr>
              <a:t>replicate samples per </a:t>
            </a:r>
            <a:r>
              <a:rPr kumimoji="1" lang="en-US" sz="1600" b="1" dirty="0" smtClean="0">
                <a:solidFill>
                  <a:srgbClr val="253FB6"/>
                </a:solidFill>
                <a:latin typeface="+mn-lt"/>
              </a:rPr>
              <a:t>die (sample size) using different DUT group means to fit models. </a:t>
            </a:r>
            <a:endParaRPr kumimoji="1" lang="en-US" sz="1600" b="1" dirty="0">
              <a:solidFill>
                <a:srgbClr val="253FB6"/>
              </a:solidFill>
              <a:latin typeface="+mn-lt"/>
            </a:endParaRPr>
          </a:p>
        </p:txBody>
      </p:sp>
      <p:sp>
        <p:nvSpPr>
          <p:cNvPr id="7" name="Content Placeholder 1"/>
          <p:cNvSpPr>
            <a:spLocks noGrp="1"/>
          </p:cNvSpPr>
          <p:nvPr>
            <p:ph idx="1"/>
          </p:nvPr>
        </p:nvSpPr>
        <p:spPr>
          <a:xfrm>
            <a:off x="654363" y="1009484"/>
            <a:ext cx="4727534" cy="2012390"/>
          </a:xfrm>
        </p:spPr>
        <p:txBody>
          <a:bodyPr/>
          <a:lstStyle/>
          <a:p>
            <a:pPr>
              <a:lnSpc>
                <a:spcPct val="90000"/>
              </a:lnSpc>
            </a:pPr>
            <a:r>
              <a:rPr lang="en-US" sz="1800" dirty="0"/>
              <a:t>Naïve </a:t>
            </a:r>
            <a:r>
              <a:rPr lang="en-US" sz="1800" dirty="0" smtClean="0"/>
              <a:t>approach: Model the output (RO frequency) as function of mean values from measurement of a</a:t>
            </a:r>
            <a:r>
              <a:rPr lang="en-US" altLang="zh-CN" sz="1800" dirty="0" smtClean="0"/>
              <a:t> </a:t>
            </a:r>
            <a:r>
              <a:rPr lang="en-US" altLang="zh-CN" sz="1800" i="1" dirty="0" smtClean="0"/>
              <a:t>single</a:t>
            </a:r>
            <a:r>
              <a:rPr lang="en-US" altLang="zh-CN" sz="1800" dirty="0" smtClean="0"/>
              <a:t> type of device DUT (e.g., individual NMOS, PMOS devices)</a:t>
            </a:r>
          </a:p>
          <a:p>
            <a:pPr>
              <a:lnSpc>
                <a:spcPct val="90000"/>
              </a:lnSpc>
              <a:spcBef>
                <a:spcPts val="1200"/>
              </a:spcBef>
            </a:pPr>
            <a:r>
              <a:rPr lang="en-US" altLang="zh-CN" sz="1800" dirty="0" smtClean="0"/>
              <a:t>Our approach: Capture correlations across multiple DUT types (use a </a:t>
            </a:r>
            <a:r>
              <a:rPr lang="en-US" altLang="zh-CN" sz="1800" i="1" dirty="0" smtClean="0"/>
              <a:t>mixture</a:t>
            </a:r>
            <a:r>
              <a:rPr lang="en-US" altLang="zh-CN" sz="1800" dirty="0" smtClean="0"/>
              <a:t> group of measurements)</a:t>
            </a:r>
            <a:endParaRPr lang="en-US" sz="1800"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70" y="3165504"/>
            <a:ext cx="5016766" cy="36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1831170" y="4933806"/>
            <a:ext cx="297180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95604" y="4677781"/>
            <a:ext cx="2514600" cy="307777"/>
          </a:xfrm>
          <a:prstGeom prst="rect">
            <a:avLst/>
          </a:prstGeom>
          <a:noFill/>
        </p:spPr>
        <p:txBody>
          <a:bodyPr wrap="square" rtlCol="0">
            <a:spAutoFit/>
          </a:bodyPr>
          <a:lstStyle/>
          <a:p>
            <a:r>
              <a:rPr lang="en-US" sz="1400" dirty="0" smtClean="0">
                <a:solidFill>
                  <a:srgbClr val="FF0000"/>
                </a:solidFill>
                <a:latin typeface="Arial Unicode MS" pitchFamily="34" charset="-122"/>
                <a:ea typeface="Arial Unicode MS" pitchFamily="34" charset="-122"/>
                <a:cs typeface="Arial Unicode MS" pitchFamily="34" charset="-122"/>
              </a:rPr>
              <a:t>3.25x samples reduction</a:t>
            </a:r>
            <a:endParaRPr lang="en-US" sz="1400" dirty="0">
              <a:solidFill>
                <a:srgbClr val="FF0000"/>
              </a:solidFill>
              <a:latin typeface="Arial Unicode MS" pitchFamily="34" charset="-122"/>
              <a:ea typeface="Arial Unicode MS" pitchFamily="34" charset="-122"/>
              <a:cs typeface="Arial Unicode MS" pitchFamily="34" charset="-122"/>
            </a:endParaRPr>
          </a:p>
        </p:txBody>
      </p:sp>
      <p:cxnSp>
        <p:nvCxnSpPr>
          <p:cNvPr id="16" name="Straight Arrow Connector 15"/>
          <p:cNvCxnSpPr/>
          <p:nvPr/>
        </p:nvCxnSpPr>
        <p:spPr>
          <a:xfrm flipV="1">
            <a:off x="1824082" y="5638441"/>
            <a:ext cx="4114800" cy="2216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8640" y="5374996"/>
            <a:ext cx="2514600" cy="307777"/>
          </a:xfrm>
          <a:prstGeom prst="rect">
            <a:avLst/>
          </a:prstGeom>
          <a:noFill/>
        </p:spPr>
        <p:txBody>
          <a:bodyPr wrap="square" rtlCol="0">
            <a:spAutoFit/>
          </a:bodyPr>
          <a:lstStyle/>
          <a:p>
            <a:r>
              <a:rPr lang="en-US" sz="1400" dirty="0" smtClean="0">
                <a:solidFill>
                  <a:srgbClr val="FF0000"/>
                </a:solidFill>
                <a:latin typeface="Arial Unicode MS" pitchFamily="34" charset="-122"/>
                <a:ea typeface="Arial Unicode MS" pitchFamily="34" charset="-122"/>
                <a:cs typeface="Arial Unicode MS" pitchFamily="34" charset="-122"/>
              </a:rPr>
              <a:t>~10x samples reduction</a:t>
            </a:r>
            <a:endParaRPr lang="en-US" sz="1400" dirty="0">
              <a:solidFill>
                <a:srgbClr val="FF0000"/>
              </a:solidFill>
              <a:latin typeface="Arial Unicode MS" pitchFamily="34" charset="-122"/>
              <a:ea typeface="Arial Unicode MS" pitchFamily="34" charset="-122"/>
              <a:cs typeface="Arial Unicode MS" pitchFamily="34" charset="-122"/>
            </a:endParaRPr>
          </a:p>
        </p:txBody>
      </p:sp>
      <p:sp>
        <p:nvSpPr>
          <p:cNvPr id="4" name="Right Arrow 3"/>
          <p:cNvSpPr/>
          <p:nvPr/>
        </p:nvSpPr>
        <p:spPr bwMode="auto">
          <a:xfrm rot="8650697">
            <a:off x="5746655" y="4618243"/>
            <a:ext cx="575094" cy="181154"/>
          </a:xfrm>
          <a:prstGeom prst="rightArrow">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426677" y="3846784"/>
            <a:ext cx="3338423" cy="757130"/>
          </a:xfrm>
          <a:prstGeom prst="rect">
            <a:avLst/>
          </a:prstGeom>
          <a:noFill/>
        </p:spPr>
        <p:txBody>
          <a:bodyPr wrap="square" rtlCol="0">
            <a:spAutoFit/>
          </a:bodyPr>
          <a:lstStyle/>
          <a:p>
            <a:pPr>
              <a:lnSpc>
                <a:spcPct val="90000"/>
              </a:lnSpc>
            </a:pPr>
            <a:r>
              <a:rPr kumimoji="1" lang="en-US" sz="1600" dirty="0">
                <a:solidFill>
                  <a:srgbClr val="253FB6"/>
                </a:solidFill>
                <a:latin typeface="+mn-lt"/>
              </a:rPr>
              <a:t>Prediction of NOR RO frequency using mean of </a:t>
            </a:r>
            <a:r>
              <a:rPr kumimoji="1" lang="en-US" sz="1600" b="1" dirty="0">
                <a:solidFill>
                  <a:srgbClr val="253FB6"/>
                </a:solidFill>
                <a:latin typeface="+mn-lt"/>
              </a:rPr>
              <a:t>single</a:t>
            </a:r>
            <a:r>
              <a:rPr kumimoji="1" lang="en-US" sz="1600" dirty="0">
                <a:solidFill>
                  <a:srgbClr val="253FB6"/>
                </a:solidFill>
                <a:latin typeface="+mn-lt"/>
              </a:rPr>
              <a:t> </a:t>
            </a:r>
            <a:r>
              <a:rPr kumimoji="1" lang="en-US" sz="1600" dirty="0" smtClean="0">
                <a:solidFill>
                  <a:srgbClr val="253FB6"/>
                </a:solidFill>
                <a:latin typeface="+mn-lt"/>
              </a:rPr>
              <a:t>group </a:t>
            </a:r>
            <a:r>
              <a:rPr kumimoji="1" lang="en-US" sz="1600" dirty="0">
                <a:solidFill>
                  <a:srgbClr val="253FB6"/>
                </a:solidFill>
                <a:latin typeface="+mn-lt"/>
              </a:rPr>
              <a:t>of </a:t>
            </a:r>
            <a:r>
              <a:rPr kumimoji="1" lang="en-US" sz="1600" b="1" dirty="0">
                <a:solidFill>
                  <a:srgbClr val="253FB6"/>
                </a:solidFill>
                <a:latin typeface="+mn-lt"/>
              </a:rPr>
              <a:t>transistor</a:t>
            </a:r>
            <a:r>
              <a:rPr kumimoji="1" lang="en-US" sz="1600" dirty="0">
                <a:solidFill>
                  <a:srgbClr val="253FB6"/>
                </a:solidFill>
                <a:latin typeface="+mn-lt"/>
              </a:rPr>
              <a:t> </a:t>
            </a:r>
            <a:r>
              <a:rPr kumimoji="1" lang="en-US" sz="1600" dirty="0" smtClean="0">
                <a:solidFill>
                  <a:srgbClr val="253FB6"/>
                </a:solidFill>
                <a:latin typeface="+mn-lt"/>
              </a:rPr>
              <a:t>DUT measurements</a:t>
            </a:r>
            <a:endParaRPr kumimoji="1" lang="en-US" sz="1600" dirty="0">
              <a:solidFill>
                <a:srgbClr val="253FB6"/>
              </a:solidFill>
              <a:latin typeface="+mn-lt"/>
            </a:endParaRPr>
          </a:p>
        </p:txBody>
      </p:sp>
      <p:sp>
        <p:nvSpPr>
          <p:cNvPr id="18" name="Right Arrow 17"/>
          <p:cNvSpPr/>
          <p:nvPr/>
        </p:nvSpPr>
        <p:spPr bwMode="auto">
          <a:xfrm rot="10800000">
            <a:off x="5831537" y="5193842"/>
            <a:ext cx="575094" cy="181154"/>
          </a:xfrm>
          <a:prstGeom prst="rightArrow">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6426677" y="4868920"/>
            <a:ext cx="3338423" cy="757130"/>
          </a:xfrm>
          <a:prstGeom prst="rect">
            <a:avLst/>
          </a:prstGeom>
          <a:noFill/>
        </p:spPr>
        <p:txBody>
          <a:bodyPr wrap="square" rtlCol="0">
            <a:spAutoFit/>
          </a:bodyPr>
          <a:lstStyle/>
          <a:p>
            <a:pPr>
              <a:lnSpc>
                <a:spcPct val="90000"/>
              </a:lnSpc>
            </a:pPr>
            <a:r>
              <a:rPr kumimoji="1" lang="en-US" sz="1600" dirty="0">
                <a:solidFill>
                  <a:srgbClr val="253FB6"/>
                </a:solidFill>
                <a:latin typeface="+mn-lt"/>
              </a:rPr>
              <a:t>Prediction of NOR RO frequency using mean of </a:t>
            </a:r>
            <a:r>
              <a:rPr kumimoji="1" lang="en-US" sz="1600" b="1" dirty="0">
                <a:solidFill>
                  <a:srgbClr val="253FB6"/>
                </a:solidFill>
                <a:latin typeface="+mn-lt"/>
              </a:rPr>
              <a:t>mixture</a:t>
            </a:r>
            <a:r>
              <a:rPr kumimoji="1" lang="en-US" sz="1600" dirty="0">
                <a:solidFill>
                  <a:srgbClr val="253FB6"/>
                </a:solidFill>
                <a:latin typeface="+mn-lt"/>
              </a:rPr>
              <a:t> group of </a:t>
            </a:r>
            <a:r>
              <a:rPr kumimoji="1" lang="en-US" sz="1600" b="1" dirty="0">
                <a:solidFill>
                  <a:srgbClr val="253FB6"/>
                </a:solidFill>
                <a:latin typeface="+mn-lt"/>
              </a:rPr>
              <a:t>transistor</a:t>
            </a:r>
            <a:r>
              <a:rPr kumimoji="1" lang="en-US" sz="1600" dirty="0">
                <a:solidFill>
                  <a:srgbClr val="253FB6"/>
                </a:solidFill>
                <a:latin typeface="+mn-lt"/>
              </a:rPr>
              <a:t> </a:t>
            </a:r>
            <a:r>
              <a:rPr kumimoji="1" lang="en-US" sz="1600" dirty="0" smtClean="0">
                <a:solidFill>
                  <a:srgbClr val="253FB6"/>
                </a:solidFill>
                <a:latin typeface="+mn-lt"/>
              </a:rPr>
              <a:t>DUT measurements</a:t>
            </a:r>
            <a:endParaRPr kumimoji="1" lang="en-US" sz="1600" dirty="0">
              <a:solidFill>
                <a:srgbClr val="253FB6"/>
              </a:solidFill>
              <a:latin typeface="+mn-lt"/>
            </a:endParaRPr>
          </a:p>
        </p:txBody>
      </p:sp>
      <p:sp>
        <p:nvSpPr>
          <p:cNvPr id="20" name="Right Arrow 19"/>
          <p:cNvSpPr/>
          <p:nvPr/>
        </p:nvSpPr>
        <p:spPr bwMode="auto">
          <a:xfrm rot="12378090">
            <a:off x="5821173" y="5846009"/>
            <a:ext cx="575094" cy="181154"/>
          </a:xfrm>
          <a:prstGeom prst="rightArrow">
            <a:avLst/>
          </a:prstGeom>
          <a:noFill/>
          <a:ln w="9525"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6426677" y="5847298"/>
            <a:ext cx="3338423" cy="880241"/>
          </a:xfrm>
          <a:prstGeom prst="rect">
            <a:avLst/>
          </a:prstGeom>
          <a:noFill/>
        </p:spPr>
        <p:txBody>
          <a:bodyPr wrap="square" rtlCol="0">
            <a:spAutoFit/>
          </a:bodyPr>
          <a:lstStyle/>
          <a:p>
            <a:pPr>
              <a:lnSpc>
                <a:spcPct val="80000"/>
              </a:lnSpc>
            </a:pPr>
            <a:r>
              <a:rPr kumimoji="1" lang="en-US" sz="1600" dirty="0">
                <a:solidFill>
                  <a:srgbClr val="253FB6"/>
                </a:solidFill>
                <a:latin typeface="+mn-lt"/>
              </a:rPr>
              <a:t>Prediction of NOR RO frequency using mean of </a:t>
            </a:r>
            <a:r>
              <a:rPr kumimoji="1" lang="en-US" sz="1600" b="1" dirty="0">
                <a:solidFill>
                  <a:srgbClr val="253FB6"/>
                </a:solidFill>
                <a:latin typeface="+mn-lt"/>
              </a:rPr>
              <a:t>mixture</a:t>
            </a:r>
            <a:r>
              <a:rPr kumimoji="1" lang="en-US" sz="1600" dirty="0">
                <a:solidFill>
                  <a:srgbClr val="253FB6"/>
                </a:solidFill>
                <a:latin typeface="+mn-lt"/>
              </a:rPr>
              <a:t> </a:t>
            </a:r>
            <a:r>
              <a:rPr kumimoji="1" lang="en-US" sz="1600" dirty="0" smtClean="0">
                <a:solidFill>
                  <a:srgbClr val="253FB6"/>
                </a:solidFill>
                <a:latin typeface="+mn-lt"/>
              </a:rPr>
              <a:t>group of both </a:t>
            </a:r>
            <a:r>
              <a:rPr kumimoji="1" lang="en-US" sz="1600" b="1" dirty="0" smtClean="0">
                <a:solidFill>
                  <a:srgbClr val="253FB6"/>
                </a:solidFill>
                <a:latin typeface="+mn-lt"/>
              </a:rPr>
              <a:t>transistor</a:t>
            </a:r>
            <a:r>
              <a:rPr kumimoji="1" lang="en-US" sz="1600" dirty="0" smtClean="0">
                <a:solidFill>
                  <a:srgbClr val="253FB6"/>
                </a:solidFill>
                <a:latin typeface="+mn-lt"/>
              </a:rPr>
              <a:t> </a:t>
            </a:r>
            <a:r>
              <a:rPr kumimoji="1" lang="en-US" sz="1600" b="1" dirty="0" smtClean="0">
                <a:solidFill>
                  <a:srgbClr val="253FB6"/>
                </a:solidFill>
                <a:latin typeface="+mn-lt"/>
              </a:rPr>
              <a:t>and</a:t>
            </a:r>
            <a:r>
              <a:rPr kumimoji="1" lang="en-US" sz="1600" dirty="0" smtClean="0">
                <a:solidFill>
                  <a:srgbClr val="253FB6"/>
                </a:solidFill>
                <a:latin typeface="+mn-lt"/>
              </a:rPr>
              <a:t> </a:t>
            </a:r>
            <a:r>
              <a:rPr kumimoji="1" lang="en-US" sz="1600" b="1" dirty="0" smtClean="0">
                <a:solidFill>
                  <a:srgbClr val="253FB6"/>
                </a:solidFill>
                <a:latin typeface="+mn-lt"/>
              </a:rPr>
              <a:t>RO</a:t>
            </a:r>
            <a:r>
              <a:rPr kumimoji="1" lang="en-US" sz="1600" dirty="0" smtClean="0">
                <a:solidFill>
                  <a:srgbClr val="253FB6"/>
                </a:solidFill>
                <a:latin typeface="+mn-lt"/>
              </a:rPr>
              <a:t> DUT measurements </a:t>
            </a:r>
            <a:r>
              <a:rPr kumimoji="1" lang="en-US" sz="1600" dirty="0">
                <a:solidFill>
                  <a:srgbClr val="253FB6"/>
                </a:solidFill>
                <a:latin typeface="+mn-lt"/>
              </a:rPr>
              <a:t>(</a:t>
            </a:r>
            <a:r>
              <a:rPr kumimoji="1" lang="en-US" sz="1600" dirty="0" smtClean="0">
                <a:solidFill>
                  <a:srgbClr val="253FB6"/>
                </a:solidFill>
                <a:latin typeface="+mn-lt"/>
              </a:rPr>
              <a:t>proposed method)</a:t>
            </a:r>
            <a:endParaRPr kumimoji="1" lang="en-US" sz="1600" dirty="0">
              <a:solidFill>
                <a:srgbClr val="253FB6"/>
              </a:solidFill>
              <a:latin typeface="+mn-lt"/>
            </a:endParaRPr>
          </a:p>
        </p:txBody>
      </p:sp>
      <p:sp>
        <p:nvSpPr>
          <p:cNvPr id="6" name="Title 5"/>
          <p:cNvSpPr>
            <a:spLocks noGrp="1"/>
          </p:cNvSpPr>
          <p:nvPr>
            <p:ph type="title"/>
          </p:nvPr>
        </p:nvSpPr>
        <p:spPr/>
        <p:txBody>
          <a:bodyPr/>
          <a:lstStyle/>
          <a:p>
            <a:r>
              <a:rPr lang="en-US" dirty="0"/>
              <a:t>Validation (I): Compared with Naïve Approach</a:t>
            </a:r>
          </a:p>
        </p:txBody>
      </p:sp>
      <p:sp>
        <p:nvSpPr>
          <p:cNvPr id="22" name="TextBox 21"/>
          <p:cNvSpPr txBox="1"/>
          <p:nvPr/>
        </p:nvSpPr>
        <p:spPr>
          <a:xfrm>
            <a:off x="8051577" y="2778283"/>
            <a:ext cx="1860476" cy="276999"/>
          </a:xfrm>
          <a:prstGeom prst="rect">
            <a:avLst/>
          </a:prstGeom>
          <a:noFill/>
        </p:spPr>
        <p:txBody>
          <a:bodyPr wrap="square" rtlCol="0">
            <a:spAutoFit/>
          </a:bodyPr>
          <a:lstStyle/>
          <a:p>
            <a:r>
              <a:rPr lang="en-US" sz="1200" dirty="0" smtClean="0"/>
              <a:t>Performance domain</a:t>
            </a:r>
            <a:endParaRPr lang="en-US" sz="1200" dirty="0"/>
          </a:p>
        </p:txBody>
      </p:sp>
      <p:sp>
        <p:nvSpPr>
          <p:cNvPr id="23" name="TextBox 22"/>
          <p:cNvSpPr txBox="1"/>
          <p:nvPr/>
        </p:nvSpPr>
        <p:spPr>
          <a:xfrm>
            <a:off x="5596943" y="2736282"/>
            <a:ext cx="1860476" cy="276999"/>
          </a:xfrm>
          <a:prstGeom prst="rect">
            <a:avLst/>
          </a:prstGeom>
          <a:noFill/>
        </p:spPr>
        <p:txBody>
          <a:bodyPr wrap="square" rtlCol="0">
            <a:spAutoFit/>
          </a:bodyPr>
          <a:lstStyle/>
          <a:p>
            <a:r>
              <a:rPr lang="en-US" sz="1200" dirty="0" smtClean="0"/>
              <a:t>Process domain</a:t>
            </a:r>
            <a:endParaRPr lang="en-US" sz="1200" dirty="0"/>
          </a:p>
        </p:txBody>
      </p:sp>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39" y="1127959"/>
            <a:ext cx="1943835" cy="177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177" y="1094214"/>
            <a:ext cx="1935771" cy="182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6317" y="2133557"/>
            <a:ext cx="1074049" cy="25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990482" y="1773564"/>
            <a:ext cx="1061095" cy="461665"/>
          </a:xfrm>
          <a:prstGeom prst="rect">
            <a:avLst/>
          </a:prstGeom>
          <a:noFill/>
        </p:spPr>
        <p:txBody>
          <a:bodyPr wrap="square" rtlCol="0">
            <a:spAutoFit/>
          </a:bodyPr>
          <a:lstStyle/>
          <a:p>
            <a:r>
              <a:rPr lang="en-US" sz="1200" dirty="0" smtClean="0"/>
              <a:t>Performance modeling</a:t>
            </a:r>
            <a:endParaRPr lang="en-US" sz="1200" dirty="0"/>
          </a:p>
        </p:txBody>
      </p:sp>
    </p:spTree>
    <p:extLst>
      <p:ext uri="{BB962C8B-B14F-4D97-AF65-F5344CB8AC3E}">
        <p14:creationId xmlns:p14="http://schemas.microsoft.com/office/powerpoint/2010/main" val="1090386026"/>
      </p:ext>
    </p:extLst>
  </p:cSld>
  <p:clrMapOvr>
    <a:masterClrMapping/>
  </p:clrMapOvr>
  <mc:AlternateContent xmlns:mc="http://schemas.openxmlformats.org/markup-compatibility/2006" xmlns:p14="http://schemas.microsoft.com/office/powerpoint/2010/main">
    <mc:Choice Requires="p14">
      <p:transition spd="slow" p14:dur="2000" advTm="39690"/>
    </mc:Choice>
    <mc:Fallback xmlns="">
      <p:transition spd="slow" advTm="3969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647" y="2335351"/>
            <a:ext cx="5475287"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09101" y="7096263"/>
            <a:ext cx="4328077" cy="510909"/>
          </a:xfrm>
          <a:prstGeom prst="rect">
            <a:avLst/>
          </a:prstGeom>
          <a:noFill/>
        </p:spPr>
        <p:txBody>
          <a:bodyPr wrap="square" rtlCol="0">
            <a:spAutoFit/>
          </a:bodyPr>
          <a:lstStyle/>
          <a:p>
            <a:pPr algn="ctr">
              <a:lnSpc>
                <a:spcPct val="85000"/>
              </a:lnSpc>
            </a:pPr>
            <a:r>
              <a:rPr kumimoji="1" lang="en-US" sz="1600" b="1" dirty="0">
                <a:solidFill>
                  <a:srgbClr val="253FB6"/>
                </a:solidFill>
                <a:latin typeface="+mn-lt"/>
              </a:rPr>
              <a:t>Relative prediction error for </a:t>
            </a:r>
            <a:r>
              <a:rPr kumimoji="1" lang="en-US" sz="1600" b="1" dirty="0" smtClean="0">
                <a:solidFill>
                  <a:srgbClr val="253FB6"/>
                </a:solidFill>
                <a:latin typeface="+mn-lt"/>
              </a:rPr>
              <a:t>DUT 6 group (NOR RO) versus </a:t>
            </a:r>
            <a:r>
              <a:rPr kumimoji="1" lang="en-US" sz="1600" b="1" dirty="0">
                <a:solidFill>
                  <a:srgbClr val="253FB6"/>
                </a:solidFill>
                <a:latin typeface="+mn-lt"/>
              </a:rPr>
              <a:t>number of training </a:t>
            </a:r>
            <a:r>
              <a:rPr kumimoji="1" lang="en-US" sz="1600" b="1" dirty="0" smtClean="0">
                <a:solidFill>
                  <a:srgbClr val="253FB6"/>
                </a:solidFill>
                <a:latin typeface="+mn-lt"/>
              </a:rPr>
              <a:t>dies</a:t>
            </a:r>
            <a:endParaRPr kumimoji="1" lang="en-US" sz="1600" b="1" dirty="0">
              <a:solidFill>
                <a:srgbClr val="253FB6"/>
              </a:solidFill>
              <a:latin typeface="+mn-lt"/>
            </a:endParaRPr>
          </a:p>
        </p:txBody>
      </p:sp>
      <p:grpSp>
        <p:nvGrpSpPr>
          <p:cNvPr id="14" name="Group 13"/>
          <p:cNvGrpSpPr/>
          <p:nvPr/>
        </p:nvGrpSpPr>
        <p:grpSpPr>
          <a:xfrm>
            <a:off x="770681" y="3007141"/>
            <a:ext cx="3344966" cy="4191811"/>
            <a:chOff x="227756" y="2172882"/>
            <a:chExt cx="3344966" cy="4191811"/>
          </a:xfrm>
        </p:grpSpPr>
        <p:pic>
          <p:nvPicPr>
            <p:cNvPr id="5" name="Picture 4" descr="http://us.123rf.com/400wm/400/400/philhol/philhol1206/philhol120600006/13964076-silicon-wafer-bisc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46" y="2172882"/>
              <a:ext cx="1909618" cy="1274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s.123rf.com/400wm/400/400/philhol/philhol1206/philhol120600006/13964076-silicon-wafer-bisc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63" y="4324848"/>
              <a:ext cx="1909618" cy="1274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1553173" y="3696882"/>
              <a:ext cx="14478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endParaRPr lang="en-US" dirty="0"/>
            </a:p>
          </p:txBody>
        </p:sp>
        <p:sp>
          <p:nvSpPr>
            <p:cNvPr id="8" name="Left Brace 7"/>
            <p:cNvSpPr/>
            <p:nvPr/>
          </p:nvSpPr>
          <p:spPr>
            <a:xfrm>
              <a:off x="951656" y="2630082"/>
              <a:ext cx="228599"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 name="TextBox 17"/>
            <p:cNvSpPr txBox="1"/>
            <p:nvPr/>
          </p:nvSpPr>
          <p:spPr>
            <a:xfrm>
              <a:off x="227756" y="3708010"/>
              <a:ext cx="838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27 folds</a:t>
              </a:r>
              <a:endParaRPr lang="en-US" dirty="0"/>
            </a:p>
          </p:txBody>
        </p:sp>
        <p:sp>
          <p:nvSpPr>
            <p:cNvPr id="4" name="TextBox 3"/>
            <p:cNvSpPr txBox="1"/>
            <p:nvPr/>
          </p:nvSpPr>
          <p:spPr>
            <a:xfrm>
              <a:off x="816091" y="5801462"/>
              <a:ext cx="2756631" cy="563231"/>
            </a:xfrm>
            <a:prstGeom prst="rect">
              <a:avLst/>
            </a:prstGeom>
            <a:noFill/>
          </p:spPr>
          <p:txBody>
            <a:bodyPr wrap="square" rtlCol="0">
              <a:spAutoFit/>
            </a:bodyPr>
            <a:lstStyle/>
            <a:p>
              <a:pPr algn="ctr">
                <a:lnSpc>
                  <a:spcPct val="85000"/>
                </a:lnSpc>
              </a:pPr>
              <a:r>
                <a:rPr lang="en-US" dirty="0" smtClean="0"/>
                <a:t>Cross validation on 27 wafers (3186 die)</a:t>
              </a:r>
              <a:endParaRPr lang="en-US" dirty="0"/>
            </a:p>
          </p:txBody>
        </p:sp>
      </p:grpSp>
      <p:sp>
        <p:nvSpPr>
          <p:cNvPr id="11" name="Content Placeholder 1"/>
          <p:cNvSpPr>
            <a:spLocks noGrp="1"/>
          </p:cNvSpPr>
          <p:nvPr>
            <p:ph idx="1"/>
          </p:nvPr>
        </p:nvSpPr>
        <p:spPr>
          <a:xfrm>
            <a:off x="833438" y="876301"/>
            <a:ext cx="8615362" cy="2659380"/>
          </a:xfrm>
        </p:spPr>
        <p:txBody>
          <a:bodyPr/>
          <a:lstStyle/>
          <a:p>
            <a:pPr>
              <a:lnSpc>
                <a:spcPct val="90000"/>
              </a:lnSpc>
            </a:pPr>
            <a:r>
              <a:rPr lang="en-US" altLang="zh-CN" dirty="0" smtClean="0"/>
              <a:t>Two methods are compared with our proposed method</a:t>
            </a:r>
          </a:p>
          <a:p>
            <a:pPr lvl="1">
              <a:lnSpc>
                <a:spcPct val="90000"/>
              </a:lnSpc>
              <a:spcBef>
                <a:spcPts val="300"/>
              </a:spcBef>
            </a:pPr>
            <a:r>
              <a:rPr lang="en-US" altLang="zh-CN" dirty="0" smtClean="0"/>
              <a:t>Standard least square regression (LSR) after PCA (blue circles)</a:t>
            </a:r>
          </a:p>
          <a:p>
            <a:pPr lvl="1">
              <a:lnSpc>
                <a:spcPct val="90000"/>
              </a:lnSpc>
              <a:spcBef>
                <a:spcPts val="300"/>
              </a:spcBef>
            </a:pPr>
            <a:r>
              <a:rPr lang="en-US" altLang="zh-CN" dirty="0" smtClean="0"/>
              <a:t>Advanced least angle regression (LAR) </a:t>
            </a:r>
            <a:r>
              <a:rPr lang="en-US" dirty="0" smtClean="0"/>
              <a:t>utilizing sparsity</a:t>
            </a:r>
            <a:r>
              <a:rPr lang="en-US" altLang="zh-CN" dirty="0" smtClean="0"/>
              <a:t> after PCA (black triangles)</a:t>
            </a:r>
          </a:p>
          <a:p>
            <a:pPr lvl="1">
              <a:lnSpc>
                <a:spcPct val="90000"/>
              </a:lnSpc>
              <a:spcBef>
                <a:spcPts val="300"/>
              </a:spcBef>
            </a:pPr>
            <a:r>
              <a:rPr lang="en-US" altLang="zh-CN" dirty="0" smtClean="0"/>
              <a:t>Proposed method: physical subspace projection with MAP (red squares)</a:t>
            </a:r>
            <a:endParaRPr lang="en-US" dirty="0"/>
          </a:p>
        </p:txBody>
      </p:sp>
      <p:sp>
        <p:nvSpPr>
          <p:cNvPr id="13" name="Title 12"/>
          <p:cNvSpPr>
            <a:spLocks noGrp="1"/>
          </p:cNvSpPr>
          <p:nvPr>
            <p:ph type="title"/>
          </p:nvPr>
        </p:nvSpPr>
        <p:spPr/>
        <p:txBody>
          <a:bodyPr/>
          <a:lstStyle/>
          <a:p>
            <a:r>
              <a:rPr lang="en-US" dirty="0"/>
              <a:t>Validation (II): Compared with PCA+RSM Method</a:t>
            </a:r>
          </a:p>
        </p:txBody>
      </p:sp>
    </p:spTree>
    <p:extLst>
      <p:ext uri="{BB962C8B-B14F-4D97-AF65-F5344CB8AC3E}">
        <p14:creationId xmlns:p14="http://schemas.microsoft.com/office/powerpoint/2010/main" val="2015483735"/>
      </p:ext>
    </p:extLst>
  </p:cSld>
  <p:clrMapOvr>
    <a:masterClrMapping/>
  </p:clrMapOvr>
  <mc:AlternateContent xmlns:mc="http://schemas.openxmlformats.org/markup-compatibility/2006" xmlns:p14="http://schemas.microsoft.com/office/powerpoint/2010/main">
    <mc:Choice Requires="p14">
      <p:transition spd="slow" p14:dur="2000" advTm="58984"/>
    </mc:Choice>
    <mc:Fallback xmlns="">
      <p:transition spd="slow" advTm="5898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Comparison for Priors with Different Prediction Error</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14" y="1272209"/>
            <a:ext cx="4021228" cy="569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242" y="1789043"/>
            <a:ext cx="5242069" cy="437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3896139" y="2279374"/>
            <a:ext cx="530087" cy="344556"/>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 name="Straight Arrow Connector 5"/>
          <p:cNvCxnSpPr>
            <a:stCxn id="4" idx="6"/>
          </p:cNvCxnSpPr>
          <p:nvPr/>
        </p:nvCxnSpPr>
        <p:spPr bwMode="auto">
          <a:xfrm>
            <a:off x="4426226" y="2451652"/>
            <a:ext cx="689113" cy="0"/>
          </a:xfrm>
          <a:prstGeom prst="straightConnector1">
            <a:avLst/>
          </a:prstGeom>
          <a:solidFill>
            <a:schemeClr val="accent1"/>
          </a:solidFill>
          <a:ln w="22225" cap="flat" cmpd="sng" algn="ctr">
            <a:solidFill>
              <a:srgbClr val="0000FF"/>
            </a:solidFill>
            <a:prstDash val="solid"/>
            <a:round/>
            <a:headEnd type="none" w="med" len="med"/>
            <a:tailEnd type="arrow"/>
          </a:ln>
          <a:effectLst/>
        </p:spPr>
      </p:cxnSp>
      <p:sp>
        <p:nvSpPr>
          <p:cNvPr id="9" name="Oval 8"/>
          <p:cNvSpPr/>
          <p:nvPr/>
        </p:nvSpPr>
        <p:spPr bwMode="auto">
          <a:xfrm>
            <a:off x="2567619" y="4472608"/>
            <a:ext cx="530087" cy="344556"/>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0" name="Straight Arrow Connector 9"/>
          <p:cNvCxnSpPr/>
          <p:nvPr/>
        </p:nvCxnSpPr>
        <p:spPr bwMode="auto">
          <a:xfrm flipV="1">
            <a:off x="3097706" y="3690731"/>
            <a:ext cx="2050763" cy="781877"/>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579716351"/>
      </p:ext>
    </p:extLst>
  </p:cSld>
  <p:clrMapOvr>
    <a:masterClrMapping/>
  </p:clrMapOvr>
  <mc:AlternateContent xmlns:mc="http://schemas.openxmlformats.org/markup-compatibility/2006" xmlns:p14="http://schemas.microsoft.com/office/powerpoint/2010/main">
    <mc:Choice Requires="p14">
      <p:transition spd="slow" p14:dur="2000" advTm="49123"/>
    </mc:Choice>
    <mc:Fallback xmlns="">
      <p:transition spd="slow" advTm="4912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47726" y="304801"/>
            <a:ext cx="8499475" cy="777875"/>
          </a:xfrm>
        </p:spPr>
        <p:txBody>
          <a:bodyPr/>
          <a:lstStyle/>
          <a:p>
            <a:r>
              <a:rPr lang="en-US" altLang="zh-CN" sz="2400" dirty="0" smtClean="0"/>
              <a:t>Outline</a:t>
            </a:r>
            <a:endParaRPr lang="en-US" dirty="0"/>
          </a:p>
        </p:txBody>
      </p:sp>
      <p:sp>
        <p:nvSpPr>
          <p:cNvPr id="37891" name="Rectangle 3"/>
          <p:cNvSpPr>
            <a:spLocks noGrp="1" noChangeArrowheads="1"/>
          </p:cNvSpPr>
          <p:nvPr>
            <p:ph type="body" idx="1"/>
          </p:nvPr>
        </p:nvSpPr>
        <p:spPr>
          <a:xfrm>
            <a:off x="543339" y="1082676"/>
            <a:ext cx="9210261" cy="6109976"/>
          </a:xfrm>
        </p:spPr>
        <p:txBody>
          <a:bodyPr/>
          <a:lstStyle/>
          <a:p>
            <a:r>
              <a:rPr lang="en-US" altLang="zh-CN" dirty="0" smtClean="0"/>
              <a:t>Introduction</a:t>
            </a:r>
            <a:endParaRPr lang="en-US" altLang="zh-CN" dirty="0"/>
          </a:p>
          <a:p>
            <a:r>
              <a:rPr lang="en-US" altLang="zh-CN" dirty="0" smtClean="0"/>
              <a:t>Foundation</a:t>
            </a:r>
            <a:endParaRPr lang="en-US" altLang="zh-CN" dirty="0"/>
          </a:p>
          <a:p>
            <a:pPr lvl="1"/>
            <a:r>
              <a:rPr lang="en-US" altLang="zh-CN" dirty="0"/>
              <a:t>MIT Virtual Source (MVS) Transistor Model: A Physical Solution</a:t>
            </a:r>
          </a:p>
          <a:p>
            <a:r>
              <a:rPr lang="en-US" altLang="zh-CN" dirty="0" smtClean="0"/>
              <a:t>Performance </a:t>
            </a:r>
            <a:r>
              <a:rPr lang="en-US" altLang="zh-CN" dirty="0"/>
              <a:t>Estimation with Mixed &amp; Small Size Samples </a:t>
            </a:r>
          </a:p>
          <a:p>
            <a:pPr lvl="1"/>
            <a:r>
              <a:rPr lang="en-US" altLang="zh-CN" dirty="0" smtClean="0"/>
              <a:t>Physical </a:t>
            </a:r>
            <a:r>
              <a:rPr lang="en-US" altLang="zh-CN" dirty="0"/>
              <a:t>Subspace Projection</a:t>
            </a:r>
          </a:p>
          <a:p>
            <a:pPr lvl="1"/>
            <a:r>
              <a:rPr lang="en-US" altLang="zh-CN" dirty="0" smtClean="0"/>
              <a:t>Maximum a </a:t>
            </a:r>
            <a:r>
              <a:rPr lang="en-US" altLang="zh-CN" dirty="0"/>
              <a:t>Posteriori </a:t>
            </a:r>
            <a:r>
              <a:rPr lang="en-US" altLang="zh-CN" dirty="0" smtClean="0"/>
              <a:t>(MAP) Estimation</a:t>
            </a:r>
            <a:endParaRPr lang="en-US" dirty="0"/>
          </a:p>
          <a:p>
            <a:r>
              <a:rPr lang="en-US" altLang="zh-CN" dirty="0" smtClean="0">
                <a:solidFill>
                  <a:srgbClr val="9B1244"/>
                </a:solidFill>
              </a:rPr>
              <a:t>Compact </a:t>
            </a:r>
            <a:r>
              <a:rPr lang="en-US" altLang="zh-CN" dirty="0">
                <a:solidFill>
                  <a:srgbClr val="9B1244"/>
                </a:solidFill>
              </a:rPr>
              <a:t>Model Parameter Extraction</a:t>
            </a:r>
            <a:endParaRPr lang="en-US" sz="2400" b="1" dirty="0" smtClean="0">
              <a:solidFill>
                <a:srgbClr val="9B1244"/>
              </a:solidFill>
            </a:endParaRPr>
          </a:p>
          <a:p>
            <a:pPr lvl="1"/>
            <a:r>
              <a:rPr lang="en-US" altLang="zh-CN" dirty="0" smtClean="0"/>
              <a:t>Bayesian Inference: </a:t>
            </a:r>
            <a:r>
              <a:rPr lang="en-US" altLang="zh-CN" dirty="0"/>
              <a:t>Learning Precision </a:t>
            </a:r>
            <a:r>
              <a:rPr lang="en-US" altLang="zh-CN" dirty="0" smtClean="0"/>
              <a:t>and </a:t>
            </a:r>
            <a:r>
              <a:rPr lang="en-US" altLang="zh-CN" i="1" dirty="0"/>
              <a:t>Prior </a:t>
            </a:r>
            <a:r>
              <a:rPr lang="en-US" altLang="zh-CN" dirty="0" smtClean="0"/>
              <a:t>at </a:t>
            </a:r>
            <a:r>
              <a:rPr lang="en-US" altLang="zh-CN" dirty="0"/>
              <a:t>Different Biases </a:t>
            </a:r>
          </a:p>
          <a:p>
            <a:pPr lvl="1"/>
            <a:r>
              <a:rPr lang="en-US" altLang="zh-CN" dirty="0" smtClean="0"/>
              <a:t>Optimal Sampling of Transistor Measurements</a:t>
            </a:r>
            <a:endParaRPr lang="en-US" sz="2400" b="1" dirty="0">
              <a:solidFill>
                <a:srgbClr val="253FB6"/>
              </a:solidFill>
              <a:ea typeface="+mn-ea"/>
              <a:cs typeface="+mn-cs"/>
            </a:endParaRPr>
          </a:p>
          <a:p>
            <a:r>
              <a:rPr lang="en-US" altLang="zh-CN" sz="2400" b="1" dirty="0" smtClean="0">
                <a:solidFill>
                  <a:srgbClr val="253FB6"/>
                </a:solidFill>
                <a:ea typeface="+mn-ea"/>
                <a:cs typeface="+mn-cs"/>
              </a:rPr>
              <a:t>Statistical </a:t>
            </a:r>
            <a:r>
              <a:rPr lang="en-US" altLang="zh-CN" sz="2400" b="1" dirty="0">
                <a:solidFill>
                  <a:srgbClr val="253FB6"/>
                </a:solidFill>
                <a:ea typeface="+mn-ea"/>
                <a:cs typeface="+mn-cs"/>
              </a:rPr>
              <a:t>Library </a:t>
            </a:r>
            <a:r>
              <a:rPr lang="en-US" altLang="zh-CN" sz="2400" b="1" dirty="0" smtClean="0">
                <a:solidFill>
                  <a:srgbClr val="253FB6"/>
                </a:solidFill>
                <a:ea typeface="+mn-ea"/>
                <a:cs typeface="+mn-cs"/>
              </a:rPr>
              <a:t>Characterization</a:t>
            </a:r>
            <a:endParaRPr lang="en-US" altLang="zh-CN" dirty="0"/>
          </a:p>
          <a:p>
            <a:pPr lvl="1"/>
            <a:r>
              <a:rPr lang="en-US" dirty="0" smtClean="0"/>
              <a:t>Novel </a:t>
            </a:r>
            <a:r>
              <a:rPr lang="en-US" dirty="0"/>
              <a:t>Delay/Slew </a:t>
            </a:r>
            <a:r>
              <a:rPr lang="en-US" dirty="0" smtClean="0"/>
              <a:t>Model</a:t>
            </a:r>
          </a:p>
          <a:p>
            <a:pPr lvl="1"/>
            <a:r>
              <a:rPr lang="en-US" dirty="0" smtClean="0"/>
              <a:t>Exploring Sparsity in </a:t>
            </a:r>
            <a:r>
              <a:rPr lang="en-US" altLang="zh-CN" dirty="0" smtClean="0"/>
              <a:t>Library Input Space</a:t>
            </a:r>
            <a:endParaRPr lang="en-US" altLang="zh-CN" b="1" dirty="0">
              <a:solidFill>
                <a:srgbClr val="253FB6"/>
              </a:solidFill>
            </a:endParaRPr>
          </a:p>
          <a:p>
            <a:r>
              <a:rPr lang="en-US" altLang="zh-CN" dirty="0"/>
              <a:t>Summary/Acknowledgement</a:t>
            </a:r>
          </a:p>
        </p:txBody>
      </p:sp>
    </p:spTree>
    <p:extLst>
      <p:ext uri="{BB962C8B-B14F-4D97-AF65-F5344CB8AC3E}">
        <p14:creationId xmlns:p14="http://schemas.microsoft.com/office/powerpoint/2010/main" val="3559350108"/>
      </p:ext>
    </p:extLst>
  </p:cSld>
  <p:clrMapOvr>
    <a:masterClrMapping/>
  </p:clrMapOvr>
  <mc:AlternateContent xmlns:mc="http://schemas.openxmlformats.org/markup-compatibility/2006" xmlns:p14="http://schemas.microsoft.com/office/powerpoint/2010/main">
    <mc:Choice Requires="p14">
      <p:transition spd="slow" p14:dur="2000" advTm="11593"/>
    </mc:Choice>
    <mc:Fallback xmlns="">
      <p:transition spd="slow" advTm="115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8026" y="203201"/>
            <a:ext cx="8880474" cy="492523"/>
          </a:xfrm>
        </p:spPr>
        <p:txBody>
          <a:bodyPr/>
          <a:lstStyle/>
          <a:p>
            <a:r>
              <a:rPr lang="en-US" altLang="zh-CN" sz="2400" dirty="0" smtClean="0"/>
              <a:t>Device Variation &amp; Statistical Compact Modeling Issues</a:t>
            </a:r>
            <a:endParaRPr lang="zh-CN" altLang="en-US" sz="2400" dirty="0"/>
          </a:p>
        </p:txBody>
      </p:sp>
      <p:sp>
        <p:nvSpPr>
          <p:cNvPr id="4" name="Rounded Rectangle 3"/>
          <p:cNvSpPr/>
          <p:nvPr/>
        </p:nvSpPr>
        <p:spPr bwMode="auto">
          <a:xfrm>
            <a:off x="813265" y="949725"/>
            <a:ext cx="4294764" cy="324390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75" y="1020727"/>
            <a:ext cx="2919432" cy="243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2057" y="3486955"/>
            <a:ext cx="4035972" cy="563231"/>
          </a:xfrm>
          <a:prstGeom prst="rect">
            <a:avLst/>
          </a:prstGeom>
          <a:noFill/>
        </p:spPr>
        <p:txBody>
          <a:bodyPr wrap="square" rtlCol="0">
            <a:spAutoFit/>
          </a:bodyPr>
          <a:lstStyle/>
          <a:p>
            <a:pPr>
              <a:lnSpc>
                <a:spcPct val="85000"/>
              </a:lnSpc>
            </a:pPr>
            <a:r>
              <a:rPr lang="en-US" altLang="zh-CN" dirty="0" smtClean="0"/>
              <a:t>How to build valid statistical models enabling robust circuit design?</a:t>
            </a:r>
            <a:endParaRPr lang="zh-CN" altLang="en-US" dirty="0"/>
          </a:p>
        </p:txBody>
      </p:sp>
      <p:sp>
        <p:nvSpPr>
          <p:cNvPr id="8" name="Rounded Rectangle 7"/>
          <p:cNvSpPr/>
          <p:nvPr/>
        </p:nvSpPr>
        <p:spPr bwMode="auto">
          <a:xfrm>
            <a:off x="813265" y="4346027"/>
            <a:ext cx="4294764" cy="324390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12" y="4371630"/>
            <a:ext cx="3426369" cy="256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39237" y="6908454"/>
            <a:ext cx="4571999" cy="563231"/>
          </a:xfrm>
          <a:prstGeom prst="rect">
            <a:avLst/>
          </a:prstGeom>
        </p:spPr>
        <p:txBody>
          <a:bodyPr wrap="square">
            <a:spAutoFit/>
          </a:bodyPr>
          <a:lstStyle/>
          <a:p>
            <a:pPr>
              <a:lnSpc>
                <a:spcPct val="85000"/>
              </a:lnSpc>
            </a:pPr>
            <a:r>
              <a:rPr lang="en-US" altLang="zh-CN" dirty="0"/>
              <a:t>How to </a:t>
            </a:r>
            <a:r>
              <a:rPr lang="en-US" altLang="zh-CN" dirty="0" smtClean="0"/>
              <a:t>efficiently extract transistor parameters ?</a:t>
            </a:r>
            <a:endParaRPr lang="zh-CN" altLang="en-US" dirty="0"/>
          </a:p>
        </p:txBody>
      </p:sp>
      <p:sp>
        <p:nvSpPr>
          <p:cNvPr id="26" name="Rounded Rectangle 25"/>
          <p:cNvSpPr/>
          <p:nvPr/>
        </p:nvSpPr>
        <p:spPr bwMode="auto">
          <a:xfrm>
            <a:off x="5239411" y="949724"/>
            <a:ext cx="4294764" cy="324390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ounded Rectangle 26"/>
          <p:cNvSpPr/>
          <p:nvPr/>
        </p:nvSpPr>
        <p:spPr bwMode="auto">
          <a:xfrm>
            <a:off x="5239410" y="4346027"/>
            <a:ext cx="4294764" cy="3243903"/>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5272163" y="3315252"/>
            <a:ext cx="4294765" cy="563231"/>
          </a:xfrm>
          <a:prstGeom prst="rect">
            <a:avLst/>
          </a:prstGeom>
          <a:noFill/>
        </p:spPr>
        <p:txBody>
          <a:bodyPr wrap="square" rtlCol="0">
            <a:spAutoFit/>
          </a:bodyPr>
          <a:lstStyle/>
          <a:p>
            <a:pPr>
              <a:lnSpc>
                <a:spcPct val="85000"/>
              </a:lnSpc>
            </a:pPr>
            <a:r>
              <a:rPr lang="en-US" altLang="zh-CN" dirty="0" smtClean="0"/>
              <a:t>How </a:t>
            </a:r>
            <a:r>
              <a:rPr lang="en-US" altLang="zh-CN" dirty="0"/>
              <a:t>to predict circuit performance</a:t>
            </a:r>
            <a:r>
              <a:rPr lang="en-US" altLang="zh-CN" dirty="0" smtClean="0"/>
              <a:t> using mixtures of on-chip test measurements?</a:t>
            </a:r>
            <a:endParaRPr lang="zh-CN" altLang="en-U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663" y="4480847"/>
            <a:ext cx="3910255" cy="236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941" y="1368957"/>
            <a:ext cx="4063741" cy="179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395061" y="6740620"/>
            <a:ext cx="4192302" cy="798680"/>
          </a:xfrm>
          <a:prstGeom prst="rect">
            <a:avLst/>
          </a:prstGeom>
          <a:noFill/>
        </p:spPr>
        <p:txBody>
          <a:bodyPr wrap="square" rtlCol="0">
            <a:spAutoFit/>
          </a:bodyPr>
          <a:lstStyle/>
          <a:p>
            <a:pPr>
              <a:lnSpc>
                <a:spcPct val="85000"/>
              </a:lnSpc>
            </a:pPr>
            <a:r>
              <a:rPr lang="en-US" altLang="zh-CN" dirty="0" smtClean="0"/>
              <a:t>What</a:t>
            </a:r>
            <a:r>
              <a:rPr lang="en-US" altLang="zh-CN" dirty="0"/>
              <a:t> </a:t>
            </a:r>
            <a:r>
              <a:rPr lang="en-US" altLang="zh-CN" dirty="0" smtClean="0"/>
              <a:t>is </a:t>
            </a:r>
            <a:r>
              <a:rPr lang="en-US" altLang="zh-CN" dirty="0"/>
              <a:t>the lower </a:t>
            </a:r>
            <a:r>
              <a:rPr lang="en-US" altLang="zh-CN" dirty="0" smtClean="0"/>
              <a:t>bound for the </a:t>
            </a:r>
            <a:r>
              <a:rPr lang="en-US" altLang="zh-CN" dirty="0"/>
              <a:t>number of IV measurements to fit </a:t>
            </a:r>
            <a:r>
              <a:rPr lang="en-US" altLang="zh-CN" dirty="0" smtClean="0"/>
              <a:t>a model</a:t>
            </a:r>
            <a:endParaRPr lang="en-US" altLang="zh-CN" dirty="0"/>
          </a:p>
          <a:p>
            <a:pPr>
              <a:lnSpc>
                <a:spcPct val="85000"/>
              </a:lnSpc>
            </a:pPr>
            <a:r>
              <a:rPr lang="en-US" altLang="zh-CN" dirty="0"/>
              <a:t>and how select those measurements</a:t>
            </a:r>
            <a:r>
              <a:rPr lang="en-US" altLang="zh-CN" dirty="0" smtClean="0"/>
              <a:t>?</a:t>
            </a:r>
            <a:endParaRPr lang="zh-CN" altLang="en-US" dirty="0"/>
          </a:p>
        </p:txBody>
      </p:sp>
    </p:spTree>
    <p:extLst>
      <p:ext uri="{BB962C8B-B14F-4D97-AF65-F5344CB8AC3E}">
        <p14:creationId xmlns:p14="http://schemas.microsoft.com/office/powerpoint/2010/main" val="434212188"/>
      </p:ext>
    </p:extLst>
  </p:cSld>
  <p:clrMapOvr>
    <a:masterClrMapping/>
  </p:clrMapOvr>
  <mc:AlternateContent xmlns:mc="http://schemas.openxmlformats.org/markup-compatibility/2006" xmlns:p14="http://schemas.microsoft.com/office/powerpoint/2010/main">
    <mc:Choice Requires="p14">
      <p:transition spd="slow" p14:dur="2000" advTm="43663"/>
    </mc:Choice>
    <mc:Fallback xmlns="">
      <p:transition spd="slow" advTm="4366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726" y="21714"/>
            <a:ext cx="8499475" cy="739826"/>
          </a:xfrm>
        </p:spPr>
        <p:txBody>
          <a:bodyPr/>
          <a:lstStyle/>
          <a:p>
            <a:pPr>
              <a:lnSpc>
                <a:spcPct val="90000"/>
              </a:lnSpc>
            </a:pPr>
            <a:r>
              <a:rPr lang="en-US" altLang="zh-CN" dirty="0" smtClean="0"/>
              <a:t>Previous Optimization </a:t>
            </a:r>
            <a:r>
              <a:rPr lang="en-US" altLang="zh-CN" dirty="0"/>
              <a:t>Flow for </a:t>
            </a:r>
            <a:r>
              <a:rPr lang="en-US" altLang="zh-CN" dirty="0" smtClean="0"/>
              <a:t/>
            </a:r>
            <a:br>
              <a:rPr lang="en-US" altLang="zh-CN" dirty="0" smtClean="0"/>
            </a:br>
            <a:r>
              <a:rPr lang="en-US" altLang="zh-CN" dirty="0" smtClean="0"/>
              <a:t>I-V </a:t>
            </a:r>
            <a:r>
              <a:rPr lang="en-US" altLang="zh-CN" dirty="0"/>
              <a:t>Parameter Extraction in the MVS Model</a:t>
            </a:r>
            <a:endParaRPr lang="zh-CN" altLang="en-US" dirty="0"/>
          </a:p>
        </p:txBody>
      </p:sp>
      <mc:AlternateContent xmlns:mc="http://schemas.openxmlformats.org/markup-compatibility/2006" xmlns:a14="http://schemas.microsoft.com/office/drawing/2010/main">
        <mc:Choice Requires="a14">
          <p:sp>
            <p:nvSpPr>
              <p:cNvPr id="4" name="Rectangle 3"/>
              <p:cNvSpPr/>
              <p:nvPr/>
            </p:nvSpPr>
            <p:spPr>
              <a:xfrm>
                <a:off x="2406883" y="1867320"/>
                <a:ext cx="2443662" cy="711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0"/>
                  </a:spcAft>
                </a:pPr>
                <a:r>
                  <a:rPr lang="en-US" sz="1600" kern="1200" dirty="0">
                    <a:solidFill>
                      <a:srgbClr val="000000"/>
                    </a:solidFill>
                    <a:effectLst/>
                    <a:latin typeface="Arial"/>
                    <a:ea typeface="宋体"/>
                  </a:rPr>
                  <a:t>Least square optimization for </a:t>
                </a:r>
                <a:r>
                  <a:rPr lang="en-US" sz="1600" kern="1200" dirty="0" smtClean="0">
                    <a:solidFill>
                      <a:srgbClr val="000000"/>
                    </a:solidFill>
                    <a:effectLst/>
                    <a:latin typeface="Arial"/>
                    <a:ea typeface="宋体"/>
                  </a:rPr>
                  <a:t>sub- parameters </a:t>
                </a:r>
                <a:r>
                  <a:rPr lang="en-US" sz="1600" kern="1200" dirty="0">
                    <a:solidFill>
                      <a:srgbClr val="000000"/>
                    </a:solidFill>
                    <a:effectLst/>
                    <a:latin typeface="Arial"/>
                    <a:ea typeface="宋体"/>
                  </a:rPr>
                  <a:t>set </a:t>
                </a:r>
                <a14:m>
                  <m:oMath xmlns:m="http://schemas.openxmlformats.org/officeDocument/2006/math">
                    <m:r>
                      <a:rPr lang="en-US" sz="1600" i="1" kern="1200">
                        <a:solidFill>
                          <a:srgbClr val="000000"/>
                        </a:solidFill>
                        <a:effectLst/>
                        <a:latin typeface="Cambria Math"/>
                        <a:ea typeface="宋体"/>
                        <a:cs typeface="Arial"/>
                      </a:rPr>
                      <m:t>𝑆</m:t>
                    </m:r>
                    <m:r>
                      <a:rPr lang="en-US" sz="1600" kern="1200">
                        <a:solidFill>
                          <a:srgbClr val="000000"/>
                        </a:solidFill>
                        <a:effectLst/>
                        <a:latin typeface="Cambria Math"/>
                        <a:ea typeface="宋体"/>
                        <a:cs typeface="Arial"/>
                      </a:rPr>
                      <m:t>,</m:t>
                    </m:r>
                    <m:r>
                      <a:rPr lang="el-GR" sz="1600" i="1" kern="1200">
                        <a:solidFill>
                          <a:srgbClr val="000000"/>
                        </a:solidFill>
                        <a:effectLst/>
                        <a:latin typeface="Cambria Math"/>
                        <a:ea typeface="Cambria Math"/>
                        <a:cs typeface="Arial"/>
                      </a:rPr>
                      <m:t>𝛿</m:t>
                    </m:r>
                    <m:r>
                      <a:rPr lang="en-US" sz="1600" i="1" kern="1200">
                        <a:solidFill>
                          <a:srgbClr val="000000"/>
                        </a:solidFill>
                        <a:effectLst/>
                        <a:latin typeface="Cambria Math"/>
                        <a:ea typeface="宋体"/>
                        <a:cs typeface="Arial"/>
                      </a:rPr>
                      <m:t> </m:t>
                    </m:r>
                    <m:r>
                      <a:rPr lang="en-US" sz="1600" kern="1200">
                        <a:solidFill>
                          <a:srgbClr val="000000"/>
                        </a:solidFill>
                        <a:effectLst/>
                        <a:latin typeface="Cambria Math"/>
                        <a:ea typeface="宋体"/>
                        <a:cs typeface="Arial"/>
                      </a:rPr>
                      <m:t>…</m:t>
                    </m:r>
                  </m:oMath>
                </a14:m>
                <a:endParaRPr lang="zh-CN" sz="1400" dirty="0">
                  <a:effectLst/>
                  <a:latin typeface="Times New Roman"/>
                  <a:ea typeface="宋体"/>
                </a:endParaRPr>
              </a:p>
            </p:txBody>
          </p:sp>
        </mc:Choice>
        <mc:Fallback xmlns="">
          <p:sp>
            <p:nvSpPr>
              <p:cNvPr id="4" name="Rectangle 3"/>
              <p:cNvSpPr>
                <a:spLocks noRot="1" noChangeAspect="1" noMove="1" noResize="1" noEditPoints="1" noAdjustHandles="1" noChangeArrowheads="1" noChangeShapeType="1" noTextEdit="1"/>
              </p:cNvSpPr>
              <p:nvPr/>
            </p:nvSpPr>
            <p:spPr>
              <a:xfrm>
                <a:off x="2406883" y="1867320"/>
                <a:ext cx="2443662" cy="711937"/>
              </a:xfrm>
              <a:prstGeom prst="rect">
                <a:avLst/>
              </a:prstGeom>
              <a:blipFill rotWithShape="1">
                <a:blip r:embed="rId3"/>
                <a:stretch>
                  <a:fillRect t="-8264" b="-16529"/>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06883" y="838201"/>
                <a:ext cx="2443662" cy="795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600" kern="1200" dirty="0">
                    <a:solidFill>
                      <a:srgbClr val="000000"/>
                    </a:solidFill>
                    <a:effectLst/>
                    <a:latin typeface="Arial"/>
                    <a:ea typeface="宋体"/>
                  </a:rPr>
                  <a:t>Automatically adjust </a:t>
                </a:r>
                <a14:m>
                  <m:oMath xmlns:m="http://schemas.openxmlformats.org/officeDocument/2006/math">
                    <m:sSub>
                      <m:sSubPr>
                        <m:ctrlPr>
                          <a:rPr lang="zh-CN" sz="1600" i="1" kern="1200">
                            <a:solidFill>
                              <a:srgbClr val="000000"/>
                            </a:solidFill>
                            <a:effectLst/>
                            <a:latin typeface="Cambria Math"/>
                            <a:ea typeface="Cambria Math"/>
                            <a:cs typeface="Arial"/>
                          </a:rPr>
                        </m:ctrlPr>
                      </m:sSubPr>
                      <m:e>
                        <m:r>
                          <a:rPr lang="en-US" sz="1600" i="1" kern="1200">
                            <a:solidFill>
                              <a:srgbClr val="000000"/>
                            </a:solidFill>
                            <a:effectLst/>
                            <a:latin typeface="Cambria Math"/>
                            <a:ea typeface="宋体"/>
                            <a:cs typeface="Arial"/>
                          </a:rPr>
                          <m:t>𝑉</m:t>
                        </m:r>
                      </m:e>
                      <m:sub>
                        <m:r>
                          <a:rPr lang="en-US" sz="1600" i="1" kern="1200">
                            <a:solidFill>
                              <a:srgbClr val="000000"/>
                            </a:solidFill>
                            <a:effectLst/>
                            <a:latin typeface="Cambria Math"/>
                            <a:ea typeface="宋体"/>
                            <a:cs typeface="Arial"/>
                          </a:rPr>
                          <m:t>𝑡h</m:t>
                        </m:r>
                        <m:r>
                          <a:rPr lang="en-US" sz="1600" i="1" kern="1200">
                            <a:solidFill>
                              <a:srgbClr val="000000"/>
                            </a:solidFill>
                            <a:effectLst/>
                            <a:latin typeface="Cambria Math"/>
                            <a:ea typeface="宋体"/>
                            <a:cs typeface="Arial"/>
                          </a:rPr>
                          <m:t>0</m:t>
                        </m:r>
                      </m:sub>
                    </m:sSub>
                  </m:oMath>
                </a14:m>
                <a:r>
                  <a:rPr lang="en-US" sz="1600" kern="1200" dirty="0">
                    <a:solidFill>
                      <a:srgbClr val="000000"/>
                    </a:solidFill>
                    <a:effectLst/>
                    <a:ea typeface="宋体"/>
                    <a:cs typeface="Times New Roman"/>
                  </a:rPr>
                  <a:t> </a:t>
                </a:r>
                <a:r>
                  <a:rPr lang="en-US" sz="1600" kern="1200" dirty="0">
                    <a:solidFill>
                      <a:srgbClr val="000000"/>
                    </a:solidFill>
                    <a:effectLst/>
                    <a:latin typeface="Arial"/>
                    <a:ea typeface="宋体"/>
                  </a:rPr>
                  <a:t>to achieve self-consistency in </a:t>
                </a:r>
                <a14:m>
                  <m:oMath xmlns:m="http://schemas.openxmlformats.org/officeDocument/2006/math">
                    <m:sSub>
                      <m:sSubPr>
                        <m:ctrlPr>
                          <a:rPr lang="zh-CN" sz="1600" i="1" kern="1200">
                            <a:solidFill>
                              <a:srgbClr val="000000"/>
                            </a:solidFill>
                            <a:effectLst/>
                            <a:latin typeface="Cambria Math"/>
                            <a:ea typeface="Cambria Math"/>
                            <a:cs typeface="Arial"/>
                          </a:rPr>
                        </m:ctrlPr>
                      </m:sSubPr>
                      <m:e>
                        <m:r>
                          <a:rPr lang="en-US" sz="1600" i="1" kern="1200">
                            <a:solidFill>
                              <a:srgbClr val="000000"/>
                            </a:solidFill>
                            <a:effectLst/>
                            <a:latin typeface="Cambria Math"/>
                            <a:ea typeface="宋体"/>
                            <a:cs typeface="Arial"/>
                          </a:rPr>
                          <m:t>𝑄</m:t>
                        </m:r>
                      </m:e>
                      <m:sub>
                        <m:sSub>
                          <m:sSubPr>
                            <m:ctrlPr>
                              <a:rPr lang="zh-CN" sz="1600" i="1" kern="1200">
                                <a:solidFill>
                                  <a:srgbClr val="000000"/>
                                </a:solidFill>
                                <a:effectLst/>
                                <a:latin typeface="Cambria Math"/>
                                <a:ea typeface="Cambria Math"/>
                                <a:cs typeface="Arial"/>
                              </a:rPr>
                            </m:ctrlPr>
                          </m:sSubPr>
                          <m:e>
                            <m:r>
                              <a:rPr lang="en-US" sz="1600" i="1" kern="1200">
                                <a:solidFill>
                                  <a:srgbClr val="000000"/>
                                </a:solidFill>
                                <a:effectLst/>
                                <a:latin typeface="Cambria Math"/>
                                <a:ea typeface="宋体"/>
                                <a:cs typeface="Arial"/>
                              </a:rPr>
                              <m:t>𝑖𝑥</m:t>
                            </m:r>
                          </m:e>
                          <m:sub>
                            <m:r>
                              <a:rPr lang="en-US" sz="1600" i="1" kern="1200">
                                <a:solidFill>
                                  <a:srgbClr val="000000"/>
                                </a:solidFill>
                                <a:effectLst/>
                                <a:latin typeface="Cambria Math"/>
                                <a:ea typeface="宋体"/>
                                <a:cs typeface="Arial"/>
                              </a:rPr>
                              <m:t>𝑜</m:t>
                            </m:r>
                          </m:sub>
                        </m:sSub>
                      </m:sub>
                    </m:sSub>
                  </m:oMath>
                </a14:m>
                <a:endParaRPr lang="zh-CN" sz="1400" dirty="0">
                  <a:effectLst/>
                  <a:latin typeface="Times New Roman"/>
                  <a:ea typeface="宋体"/>
                </a:endParaRPr>
              </a:p>
            </p:txBody>
          </p:sp>
        </mc:Choice>
        <mc:Fallback xmlns="">
          <p:sp>
            <p:nvSpPr>
              <p:cNvPr id="5" name="Rectangle 4"/>
              <p:cNvSpPr>
                <a:spLocks noRot="1" noChangeAspect="1" noMove="1" noResize="1" noEditPoints="1" noAdjustHandles="1" noChangeArrowheads="1" noChangeShapeType="1" noTextEdit="1"/>
              </p:cNvSpPr>
              <p:nvPr/>
            </p:nvSpPr>
            <p:spPr>
              <a:xfrm>
                <a:off x="2406883" y="838201"/>
                <a:ext cx="2443662" cy="795914"/>
              </a:xfrm>
              <a:prstGeom prst="rect">
                <a:avLst/>
              </a:prstGeom>
              <a:blipFill rotWithShape="1">
                <a:blip r:embed="rId4"/>
                <a:stretch>
                  <a:fillRect t="-4478" b="-8209"/>
                </a:stretch>
              </a:blipFill>
              <a:ln>
                <a:solidFill>
                  <a:schemeClr val="tx1"/>
                </a:solidFill>
              </a:ln>
            </p:spPr>
            <p:txBody>
              <a:bodyPr/>
              <a:lstStyle/>
              <a:p>
                <a:r>
                  <a:rPr lang="zh-CN" altLang="en-US">
                    <a:noFill/>
                  </a:rPr>
                  <a:t> </a:t>
                </a:r>
              </a:p>
            </p:txBody>
          </p:sp>
        </mc:Fallback>
      </mc:AlternateContent>
      <p:sp>
        <p:nvSpPr>
          <p:cNvPr id="6" name="Rectangle 5"/>
          <p:cNvSpPr/>
          <p:nvPr/>
        </p:nvSpPr>
        <p:spPr>
          <a:xfrm>
            <a:off x="595638" y="1935636"/>
            <a:ext cx="1433635" cy="5753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600" kern="1200" dirty="0" smtClean="0">
                <a:solidFill>
                  <a:srgbClr val="000000"/>
                </a:solidFill>
                <a:effectLst/>
                <a:latin typeface="Arial"/>
                <a:ea typeface="宋体"/>
              </a:rPr>
              <a:t>Sub </a:t>
            </a:r>
            <a:r>
              <a:rPr lang="en-US" sz="1600" kern="1200" dirty="0">
                <a:solidFill>
                  <a:srgbClr val="000000"/>
                </a:solidFill>
                <a:effectLst/>
                <a:latin typeface="Arial"/>
                <a:ea typeface="宋体"/>
              </a:rPr>
              <a:t>I-V Measurement </a:t>
            </a:r>
            <a:endParaRPr lang="zh-CN" sz="1400" dirty="0">
              <a:effectLst/>
              <a:latin typeface="Times New Roman"/>
              <a:ea typeface="宋体"/>
            </a:endParaRPr>
          </a:p>
        </p:txBody>
      </p:sp>
      <mc:AlternateContent xmlns:mc="http://schemas.openxmlformats.org/markup-compatibility/2006" xmlns:a14="http://schemas.microsoft.com/office/drawing/2010/main">
        <mc:Choice Requires="a14">
          <p:sp>
            <p:nvSpPr>
              <p:cNvPr id="7" name="Rectangle 6"/>
              <p:cNvSpPr/>
              <p:nvPr/>
            </p:nvSpPr>
            <p:spPr>
              <a:xfrm>
                <a:off x="2406883" y="2816112"/>
                <a:ext cx="2443662" cy="793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600" kern="1200" dirty="0">
                    <a:solidFill>
                      <a:srgbClr val="000000"/>
                    </a:solidFill>
                    <a:effectLst/>
                    <a:latin typeface="Arial"/>
                    <a:ea typeface="宋体"/>
                  </a:rPr>
                  <a:t>Least square optimization for </a:t>
                </a:r>
                <a:r>
                  <a:rPr lang="en-US" sz="1600" kern="1200" dirty="0" smtClean="0">
                    <a:solidFill>
                      <a:srgbClr val="000000"/>
                    </a:solidFill>
                    <a:effectLst/>
                    <a:latin typeface="Arial"/>
                    <a:ea typeface="宋体"/>
                  </a:rPr>
                  <a:t>above- </a:t>
                </a:r>
                <a:r>
                  <a:rPr lang="en-US" sz="1600" kern="1200" dirty="0">
                    <a:solidFill>
                      <a:srgbClr val="000000"/>
                    </a:solidFill>
                    <a:effectLst/>
                    <a:latin typeface="Arial"/>
                    <a:ea typeface="宋体"/>
                  </a:rPr>
                  <a:t>parameters set</a:t>
                </a:r>
                <a14:m>
                  <m:oMath xmlns:m="http://schemas.openxmlformats.org/officeDocument/2006/math">
                    <m:sSub>
                      <m:sSubPr>
                        <m:ctrlPr>
                          <a:rPr lang="zh-CN" sz="1600" i="1" kern="1200">
                            <a:solidFill>
                              <a:srgbClr val="000000"/>
                            </a:solidFill>
                            <a:effectLst/>
                            <a:latin typeface="Cambria Math"/>
                            <a:ea typeface="Cambria Math"/>
                            <a:cs typeface="Arial"/>
                          </a:rPr>
                        </m:ctrlPr>
                      </m:sSubPr>
                      <m:e>
                        <m:r>
                          <a:rPr lang="en-US" sz="1600" i="1" kern="1200">
                            <a:solidFill>
                              <a:srgbClr val="000000"/>
                            </a:solidFill>
                            <a:effectLst/>
                            <a:latin typeface="Cambria Math"/>
                            <a:ea typeface="宋体"/>
                            <a:cs typeface="Arial"/>
                          </a:rPr>
                          <m:t> </m:t>
                        </m:r>
                        <m:r>
                          <a:rPr lang="en-US" sz="1600" i="1" kern="1200">
                            <a:solidFill>
                              <a:srgbClr val="000000"/>
                            </a:solidFill>
                            <a:effectLst/>
                            <a:latin typeface="Cambria Math"/>
                            <a:ea typeface="宋体"/>
                            <a:cs typeface="Arial"/>
                          </a:rPr>
                          <m:t>𝑣</m:t>
                        </m:r>
                      </m:e>
                      <m:sub>
                        <m:r>
                          <a:rPr lang="en-US" sz="1600" i="1" kern="1200">
                            <a:solidFill>
                              <a:srgbClr val="000000"/>
                            </a:solidFill>
                            <a:effectLst/>
                            <a:latin typeface="Cambria Math"/>
                            <a:ea typeface="宋体"/>
                            <a:cs typeface="Arial"/>
                          </a:rPr>
                          <m:t>𝑥𝑜</m:t>
                        </m:r>
                      </m:sub>
                    </m:sSub>
                    <m:r>
                      <a:rPr lang="en-US" sz="1600" kern="1200">
                        <a:solidFill>
                          <a:srgbClr val="000000"/>
                        </a:solidFill>
                        <a:effectLst/>
                        <a:latin typeface="Cambria Math"/>
                        <a:ea typeface="宋体"/>
                        <a:cs typeface="Arial"/>
                      </a:rPr>
                      <m:t>,</m:t>
                    </m:r>
                    <m:r>
                      <a:rPr lang="el-GR" sz="1600" i="1" kern="1200">
                        <a:solidFill>
                          <a:srgbClr val="000000"/>
                        </a:solidFill>
                        <a:effectLst/>
                        <a:latin typeface="Cambria Math"/>
                        <a:ea typeface="宋体"/>
                        <a:cs typeface="Arial"/>
                      </a:rPr>
                      <m:t>𝜇</m:t>
                    </m:r>
                    <m:r>
                      <a:rPr lang="en-US" sz="1600" kern="1200">
                        <a:solidFill>
                          <a:srgbClr val="000000"/>
                        </a:solidFill>
                        <a:effectLst/>
                        <a:latin typeface="Cambria Math"/>
                        <a:ea typeface="宋体"/>
                        <a:cs typeface="Arial"/>
                      </a:rPr>
                      <m:t>…</m:t>
                    </m:r>
                  </m:oMath>
                </a14:m>
                <a:endParaRPr lang="zh-CN" sz="1400" dirty="0">
                  <a:effectLst/>
                  <a:latin typeface="Times New Roman"/>
                  <a:ea typeface="宋体"/>
                </a:endParaRPr>
              </a:p>
            </p:txBody>
          </p:sp>
        </mc:Choice>
        <mc:Fallback xmlns="">
          <p:sp>
            <p:nvSpPr>
              <p:cNvPr id="7" name="Rectangle 6"/>
              <p:cNvSpPr>
                <a:spLocks noRot="1" noChangeAspect="1" noMove="1" noResize="1" noEditPoints="1" noAdjustHandles="1" noChangeArrowheads="1" noChangeShapeType="1" noTextEdit="1"/>
              </p:cNvSpPr>
              <p:nvPr/>
            </p:nvSpPr>
            <p:spPr>
              <a:xfrm>
                <a:off x="2406883" y="2816112"/>
                <a:ext cx="2443662" cy="793429"/>
              </a:xfrm>
              <a:prstGeom prst="rect">
                <a:avLst/>
              </a:prstGeom>
              <a:blipFill rotWithShape="1">
                <a:blip r:embed="rId5"/>
                <a:stretch>
                  <a:fillRect t="-2239" b="-10448"/>
                </a:stretch>
              </a:blipFill>
              <a:ln>
                <a:solidFill>
                  <a:schemeClr val="tx1"/>
                </a:solidFill>
              </a:ln>
            </p:spPr>
            <p:txBody>
              <a:bodyPr/>
              <a:lstStyle/>
              <a:p>
                <a:r>
                  <a:rPr lang="zh-CN" altLang="en-US">
                    <a:noFill/>
                  </a:rPr>
                  <a:t> </a:t>
                </a:r>
              </a:p>
            </p:txBody>
          </p:sp>
        </mc:Fallback>
      </mc:AlternateContent>
      <p:cxnSp>
        <p:nvCxnSpPr>
          <p:cNvPr id="8" name="Straight Arrow Connector 7"/>
          <p:cNvCxnSpPr/>
          <p:nvPr/>
        </p:nvCxnSpPr>
        <p:spPr>
          <a:xfrm>
            <a:off x="3628714" y="1634113"/>
            <a:ext cx="0" cy="2368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28714" y="2579257"/>
            <a:ext cx="0" cy="2368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48772" y="2223288"/>
            <a:ext cx="3791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4095" y="3619066"/>
            <a:ext cx="0" cy="2368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2307857" y="3855921"/>
            <a:ext cx="2672475" cy="638175"/>
          </a:xfrm>
          <a:prstGeom prst="flowChartDecision">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0"/>
              </a:spcAft>
            </a:pPr>
            <a:endParaRPr lang="en-US" sz="1400" kern="1200" dirty="0" smtClean="0">
              <a:solidFill>
                <a:srgbClr val="000000"/>
              </a:solidFill>
              <a:effectLst/>
              <a:latin typeface="Arial"/>
              <a:ea typeface="宋体"/>
            </a:endParaRPr>
          </a:p>
          <a:p>
            <a:pPr algn="ctr">
              <a:spcAft>
                <a:spcPts val="0"/>
              </a:spcAft>
            </a:pPr>
            <a:endParaRPr lang="en-US" sz="1400" kern="1200" dirty="0" smtClean="0">
              <a:solidFill>
                <a:srgbClr val="000000"/>
              </a:solidFill>
              <a:effectLst/>
              <a:latin typeface="Arial"/>
              <a:ea typeface="宋体"/>
            </a:endParaRPr>
          </a:p>
          <a:p>
            <a:pPr algn="ctr">
              <a:spcAft>
                <a:spcPts val="0"/>
              </a:spcAft>
            </a:pPr>
            <a:r>
              <a:rPr lang="en-US" sz="1600" kern="1200" dirty="0" smtClean="0">
                <a:solidFill>
                  <a:srgbClr val="000000"/>
                </a:solidFill>
                <a:effectLst/>
                <a:latin typeface="Arial"/>
                <a:ea typeface="宋体"/>
              </a:rPr>
              <a:t>Converge</a:t>
            </a:r>
            <a:endParaRPr lang="zh-CN" sz="1600" dirty="0">
              <a:effectLst/>
              <a:latin typeface="Times New Roman"/>
              <a:ea typeface="宋体"/>
            </a:endParaRPr>
          </a:p>
          <a:p>
            <a:pPr algn="ctr">
              <a:spcAft>
                <a:spcPts val="0"/>
              </a:spcAft>
            </a:pPr>
            <a:r>
              <a:rPr lang="en-US" sz="1400" kern="1200" dirty="0">
                <a:solidFill>
                  <a:srgbClr val="000000"/>
                </a:solidFill>
                <a:effectLst/>
                <a:latin typeface="Arial"/>
                <a:ea typeface="宋体"/>
              </a:rPr>
              <a:t> </a:t>
            </a:r>
            <a:endParaRPr lang="zh-CN" sz="1200" dirty="0">
              <a:effectLst/>
              <a:latin typeface="Times New Roman"/>
              <a:ea typeface="宋体"/>
            </a:endParaRPr>
          </a:p>
          <a:p>
            <a:pPr algn="ctr">
              <a:spcAft>
                <a:spcPts val="0"/>
              </a:spcAft>
            </a:pPr>
            <a:r>
              <a:rPr lang="en-US" sz="1200" dirty="0">
                <a:effectLst/>
                <a:latin typeface="Times New Roman"/>
                <a:ea typeface="宋体"/>
              </a:rPr>
              <a:t> </a:t>
            </a:r>
            <a:endParaRPr lang="zh-CN" sz="1200" dirty="0">
              <a:effectLst/>
              <a:latin typeface="Times New Roman"/>
              <a:ea typeface="宋体"/>
            </a:endParaRPr>
          </a:p>
        </p:txBody>
      </p:sp>
      <p:cxnSp>
        <p:nvCxnSpPr>
          <p:cNvPr id="13" name="Elbow Connector 12"/>
          <p:cNvCxnSpPr>
            <a:stCxn id="12" idx="3"/>
          </p:cNvCxnSpPr>
          <p:nvPr/>
        </p:nvCxnSpPr>
        <p:spPr>
          <a:xfrm flipV="1">
            <a:off x="4980332" y="1261043"/>
            <a:ext cx="299031" cy="2913966"/>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50545" y="1261043"/>
            <a:ext cx="4288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31"/>
          <p:cNvSpPr txBox="1"/>
          <p:nvPr/>
        </p:nvSpPr>
        <p:spPr>
          <a:xfrm>
            <a:off x="4850545" y="3737493"/>
            <a:ext cx="503555" cy="370205"/>
          </a:xfrm>
          <a:prstGeom prst="rect">
            <a:avLst/>
          </a:prstGeom>
          <a:noFill/>
        </p:spPr>
        <p:txBody>
          <a:bodyPr wrap="square" rtlCol="0">
            <a:spAutoFit/>
          </a:bodyPr>
          <a:lstStyle/>
          <a:p>
            <a:pPr>
              <a:spcAft>
                <a:spcPts val="0"/>
              </a:spcAft>
            </a:pPr>
            <a:r>
              <a:rPr lang="en-US" sz="1800" kern="1200" dirty="0">
                <a:solidFill>
                  <a:srgbClr val="000000"/>
                </a:solidFill>
                <a:effectLst/>
                <a:latin typeface="Calibri"/>
                <a:ea typeface="宋体"/>
                <a:cs typeface="Times New Roman"/>
              </a:rPr>
              <a:t>No</a:t>
            </a:r>
            <a:endParaRPr lang="zh-CN" sz="1200" dirty="0">
              <a:effectLst/>
              <a:latin typeface="Times New Roman"/>
              <a:ea typeface="宋体"/>
            </a:endParaRPr>
          </a:p>
        </p:txBody>
      </p:sp>
      <p:sp>
        <p:nvSpPr>
          <p:cNvPr id="16" name="Rectangle 15"/>
          <p:cNvSpPr/>
          <p:nvPr/>
        </p:nvSpPr>
        <p:spPr>
          <a:xfrm>
            <a:off x="602514" y="2943256"/>
            <a:ext cx="1426760" cy="53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0"/>
              </a:spcAft>
            </a:pPr>
            <a:r>
              <a:rPr lang="en-US" sz="1600" kern="1200" dirty="0">
                <a:solidFill>
                  <a:srgbClr val="000000"/>
                </a:solidFill>
                <a:effectLst/>
                <a:latin typeface="Arial"/>
                <a:ea typeface="宋体"/>
              </a:rPr>
              <a:t>All I-V Measurement </a:t>
            </a:r>
            <a:endParaRPr lang="zh-CN" sz="1400" dirty="0">
              <a:effectLst/>
              <a:latin typeface="Times New Roman"/>
              <a:ea typeface="宋体"/>
            </a:endParaRPr>
          </a:p>
        </p:txBody>
      </p:sp>
      <p:cxnSp>
        <p:nvCxnSpPr>
          <p:cNvPr id="17" name="Straight Arrow Connector 16"/>
          <p:cNvCxnSpPr/>
          <p:nvPr/>
        </p:nvCxnSpPr>
        <p:spPr>
          <a:xfrm>
            <a:off x="2048772" y="3212826"/>
            <a:ext cx="3791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3"/>
          <p:cNvSpPr txBox="1">
            <a:spLocks noChangeArrowheads="1"/>
          </p:cNvSpPr>
          <p:nvPr/>
        </p:nvSpPr>
        <p:spPr bwMode="auto">
          <a:xfrm>
            <a:off x="1052819" y="6992385"/>
            <a:ext cx="9077325" cy="584775"/>
          </a:xfrm>
          <a:prstGeom prst="rect">
            <a:avLst/>
          </a:prstGeom>
          <a:noFill/>
          <a:ln w="9525">
            <a:noFill/>
            <a:miter lim="800000"/>
            <a:headEnd/>
            <a:tailEnd/>
          </a:ln>
        </p:spPr>
        <p:txBody>
          <a:bodyPr wrap="square">
            <a:spAutoFit/>
          </a:bodyPr>
          <a:lstStyle/>
          <a:p>
            <a:pPr marL="287338" indent="-287338"/>
            <a:r>
              <a:rPr lang="en-US" altLang="zh-CN" sz="1400" dirty="0" smtClean="0"/>
              <a:t>     </a:t>
            </a:r>
            <a:r>
              <a:rPr lang="en-US" altLang="zh-CN" sz="1600" dirty="0" smtClean="0"/>
              <a:t>L</a:t>
            </a:r>
            <a:r>
              <a:rPr lang="en-US" altLang="zh-CN" sz="1600" dirty="0"/>
              <a:t>. </a:t>
            </a:r>
            <a:r>
              <a:rPr lang="en-US" altLang="zh-CN" sz="1600" dirty="0" smtClean="0"/>
              <a:t>Yu </a:t>
            </a:r>
            <a:r>
              <a:rPr lang="en-US" altLang="zh-CN" sz="1600" i="1" dirty="0" smtClean="0"/>
              <a:t>et al., “</a:t>
            </a:r>
            <a:r>
              <a:rPr lang="en-US" altLang="zh-CN" sz="1600" dirty="0" smtClean="0"/>
              <a:t>An </a:t>
            </a:r>
            <a:r>
              <a:rPr lang="en-US" altLang="zh-CN" sz="1600" dirty="0"/>
              <a:t>ultra-compact virtual </a:t>
            </a:r>
            <a:r>
              <a:rPr lang="en-US" altLang="zh-CN" sz="1600" dirty="0" smtClean="0"/>
              <a:t>source FET </a:t>
            </a:r>
            <a:r>
              <a:rPr lang="en-US" altLang="zh-CN" sz="1600" dirty="0"/>
              <a:t>model for deeply-scaled devices: Parameter </a:t>
            </a:r>
            <a:r>
              <a:rPr lang="en-US" altLang="zh-CN" sz="1600" dirty="0" smtClean="0"/>
              <a:t>extraction and </a:t>
            </a:r>
            <a:r>
              <a:rPr lang="en-US" altLang="zh-CN" sz="1600" dirty="0"/>
              <a:t>validation for standard cell libraries and digital </a:t>
            </a:r>
            <a:r>
              <a:rPr lang="en-US" altLang="zh-CN" sz="1600" dirty="0" smtClean="0"/>
              <a:t>circuits,” ASPDAC 2013.</a:t>
            </a:r>
            <a:endParaRPr lang="en-US" sz="1600" dirty="0"/>
          </a:p>
        </p:txBody>
      </p:sp>
      <mc:AlternateContent xmlns:mc="http://schemas.openxmlformats.org/markup-compatibility/2006" xmlns:a14="http://schemas.microsoft.com/office/drawing/2010/main">
        <mc:Choice Requires="a14">
          <p:sp>
            <p:nvSpPr>
              <p:cNvPr id="19" name="Rectangle 3"/>
              <p:cNvSpPr txBox="1">
                <a:spLocks noChangeArrowheads="1"/>
              </p:cNvSpPr>
              <p:nvPr/>
            </p:nvSpPr>
            <p:spPr bwMode="auto">
              <a:xfrm>
                <a:off x="629728" y="4581525"/>
                <a:ext cx="9109890" cy="2250349"/>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r>
                  <a:rPr lang="en-US" sz="2400" b="1" kern="0" dirty="0" smtClean="0">
                    <a:solidFill>
                      <a:srgbClr val="253FB6"/>
                    </a:solidFill>
                    <a:ea typeface="+mn-ea"/>
                    <a:cs typeface="+mn-cs"/>
                  </a:rPr>
                  <a:t>Optimized through the least-square error function</a:t>
                </a:r>
                <a:r>
                  <a:rPr lang="en-US" altLang="zh-CN" sz="2200" dirty="0"/>
                  <a:t> :</a:t>
                </a:r>
              </a:p>
              <a:p>
                <a:pPr lvl="1"/>
                <a14:m>
                  <m:oMath xmlns:m="http://schemas.openxmlformats.org/officeDocument/2006/math">
                    <m:r>
                      <a:rPr lang="en-US" sz="2000" i="1">
                        <a:latin typeface="Cambria Math"/>
                      </a:rPr>
                      <m:t>𝜺</m:t>
                    </m:r>
                    <m:d>
                      <m:dPr>
                        <m:ctrlPr>
                          <a:rPr lang="en-US" sz="2000" i="1">
                            <a:latin typeface="Cambria Math"/>
                          </a:rPr>
                        </m:ctrlPr>
                      </m:dPr>
                      <m:e>
                        <m:sSub>
                          <m:sSubPr>
                            <m:ctrlPr>
                              <a:rPr lang="en-US" altLang="zh-CN" sz="2000" i="1">
                                <a:latin typeface="Cambria Math"/>
                              </a:rPr>
                            </m:ctrlPr>
                          </m:sSubPr>
                          <m:e>
                            <m:r>
                              <a:rPr lang="en-US" altLang="zh-CN" sz="2000" i="1">
                                <a:latin typeface="Cambria Math"/>
                              </a:rPr>
                              <m:t>𝑷</m:t>
                            </m:r>
                          </m:e>
                          <m:sub>
                            <m:r>
                              <a:rPr lang="en-US" altLang="zh-CN" sz="2000" i="1">
                                <a:latin typeface="Cambria Math"/>
                              </a:rPr>
                              <m:t>𝒔𝒖𝒃</m:t>
                            </m:r>
                          </m:sub>
                        </m:sSub>
                      </m:e>
                    </m:d>
                    <m:r>
                      <a:rPr lang="en-US" sz="2000" i="1">
                        <a:latin typeface="Cambria Math"/>
                      </a:rPr>
                      <m:t>=</m:t>
                    </m:r>
                    <m:f>
                      <m:fPr>
                        <m:ctrlPr>
                          <a:rPr lang="en-US" altLang="zh-CN" sz="2000" i="1">
                            <a:latin typeface="Cambria Math"/>
                          </a:rPr>
                        </m:ctrlPr>
                      </m:fPr>
                      <m:num>
                        <m:r>
                          <a:rPr lang="en-US" altLang="zh-CN" sz="2000" i="1">
                            <a:latin typeface="Cambria Math"/>
                          </a:rPr>
                          <m:t>𝟏</m:t>
                        </m:r>
                      </m:num>
                      <m:den>
                        <m:r>
                          <a:rPr lang="en-US" altLang="zh-CN" sz="2000" i="1">
                            <a:latin typeface="Cambria Math"/>
                          </a:rPr>
                          <m:t>𝟐</m:t>
                        </m:r>
                      </m:den>
                    </m:f>
                    <m:nary>
                      <m:naryPr>
                        <m:chr m:val="∑"/>
                        <m:ctrlPr>
                          <a:rPr lang="en-US" altLang="zh-CN" sz="2000" i="1">
                            <a:latin typeface="Cambria Math"/>
                          </a:rPr>
                        </m:ctrlPr>
                      </m:naryPr>
                      <m:sub>
                        <m:r>
                          <m:rPr>
                            <m:brk m:alnAt="23"/>
                          </m:rPr>
                          <a:rPr lang="en-US" altLang="zh-CN" sz="2000" i="1">
                            <a:latin typeface="Cambria Math"/>
                          </a:rPr>
                          <m:t>𝒊</m:t>
                        </m:r>
                        <m:r>
                          <a:rPr lang="en-US" altLang="zh-CN" sz="2000" i="1">
                            <a:latin typeface="Cambria Math"/>
                          </a:rPr>
                          <m:t>=</m:t>
                        </m:r>
                        <m:r>
                          <a:rPr lang="en-US" altLang="zh-CN" sz="2000" i="1">
                            <a:latin typeface="Cambria Math"/>
                          </a:rPr>
                          <m:t>𝟏</m:t>
                        </m:r>
                      </m:sub>
                      <m:sup>
                        <m:r>
                          <a:rPr lang="en-US" altLang="zh-CN" sz="2000" i="1">
                            <a:latin typeface="Cambria Math"/>
                          </a:rPr>
                          <m:t>𝒏</m:t>
                        </m:r>
                      </m:sup>
                      <m:e>
                        <m:r>
                          <a:rPr lang="en-US" altLang="zh-CN" sz="2000" i="1">
                            <a:latin typeface="Cambria Math"/>
                          </a:rPr>
                          <m:t>{</m:t>
                        </m:r>
                        <m:r>
                          <m:rPr>
                            <m:sty m:val="p"/>
                          </m:rPr>
                          <a:rPr lang="en-US" altLang="zh-CN" sz="2000" i="1">
                            <a:latin typeface="Cambria Math"/>
                          </a:rPr>
                          <m:t>ln</m:t>
                        </m:r>
                        <m:d>
                          <m:dPr>
                            <m:ctrlPr>
                              <a:rPr lang="en-US" altLang="zh-CN" sz="2000" i="1">
                                <a:latin typeface="Cambria Math"/>
                              </a:rPr>
                            </m:ctrlPr>
                          </m:dPr>
                          <m:e>
                            <m:sSub>
                              <m:sSubPr>
                                <m:ctrlPr>
                                  <a:rPr lang="en-US" altLang="zh-CN" sz="2000" i="1">
                                    <a:latin typeface="Cambria Math"/>
                                  </a:rPr>
                                </m:ctrlPr>
                              </m:sSubPr>
                              <m:e>
                                <m:r>
                                  <a:rPr lang="en-US" altLang="zh-CN" sz="2000" i="1">
                                    <a:latin typeface="Cambria Math"/>
                                  </a:rPr>
                                  <m:t>𝐹</m:t>
                                </m:r>
                              </m:e>
                              <m:sub>
                                <m:r>
                                  <a:rPr lang="en-US" altLang="zh-CN" sz="2000" i="1">
                                    <a:latin typeface="Cambria Math"/>
                                  </a:rPr>
                                  <m:t>𝑖</m:t>
                                </m:r>
                              </m:sub>
                            </m:sSub>
                          </m:e>
                        </m:d>
                        <m:r>
                          <a:rPr lang="en-US" altLang="zh-CN" sz="2000" i="1">
                            <a:latin typeface="Cambria Math"/>
                          </a:rPr>
                          <m:t>−</m:t>
                        </m:r>
                        <m:r>
                          <m:rPr>
                            <m:sty m:val="p"/>
                          </m:rPr>
                          <a:rPr lang="en-US" altLang="zh-CN" sz="2000" i="1">
                            <a:latin typeface="Cambria Math"/>
                          </a:rPr>
                          <m:t>ln</m:t>
                        </m:r>
                        <m:r>
                          <a:rPr lang="en-US" altLang="zh-CN" sz="2000" i="1">
                            <a:latin typeface="Cambria Math"/>
                          </a:rPr>
                          <m:t>𝑓</m:t>
                        </m:r>
                        <m:d>
                          <m:dPr>
                            <m:ctrlPr>
                              <a:rPr lang="en-US" altLang="zh-CN" sz="2000" i="1">
                                <a:latin typeface="Cambria Math"/>
                              </a:rPr>
                            </m:ctrlPr>
                          </m:dPr>
                          <m:e>
                            <m:sSub>
                              <m:sSubPr>
                                <m:ctrlPr>
                                  <a:rPr lang="en-US" altLang="zh-CN" sz="2000" i="1">
                                    <a:latin typeface="Cambria Math"/>
                                  </a:rPr>
                                </m:ctrlPr>
                              </m:sSubPr>
                              <m:e>
                                <m:r>
                                  <a:rPr lang="en-US" altLang="zh-CN" sz="2000" i="1">
                                    <a:latin typeface="Cambria Math"/>
                                  </a:rPr>
                                  <m:t>𝑽</m:t>
                                </m:r>
                              </m:e>
                              <m:sub>
                                <m:r>
                                  <a:rPr lang="en-US" altLang="zh-CN" sz="2000" i="1">
                                    <a:latin typeface="Cambria Math"/>
                                  </a:rPr>
                                  <m:t>𝑖</m:t>
                                </m:r>
                              </m:sub>
                            </m:sSub>
                            <m:r>
                              <a:rPr lang="en-US" altLang="zh-CN" sz="2000" i="1">
                                <a:latin typeface="Cambria Math"/>
                              </a:rPr>
                              <m:t>,</m:t>
                            </m:r>
                            <m:sSub>
                              <m:sSubPr>
                                <m:ctrlPr>
                                  <a:rPr lang="en-US" altLang="zh-CN" sz="2000" i="1">
                                    <a:latin typeface="Cambria Math"/>
                                  </a:rPr>
                                </m:ctrlPr>
                              </m:sSubPr>
                              <m:e>
                                <m:r>
                                  <a:rPr lang="en-US" altLang="zh-CN" sz="2000" i="1">
                                    <a:latin typeface="Cambria Math"/>
                                  </a:rPr>
                                  <m:t>𝑷</m:t>
                                </m:r>
                              </m:e>
                              <m:sub>
                                <m:r>
                                  <a:rPr lang="en-US" altLang="zh-CN" sz="2000" i="1">
                                    <a:latin typeface="Cambria Math"/>
                                  </a:rPr>
                                  <m:t>𝒂𝒃𝒐𝒗𝒆</m:t>
                                </m:r>
                              </m:sub>
                            </m:sSub>
                            <m:r>
                              <a:rPr lang="en-US" altLang="zh-CN" sz="2000" i="1">
                                <a:latin typeface="Cambria Math"/>
                              </a:rPr>
                              <m:t>,</m:t>
                            </m:r>
                            <m:sSub>
                              <m:sSubPr>
                                <m:ctrlPr>
                                  <a:rPr lang="en-US" altLang="zh-CN" sz="2000" i="1">
                                    <a:latin typeface="Cambria Math"/>
                                  </a:rPr>
                                </m:ctrlPr>
                              </m:sSubPr>
                              <m:e>
                                <m:r>
                                  <a:rPr lang="en-US" altLang="zh-CN" sz="2000" i="1">
                                    <a:latin typeface="Cambria Math"/>
                                  </a:rPr>
                                  <m:t>𝑷</m:t>
                                </m:r>
                              </m:e>
                              <m:sub>
                                <m:r>
                                  <a:rPr lang="en-US" altLang="zh-CN" sz="2000" i="1">
                                    <a:latin typeface="Cambria Math"/>
                                  </a:rPr>
                                  <m:t>𝒔𝒖𝒃</m:t>
                                </m:r>
                              </m:sub>
                            </m:sSub>
                          </m:e>
                        </m:d>
                        <m:r>
                          <a:rPr lang="en-US" altLang="zh-CN" sz="2000" i="1">
                            <a:latin typeface="Cambria Math"/>
                          </a:rPr>
                          <m:t>}</m:t>
                        </m:r>
                      </m:e>
                    </m:nary>
                    <m:r>
                      <a:rPr lang="en-US" altLang="zh-CN" sz="2000" b="0" i="1" baseline="30000" smtClean="0">
                        <a:latin typeface="Cambria Math"/>
                      </a:rPr>
                      <m:t>2</m:t>
                    </m:r>
                  </m:oMath>
                </a14:m>
                <a:endParaRPr lang="en-US" altLang="zh-CN" sz="2000" i="1" baseline="30000" dirty="0" smtClean="0">
                  <a:latin typeface="Cambria Math"/>
                </a:endParaRPr>
              </a:p>
              <a:p>
                <a:pPr lvl="1"/>
                <a14:m>
                  <m:oMath xmlns:m="http://schemas.openxmlformats.org/officeDocument/2006/math">
                    <m:r>
                      <a:rPr lang="en-US" altLang="zh-CN" sz="2000">
                        <a:latin typeface="Cambria Math" panose="02040503050406030204" pitchFamily="18" charset="0"/>
                      </a:rPr>
                      <m:t>𝜺</m:t>
                    </m:r>
                    <m:d>
                      <m:dPr>
                        <m:ctrlPr>
                          <a:rPr lang="en-US" altLang="zh-CN" sz="2000" i="1">
                            <a:latin typeface="Cambria Math"/>
                          </a:rPr>
                        </m:ctrlPr>
                      </m:dPr>
                      <m:e>
                        <m:sSub>
                          <m:sSubPr>
                            <m:ctrlPr>
                              <a:rPr lang="en-US" altLang="zh-CN" sz="2000" i="1">
                                <a:latin typeface="Cambria Math"/>
                              </a:rPr>
                            </m:ctrlPr>
                          </m:sSubPr>
                          <m:e>
                            <m:r>
                              <a:rPr lang="en-US" altLang="zh-CN" sz="2000">
                                <a:latin typeface="Cambria Math" panose="02040503050406030204" pitchFamily="18" charset="0"/>
                              </a:rPr>
                              <m:t>𝑷</m:t>
                            </m:r>
                          </m:e>
                          <m:sub>
                            <m:r>
                              <a:rPr lang="en-US" altLang="zh-CN" sz="2000">
                                <a:latin typeface="Cambria Math" panose="02040503050406030204" pitchFamily="18" charset="0"/>
                              </a:rPr>
                              <m:t>𝒂𝒃𝒐𝒗𝒆</m:t>
                            </m:r>
                          </m:sub>
                        </m:sSub>
                      </m:e>
                    </m:d>
                    <m:r>
                      <a:rPr lang="en-US" altLang="zh-CN" sz="2000">
                        <a:latin typeface="Cambria Math" panose="02040503050406030204" pitchFamily="18" charset="0"/>
                      </a:rPr>
                      <m:t>=</m:t>
                    </m:r>
                    <m:f>
                      <m:fPr>
                        <m:ctrlPr>
                          <a:rPr lang="en-US" altLang="zh-CN" sz="2000" i="1">
                            <a:latin typeface="Cambria Math"/>
                          </a:rPr>
                        </m:ctrlPr>
                      </m:fPr>
                      <m:num>
                        <m:r>
                          <a:rPr lang="en-US" altLang="zh-CN" sz="2000">
                            <a:latin typeface="Cambria Math" panose="02040503050406030204" pitchFamily="18" charset="0"/>
                          </a:rPr>
                          <m:t>𝟏</m:t>
                        </m:r>
                      </m:num>
                      <m:den>
                        <m:r>
                          <a:rPr lang="en-US" altLang="zh-CN" sz="2000">
                            <a:latin typeface="Cambria Math" panose="02040503050406030204" pitchFamily="18" charset="0"/>
                          </a:rPr>
                          <m:t>𝟐</m:t>
                        </m:r>
                      </m:den>
                    </m:f>
                    <m:nary>
                      <m:naryPr>
                        <m:chr m:val="∑"/>
                        <m:ctrlPr>
                          <a:rPr lang="en-US" altLang="zh-CN" sz="2000" i="1">
                            <a:latin typeface="Cambria Math"/>
                          </a:rPr>
                        </m:ctrlPr>
                      </m:naryPr>
                      <m:sub>
                        <m:r>
                          <m:rPr>
                            <m:brk m:alnAt="23"/>
                          </m:rPr>
                          <a:rPr lang="en-US" altLang="zh-CN" sz="2000">
                            <a:latin typeface="Cambria Math" panose="02040503050406030204" pitchFamily="18" charset="0"/>
                          </a:rPr>
                          <m:t>𝒊</m:t>
                        </m:r>
                        <m:r>
                          <a:rPr lang="en-US" altLang="zh-CN" sz="2000">
                            <a:latin typeface="Cambria Math" panose="02040503050406030204" pitchFamily="18" charset="0"/>
                          </a:rPr>
                          <m:t>=</m:t>
                        </m:r>
                        <m:r>
                          <a:rPr lang="en-US" altLang="zh-CN" sz="2000">
                            <a:latin typeface="Cambria Math" panose="02040503050406030204" pitchFamily="18" charset="0"/>
                          </a:rPr>
                          <m:t>𝟏</m:t>
                        </m:r>
                      </m:sub>
                      <m:sup>
                        <m:r>
                          <a:rPr lang="en-US" altLang="zh-CN" sz="2000">
                            <a:latin typeface="Cambria Math" panose="02040503050406030204" pitchFamily="18" charset="0"/>
                          </a:rPr>
                          <m:t>𝒏</m:t>
                        </m:r>
                      </m:sup>
                      <m:e>
                        <m:r>
                          <a:rPr lang="en-US" altLang="zh-CN" sz="2000">
                            <a:latin typeface="Cambria Math" panose="02040503050406030204" pitchFamily="18" charset="0"/>
                          </a:rPr>
                          <m:t>{</m:t>
                        </m:r>
                        <m:sSub>
                          <m:sSubPr>
                            <m:ctrlPr>
                              <a:rPr lang="en-US" altLang="zh-CN" sz="2000" i="1">
                                <a:latin typeface="Cambria Math"/>
                              </a:rPr>
                            </m:ctrlPr>
                          </m:sSubPr>
                          <m:e>
                            <m:r>
                              <a:rPr lang="en-US" altLang="zh-CN" sz="2000">
                                <a:latin typeface="Cambria Math" panose="02040503050406030204" pitchFamily="18" charset="0"/>
                              </a:rPr>
                              <m:t>𝐹</m:t>
                            </m:r>
                          </m:e>
                          <m:sub>
                            <m:r>
                              <a:rPr lang="en-US" altLang="zh-CN" sz="2000">
                                <a:latin typeface="Cambria Math" panose="02040503050406030204" pitchFamily="18" charset="0"/>
                              </a:rPr>
                              <m:t>𝑖</m:t>
                            </m:r>
                          </m:sub>
                        </m:sSub>
                        <m:r>
                          <a:rPr lang="en-US" altLang="zh-CN" sz="2000">
                            <a:latin typeface="Cambria Math" panose="02040503050406030204" pitchFamily="18" charset="0"/>
                          </a:rPr>
                          <m:t>−</m:t>
                        </m:r>
                        <m:r>
                          <a:rPr lang="en-US" altLang="zh-CN" sz="2000">
                            <a:latin typeface="Cambria Math" panose="02040503050406030204" pitchFamily="18" charset="0"/>
                          </a:rPr>
                          <m:t>𝑓</m:t>
                        </m:r>
                        <m:d>
                          <m:dPr>
                            <m:ctrlPr>
                              <a:rPr lang="en-US" altLang="zh-CN" sz="2000" i="1">
                                <a:latin typeface="Cambria Math"/>
                              </a:rPr>
                            </m:ctrlPr>
                          </m:dPr>
                          <m:e>
                            <m:sSub>
                              <m:sSubPr>
                                <m:ctrlPr>
                                  <a:rPr lang="en-US" altLang="zh-CN" sz="2000" i="1">
                                    <a:latin typeface="Cambria Math"/>
                                  </a:rPr>
                                </m:ctrlPr>
                              </m:sSubPr>
                              <m:e>
                                <m:r>
                                  <a:rPr lang="en-US" altLang="zh-CN" sz="2000">
                                    <a:latin typeface="Cambria Math" panose="02040503050406030204" pitchFamily="18" charset="0"/>
                                  </a:rPr>
                                  <m:t>𝑽</m:t>
                                </m:r>
                              </m:e>
                              <m:sub>
                                <m:r>
                                  <a:rPr lang="en-US" altLang="zh-CN" sz="2000">
                                    <a:latin typeface="Cambria Math" panose="02040503050406030204" pitchFamily="18" charset="0"/>
                                  </a:rPr>
                                  <m:t>𝑖</m:t>
                                </m:r>
                              </m:sub>
                            </m:sSub>
                            <m:r>
                              <a:rPr lang="en-US" altLang="zh-CN" sz="2000">
                                <a:latin typeface="Cambria Math" panose="02040503050406030204" pitchFamily="18" charset="0"/>
                              </a:rPr>
                              <m:t>,</m:t>
                            </m:r>
                            <m:sSub>
                              <m:sSubPr>
                                <m:ctrlPr>
                                  <a:rPr lang="en-US" altLang="zh-CN" sz="2000" i="1">
                                    <a:latin typeface="Cambria Math"/>
                                  </a:rPr>
                                </m:ctrlPr>
                              </m:sSubPr>
                              <m:e>
                                <m:r>
                                  <a:rPr lang="en-US" altLang="zh-CN" sz="2000">
                                    <a:latin typeface="Cambria Math" panose="02040503050406030204" pitchFamily="18" charset="0"/>
                                  </a:rPr>
                                  <m:t>𝑷</m:t>
                                </m:r>
                              </m:e>
                              <m:sub>
                                <m:r>
                                  <a:rPr lang="en-US" altLang="zh-CN" sz="2000">
                                    <a:latin typeface="Cambria Math" panose="02040503050406030204" pitchFamily="18" charset="0"/>
                                  </a:rPr>
                                  <m:t>𝒂𝒃𝒐𝒗𝒆</m:t>
                                </m:r>
                              </m:sub>
                            </m:sSub>
                            <m:r>
                              <a:rPr lang="en-US" altLang="zh-CN" sz="2000">
                                <a:latin typeface="Cambria Math" panose="02040503050406030204" pitchFamily="18" charset="0"/>
                              </a:rPr>
                              <m:t>,</m:t>
                            </m:r>
                            <m:sSub>
                              <m:sSubPr>
                                <m:ctrlPr>
                                  <a:rPr lang="en-US" altLang="zh-CN" sz="2000" i="1">
                                    <a:latin typeface="Cambria Math"/>
                                  </a:rPr>
                                </m:ctrlPr>
                              </m:sSubPr>
                              <m:e>
                                <m:r>
                                  <a:rPr lang="en-US" altLang="zh-CN" sz="2000">
                                    <a:latin typeface="Cambria Math" panose="02040503050406030204" pitchFamily="18" charset="0"/>
                                  </a:rPr>
                                  <m:t>𝑷</m:t>
                                </m:r>
                              </m:e>
                              <m:sub>
                                <m:r>
                                  <a:rPr lang="en-US" altLang="zh-CN" sz="2000">
                                    <a:latin typeface="Cambria Math" panose="02040503050406030204" pitchFamily="18" charset="0"/>
                                  </a:rPr>
                                  <m:t>𝒔𝒖𝒃</m:t>
                                </m:r>
                              </m:sub>
                            </m:sSub>
                          </m:e>
                        </m:d>
                        <m:r>
                          <a:rPr lang="en-US" altLang="zh-CN" sz="2000">
                            <a:latin typeface="Cambria Math" panose="02040503050406030204" pitchFamily="18" charset="0"/>
                          </a:rPr>
                          <m:t>}</m:t>
                        </m:r>
                      </m:e>
                    </m:nary>
                  </m:oMath>
                </a14:m>
                <a:r>
                  <a:rPr lang="en-US" altLang="zh-CN" sz="2000" baseline="30000" dirty="0" smtClean="0"/>
                  <a:t>2</a:t>
                </a:r>
                <a:endParaRPr lang="en-US" altLang="zh-CN" sz="2000" dirty="0"/>
              </a:p>
              <a:p>
                <a:pPr lvl="1"/>
                <a:r>
                  <a:rPr lang="en-US" sz="2000" b="1" dirty="0" smtClean="0">
                    <a:solidFill>
                      <a:srgbClr val="9B1244"/>
                    </a:solidFill>
                  </a:rPr>
                  <a:t>Substantial number of measurements for each device (~20 measurements) needed in traditional extraction of MVS model</a:t>
                </a:r>
                <a:endParaRPr lang="en-US" sz="2000" b="1" dirty="0">
                  <a:solidFill>
                    <a:srgbClr val="9B1244"/>
                  </a:solidFill>
                </a:endParaRPr>
              </a:p>
            </p:txBody>
          </p:sp>
        </mc:Choice>
        <mc:Fallback xmlns="">
          <p:sp>
            <p:nvSpPr>
              <p:cNvPr id="19" name="Rectangle 3"/>
              <p:cNvSpPr txBox="1">
                <a:spLocks noRot="1" noChangeAspect="1" noMove="1" noResize="1" noEditPoints="1" noAdjustHandles="1" noChangeArrowheads="1" noChangeShapeType="1" noTextEdit="1"/>
              </p:cNvSpPr>
              <p:nvPr/>
            </p:nvSpPr>
            <p:spPr bwMode="auto">
              <a:xfrm>
                <a:off x="629728" y="4581525"/>
                <a:ext cx="9109890" cy="2250349"/>
              </a:xfrm>
              <a:prstGeom prst="rect">
                <a:avLst/>
              </a:prstGeom>
              <a:blipFill rotWithShape="1">
                <a:blip r:embed="rId6"/>
                <a:stretch>
                  <a:fillRect l="-736" t="-1897" b="-189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
              <p:cNvSpPr txBox="1">
                <a:spLocks noChangeArrowheads="1"/>
              </p:cNvSpPr>
              <p:nvPr/>
            </p:nvSpPr>
            <p:spPr bwMode="auto">
              <a:xfrm>
                <a:off x="5430300" y="1634113"/>
                <a:ext cx="4244760" cy="2575651"/>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r>
                  <a:rPr lang="en-US" altLang="zh-CN" sz="2400" dirty="0" smtClean="0"/>
                  <a:t>Parameters are divided into two groups:</a:t>
                </a:r>
              </a:p>
              <a:p>
                <a:pPr lvl="1"/>
                <a14:m>
                  <m:oMath xmlns:m="http://schemas.openxmlformats.org/officeDocument/2006/math">
                    <m:sSub>
                      <m:sSubPr>
                        <m:ctrlPr>
                          <a:rPr lang="en-US" altLang="zh-CN" sz="2000" i="1">
                            <a:latin typeface="Cambria Math"/>
                          </a:rPr>
                        </m:ctrlPr>
                      </m:sSubPr>
                      <m:e>
                        <m:r>
                          <a:rPr lang="en-US" altLang="zh-CN" sz="2000">
                            <a:latin typeface="Cambria Math"/>
                          </a:rPr>
                          <m:t>𝑷</m:t>
                        </m:r>
                      </m:e>
                      <m:sub>
                        <m:r>
                          <a:rPr lang="en-US" altLang="zh-CN" sz="2000">
                            <a:latin typeface="Cambria Math"/>
                          </a:rPr>
                          <m:t>𝒔𝒖𝒃</m:t>
                        </m:r>
                      </m:sub>
                    </m:sSub>
                  </m:oMath>
                </a14:m>
                <a:r>
                  <a:rPr lang="en-US" altLang="zh-CN" sz="2000" dirty="0"/>
                  <a:t> for the sub-threshold region</a:t>
                </a:r>
                <a14:m>
                  <m:oMath xmlns:m="http://schemas.openxmlformats.org/officeDocument/2006/math">
                    <m:r>
                      <a:rPr lang="en-US" altLang="zh-CN" sz="2000">
                        <a:latin typeface="Cambria Math"/>
                      </a:rPr>
                      <m:t>: </m:t>
                    </m:r>
                    <m:sSub>
                      <m:sSubPr>
                        <m:ctrlPr>
                          <a:rPr lang="en-US" altLang="zh-CN" sz="2000" i="1">
                            <a:latin typeface="Cambria Math"/>
                          </a:rPr>
                        </m:ctrlPr>
                      </m:sSubPr>
                      <m:e>
                        <m:r>
                          <a:rPr lang="en-US" altLang="zh-CN" sz="2000">
                            <a:latin typeface="Cambria Math"/>
                          </a:rPr>
                          <m:t>𝑽</m:t>
                        </m:r>
                      </m:e>
                      <m:sub>
                        <m:r>
                          <a:rPr lang="en-US" altLang="zh-CN" sz="2000">
                            <a:latin typeface="Cambria Math"/>
                          </a:rPr>
                          <m:t>𝒕</m:t>
                        </m:r>
                        <m:r>
                          <a:rPr lang="en-US" altLang="zh-CN" sz="2000">
                            <a:latin typeface="Cambria Math"/>
                          </a:rPr>
                          <m:t>𝟎</m:t>
                        </m:r>
                      </m:sub>
                    </m:sSub>
                  </m:oMath>
                </a14:m>
                <a:r>
                  <a:rPr lang="en-US" altLang="zh-CN" sz="2000" dirty="0"/>
                  <a:t>, </a:t>
                </a:r>
                <a14:m>
                  <m:oMath xmlns:m="http://schemas.openxmlformats.org/officeDocument/2006/math">
                    <m:r>
                      <a:rPr lang="en-US" altLang="zh-CN" sz="2000" dirty="0">
                        <a:latin typeface="Cambria Math"/>
                      </a:rPr>
                      <m:t>𝒏</m:t>
                    </m:r>
                    <m:r>
                      <a:rPr lang="en-US" altLang="zh-CN" sz="2000" baseline="-25000" dirty="0">
                        <a:latin typeface="Cambria Math"/>
                      </a:rPr>
                      <m:t>𝟎</m:t>
                    </m:r>
                  </m:oMath>
                </a14:m>
                <a:r>
                  <a:rPr lang="en-US" altLang="zh-CN" sz="2000" dirty="0"/>
                  <a:t>, </a:t>
                </a:r>
                <a14:m>
                  <m:oMath xmlns:m="http://schemas.openxmlformats.org/officeDocument/2006/math">
                    <m:r>
                      <a:rPr lang="zh-CN" altLang="en-US" sz="2000">
                        <a:latin typeface="Cambria Math"/>
                      </a:rPr>
                      <m:t>𝜹</m:t>
                    </m:r>
                  </m:oMath>
                </a14:m>
                <a:endParaRPr lang="en-US" altLang="zh-CN" sz="2000" dirty="0" smtClean="0"/>
              </a:p>
              <a:p>
                <a:pPr lvl="1"/>
                <a14:m>
                  <m:oMath xmlns:m="http://schemas.openxmlformats.org/officeDocument/2006/math">
                    <m:sSub>
                      <m:sSubPr>
                        <m:ctrlPr>
                          <a:rPr lang="en-US" altLang="zh-CN" sz="2000" b="1" i="1">
                            <a:latin typeface="Cambria Math"/>
                          </a:rPr>
                        </m:ctrlPr>
                      </m:sSubPr>
                      <m:e>
                        <m:r>
                          <a:rPr lang="en-US" altLang="zh-CN" sz="2000" b="1" i="1">
                            <a:latin typeface="Cambria Math"/>
                          </a:rPr>
                          <m:t>𝑷</m:t>
                        </m:r>
                      </m:e>
                      <m:sub>
                        <m:r>
                          <a:rPr lang="en-US" altLang="zh-CN" sz="2000" b="1" i="1">
                            <a:latin typeface="Cambria Math"/>
                          </a:rPr>
                          <m:t>𝒂𝒃𝒐𝒗𝒆</m:t>
                        </m:r>
                      </m:sub>
                    </m:sSub>
                  </m:oMath>
                </a14:m>
                <a:r>
                  <a:rPr lang="en-US" altLang="zh-CN" sz="2000" b="1" dirty="0">
                    <a:solidFill>
                      <a:srgbClr val="253FB6"/>
                    </a:solidFill>
                  </a:rPr>
                  <a:t> </a:t>
                </a:r>
                <a:r>
                  <a:rPr lang="en-US" altLang="zh-CN" sz="2000" dirty="0"/>
                  <a:t>for the above-threshold region</a:t>
                </a:r>
                <a14:m>
                  <m:oMath xmlns:m="http://schemas.openxmlformats.org/officeDocument/2006/math">
                    <m:r>
                      <a:rPr lang="en-US" altLang="zh-CN" sz="1800" b="1" i="1">
                        <a:latin typeface="Cambria Math"/>
                      </a:rPr>
                      <m:t>: </m:t>
                    </m:r>
                    <m:r>
                      <a:rPr lang="zh-CN" altLang="en-US" sz="1800" b="1" i="1" dirty="0">
                        <a:latin typeface="Cambria Math"/>
                      </a:rPr>
                      <m:t>𝝁</m:t>
                    </m:r>
                  </m:oMath>
                </a14:m>
                <a:r>
                  <a:rPr lang="en-US" altLang="zh-CN" sz="1800" b="1" i="1" dirty="0">
                    <a:latin typeface="Cambria Math"/>
                  </a:rPr>
                  <a:t>, </a:t>
                </a:r>
                <a14:m>
                  <m:oMath xmlns:m="http://schemas.openxmlformats.org/officeDocument/2006/math">
                    <m:sSub>
                      <m:sSubPr>
                        <m:ctrlPr>
                          <a:rPr lang="en-US" altLang="zh-CN" sz="1800" b="1" i="1">
                            <a:latin typeface="Cambria Math"/>
                          </a:rPr>
                        </m:ctrlPr>
                      </m:sSubPr>
                      <m:e>
                        <m:r>
                          <a:rPr lang="en-US" altLang="zh-CN" sz="1800" b="1" i="1">
                            <a:latin typeface="Cambria Math"/>
                          </a:rPr>
                          <m:t>𝑹</m:t>
                        </m:r>
                      </m:e>
                      <m:sub>
                        <m:r>
                          <a:rPr lang="en-US" altLang="zh-CN" sz="1800" b="1" i="1">
                            <a:latin typeface="Cambria Math"/>
                          </a:rPr>
                          <m:t>𝒔</m:t>
                        </m:r>
                        <m:r>
                          <a:rPr lang="en-US" altLang="zh-CN" sz="1800" b="1" i="1">
                            <a:latin typeface="Cambria Math"/>
                          </a:rPr>
                          <m:t>𝟎</m:t>
                        </m:r>
                      </m:sub>
                    </m:sSub>
                  </m:oMath>
                </a14:m>
                <a:r>
                  <a:rPr lang="en-US" altLang="zh-CN" sz="1800" b="1" i="1" dirty="0">
                    <a:latin typeface="Cambria Math"/>
                  </a:rPr>
                  <a:t>, </a:t>
                </a:r>
                <a14:m>
                  <m:oMath xmlns:m="http://schemas.openxmlformats.org/officeDocument/2006/math">
                    <m:sSub>
                      <m:sSubPr>
                        <m:ctrlPr>
                          <a:rPr lang="en-US" altLang="zh-CN" sz="1800" b="1" i="1">
                            <a:latin typeface="Cambria Math"/>
                          </a:rPr>
                        </m:ctrlPr>
                      </m:sSubPr>
                      <m:e>
                        <m:r>
                          <a:rPr lang="en-US" altLang="zh-CN" sz="1800" b="1" i="1">
                            <a:latin typeface="Cambria Math"/>
                          </a:rPr>
                          <m:t>𝒗</m:t>
                        </m:r>
                      </m:e>
                      <m:sub>
                        <m:r>
                          <a:rPr lang="en-US" altLang="zh-CN" sz="1800" b="1" i="1">
                            <a:latin typeface="Cambria Math"/>
                          </a:rPr>
                          <m:t>𝒙𝒐</m:t>
                        </m:r>
                      </m:sub>
                    </m:sSub>
                  </m:oMath>
                </a14:m>
                <a:endParaRPr lang="en-US" altLang="zh-CN" b="1" i="1" dirty="0">
                  <a:latin typeface="Cambria Math"/>
                </a:endParaRPr>
              </a:p>
            </p:txBody>
          </p:sp>
        </mc:Choice>
        <mc:Fallback xmlns="">
          <p:sp>
            <p:nvSpPr>
              <p:cNvPr id="20" name="Rectangle 3"/>
              <p:cNvSpPr txBox="1">
                <a:spLocks noRot="1" noChangeAspect="1" noMove="1" noResize="1" noEditPoints="1" noAdjustHandles="1" noChangeArrowheads="1" noChangeShapeType="1" noTextEdit="1"/>
              </p:cNvSpPr>
              <p:nvPr/>
            </p:nvSpPr>
            <p:spPr bwMode="auto">
              <a:xfrm>
                <a:off x="5430300" y="1634113"/>
                <a:ext cx="4244760" cy="2575651"/>
              </a:xfrm>
              <a:prstGeom prst="rect">
                <a:avLst/>
              </a:prstGeom>
              <a:blipFill rotWithShape="1">
                <a:blip r:embed="rId7"/>
                <a:stretch>
                  <a:fillRect l="-1724" t="-141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927598627"/>
      </p:ext>
    </p:extLst>
  </p:cSld>
  <p:clrMapOvr>
    <a:masterClrMapping/>
  </p:clrMapOvr>
  <mc:AlternateContent xmlns:mc="http://schemas.openxmlformats.org/markup-compatibility/2006" xmlns:p14="http://schemas.microsoft.com/office/powerpoint/2010/main">
    <mc:Choice Requires="p14">
      <p:transition spd="slow" p14:dur="2000" advTm="40897"/>
    </mc:Choice>
    <mc:Fallback xmlns="">
      <p:transition spd="slow" advTm="4089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726" y="19498"/>
            <a:ext cx="8682168" cy="833295"/>
          </a:xfrm>
        </p:spPr>
        <p:txBody>
          <a:bodyPr/>
          <a:lstStyle/>
          <a:p>
            <a:pPr>
              <a:lnSpc>
                <a:spcPct val="90000"/>
              </a:lnSpc>
            </a:pPr>
            <a:r>
              <a:rPr lang="en-US" altLang="zh-CN" dirty="0" smtClean="0"/>
              <a:t>New Approach: Bayesian Inference and Past/Prior Information to Enable MVS Model with Limited New Data</a:t>
            </a:r>
            <a:endParaRPr lang="zh-CN" altLang="en-US" dirty="0"/>
          </a:p>
        </p:txBody>
      </p:sp>
      <p:sp>
        <p:nvSpPr>
          <p:cNvPr id="4" name="Content Placeholder 1"/>
          <p:cNvSpPr txBox="1">
            <a:spLocks/>
          </p:cNvSpPr>
          <p:nvPr/>
        </p:nvSpPr>
        <p:spPr bwMode="auto">
          <a:xfrm>
            <a:off x="716475" y="1066801"/>
            <a:ext cx="6335113" cy="624840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sz="2400"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20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8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a:lnSpc>
                <a:spcPct val="95000"/>
              </a:lnSpc>
            </a:pPr>
            <a:r>
              <a:rPr lang="en-US" altLang="zh-CN" kern="1200" dirty="0" smtClean="0"/>
              <a:t>Problems in traditional Least Square Estimation (LSE) objective function</a:t>
            </a:r>
            <a:endParaRPr lang="en-US" altLang="zh-CN" kern="0" dirty="0" smtClean="0"/>
          </a:p>
          <a:p>
            <a:pPr lvl="1">
              <a:lnSpc>
                <a:spcPct val="95000"/>
              </a:lnSpc>
            </a:pPr>
            <a:r>
              <a:rPr lang="en-US" altLang="zh-CN" kern="0" dirty="0" smtClean="0"/>
              <a:t>Equal weights: </a:t>
            </a:r>
          </a:p>
          <a:p>
            <a:pPr marL="928688" lvl="2" indent="0">
              <a:lnSpc>
                <a:spcPct val="95000"/>
              </a:lnSpc>
              <a:buNone/>
            </a:pPr>
            <a:r>
              <a:rPr lang="en-US" altLang="zh-CN" kern="0" dirty="0" smtClean="0"/>
              <a:t>(1) Systematic </a:t>
            </a:r>
            <a:r>
              <a:rPr lang="en-US" altLang="zh-CN" kern="0" dirty="0"/>
              <a:t>offset </a:t>
            </a:r>
            <a:endParaRPr lang="en-US" altLang="zh-CN" kern="0" dirty="0" smtClean="0"/>
          </a:p>
          <a:p>
            <a:pPr marL="928688" lvl="2" indent="0">
              <a:lnSpc>
                <a:spcPct val="95000"/>
              </a:lnSpc>
              <a:buNone/>
            </a:pPr>
            <a:r>
              <a:rPr lang="en-US" altLang="zh-CN" kern="0" dirty="0" smtClean="0"/>
              <a:t>(2) </a:t>
            </a:r>
            <a:r>
              <a:rPr lang="en-US" altLang="zh-CN" kern="0" dirty="0"/>
              <a:t>Noisy region </a:t>
            </a:r>
            <a:endParaRPr lang="en-US" altLang="zh-CN" kern="0" dirty="0" smtClean="0"/>
          </a:p>
          <a:p>
            <a:pPr lvl="1">
              <a:lnSpc>
                <a:spcPct val="95000"/>
              </a:lnSpc>
            </a:pPr>
            <a:r>
              <a:rPr lang="en-US" altLang="zh-CN" kern="0" dirty="0" smtClean="0"/>
              <a:t>Numerical solution</a:t>
            </a:r>
          </a:p>
          <a:p>
            <a:pPr marL="928688" lvl="2" indent="0">
              <a:lnSpc>
                <a:spcPct val="95000"/>
              </a:lnSpc>
              <a:buNone/>
            </a:pPr>
            <a:r>
              <a:rPr lang="en-US" altLang="zh-CN" kern="1200" dirty="0" smtClean="0"/>
              <a:t>(1) Initial value</a:t>
            </a:r>
          </a:p>
          <a:p>
            <a:pPr marL="928688" lvl="2" indent="0">
              <a:lnSpc>
                <a:spcPct val="95000"/>
              </a:lnSpc>
              <a:buNone/>
            </a:pPr>
            <a:r>
              <a:rPr lang="en-US" altLang="zh-CN" kern="1200" dirty="0" smtClean="0"/>
              <a:t>(2) Searching boundary</a:t>
            </a:r>
          </a:p>
          <a:p>
            <a:pPr lvl="2">
              <a:lnSpc>
                <a:spcPct val="95000"/>
              </a:lnSpc>
            </a:pPr>
            <a:endParaRPr lang="en-US" altLang="zh-CN" kern="1200" dirty="0" smtClean="0"/>
          </a:p>
          <a:p>
            <a:pPr>
              <a:lnSpc>
                <a:spcPct val="95000"/>
              </a:lnSpc>
            </a:pPr>
            <a:r>
              <a:rPr lang="en-US" altLang="zh-CN" kern="1200" dirty="0" smtClean="0"/>
              <a:t>Novel objective function </a:t>
            </a:r>
            <a:r>
              <a:rPr lang="en-US" altLang="zh-CN" kern="0" dirty="0" smtClean="0"/>
              <a:t>utilizing Bayesian Inference </a:t>
            </a:r>
          </a:p>
          <a:p>
            <a:pPr lvl="1">
              <a:lnSpc>
                <a:spcPct val="95000"/>
              </a:lnSpc>
            </a:pPr>
            <a:r>
              <a:rPr lang="en-US" altLang="zh-CN" kern="1200" dirty="0" smtClean="0"/>
              <a:t>Good consistency of MVS model parameters across various nodes</a:t>
            </a:r>
            <a:endParaRPr lang="en-US" altLang="zh-CN" kern="0" dirty="0" smtClean="0"/>
          </a:p>
          <a:p>
            <a:pPr lvl="1">
              <a:lnSpc>
                <a:spcPct val="95000"/>
              </a:lnSpc>
            </a:pPr>
            <a:r>
              <a:rPr lang="en-US" altLang="zh-CN" kern="0" dirty="0" smtClean="0"/>
              <a:t>Different weight according to data “uncertainty” </a:t>
            </a:r>
          </a:p>
          <a:p>
            <a:pPr lvl="1">
              <a:lnSpc>
                <a:spcPct val="95000"/>
              </a:lnSpc>
            </a:pPr>
            <a:r>
              <a:rPr lang="en-US" altLang="zh-CN" kern="0" dirty="0" smtClean="0"/>
              <a:t>A proper prior distribution learned from historical data</a:t>
            </a:r>
          </a:p>
        </p:txBody>
      </p:sp>
      <p:sp>
        <p:nvSpPr>
          <p:cNvPr id="5" name="TextBox 4"/>
          <p:cNvSpPr txBox="1"/>
          <p:nvPr/>
        </p:nvSpPr>
        <p:spPr>
          <a:xfrm>
            <a:off x="7510023" y="4099047"/>
            <a:ext cx="2529113" cy="369332"/>
          </a:xfrm>
          <a:prstGeom prst="rect">
            <a:avLst/>
          </a:prstGeom>
          <a:noFill/>
        </p:spPr>
        <p:txBody>
          <a:bodyPr wrap="square" rtlCol="0">
            <a:spAutoFit/>
          </a:bodyPr>
          <a:lstStyle/>
          <a:p>
            <a:r>
              <a:rPr lang="en-US" altLang="zh-CN" dirty="0" smtClean="0">
                <a:solidFill>
                  <a:srgbClr val="9B1244"/>
                </a:solidFill>
              </a:rPr>
              <a:t>Measurement error</a:t>
            </a:r>
            <a:endParaRPr lang="zh-CN" altLang="en-US" dirty="0">
              <a:solidFill>
                <a:srgbClr val="9B1244"/>
              </a:solidFill>
            </a:endParaRPr>
          </a:p>
        </p:txBody>
      </p:sp>
      <p:sp>
        <p:nvSpPr>
          <p:cNvPr id="6" name="TextBox 5"/>
          <p:cNvSpPr txBox="1"/>
          <p:nvPr/>
        </p:nvSpPr>
        <p:spPr>
          <a:xfrm>
            <a:off x="7710048" y="803043"/>
            <a:ext cx="1688673" cy="369332"/>
          </a:xfrm>
          <a:prstGeom prst="rect">
            <a:avLst/>
          </a:prstGeom>
          <a:noFill/>
        </p:spPr>
        <p:txBody>
          <a:bodyPr wrap="square" rtlCol="0">
            <a:spAutoFit/>
          </a:bodyPr>
          <a:lstStyle/>
          <a:p>
            <a:r>
              <a:rPr lang="en-US" altLang="zh-CN" dirty="0" smtClean="0">
                <a:solidFill>
                  <a:srgbClr val="9B1244"/>
                </a:solidFill>
              </a:rPr>
              <a:t>Modeling error</a:t>
            </a:r>
            <a:endParaRPr lang="zh-CN" altLang="en-US" dirty="0">
              <a:solidFill>
                <a:srgbClr val="9B1244"/>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660" y="956931"/>
            <a:ext cx="2598936" cy="297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660" y="4252936"/>
            <a:ext cx="2598936" cy="298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7398598" y="2566657"/>
            <a:ext cx="622899" cy="600075"/>
          </a:xfrm>
          <a:prstGeom prst="ellipse">
            <a:avLst/>
          </a:pr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583027" y="5671073"/>
            <a:ext cx="778367" cy="684092"/>
          </a:xfrm>
          <a:prstGeom prst="ellipse">
            <a:avLst/>
          </a:pr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 name="Rectangle 1"/>
          <p:cNvSpPr/>
          <p:nvPr/>
        </p:nvSpPr>
        <p:spPr bwMode="auto">
          <a:xfrm>
            <a:off x="7051588" y="1665027"/>
            <a:ext cx="347010" cy="140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097555" y="4949446"/>
            <a:ext cx="347010" cy="140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2" name="TextBox 11"/>
              <p:cNvSpPr txBox="1"/>
              <p:nvPr/>
            </p:nvSpPr>
            <p:spPr>
              <a:xfrm rot="10800000">
                <a:off x="6956536" y="1389071"/>
                <a:ext cx="461665"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𝒍𝒐𝒈</m:t>
                      </m:r>
                      <m:sSub>
                        <m:sSubPr>
                          <m:ctrlPr>
                            <a:rPr lang="en-US" altLang="zh-CN" b="1" i="1" smtClean="0">
                              <a:latin typeface="Cambria Math"/>
                            </a:rPr>
                          </m:ctrlPr>
                        </m:sSubPr>
                        <m:e>
                          <m:r>
                            <a:rPr lang="en-US" altLang="zh-CN" b="1" i="1" smtClean="0">
                              <a:latin typeface="Cambria Math"/>
                            </a:rPr>
                            <m:t>𝑰</m:t>
                          </m:r>
                        </m:e>
                        <m:sub>
                          <m:r>
                            <a:rPr lang="en-US" altLang="zh-CN" b="1" i="1" smtClean="0">
                              <a:latin typeface="Cambria Math"/>
                            </a:rPr>
                            <m:t>𝒅</m:t>
                          </m:r>
                        </m:sub>
                      </m:sSub>
                      <m:r>
                        <a:rPr lang="en-US" altLang="zh-CN" b="1" i="1" smtClean="0">
                          <a:latin typeface="Cambria Math"/>
                        </a:rPr>
                        <m:t>(</m:t>
                      </m:r>
                      <m:r>
                        <a:rPr lang="en-US" altLang="zh-CN" b="1" i="1" smtClean="0">
                          <a:latin typeface="Cambria Math"/>
                        </a:rPr>
                        <m:t>𝑨</m:t>
                      </m:r>
                      <m:r>
                        <a:rPr lang="en-US" altLang="zh-CN" b="1" i="1" smtClean="0">
                          <a:latin typeface="Cambria Math"/>
                        </a:rPr>
                        <m:t>/</m:t>
                      </m:r>
                      <m:r>
                        <a:rPr lang="zh-CN" altLang="en-US" b="1" i="1" smtClean="0">
                          <a:latin typeface="Cambria Math"/>
                        </a:rPr>
                        <m:t>𝝁</m:t>
                      </m:r>
                      <m:r>
                        <a:rPr lang="en-US" altLang="zh-CN" b="1" i="1" smtClean="0">
                          <a:latin typeface="Cambria Math"/>
                        </a:rPr>
                        <m:t>𝒎</m:t>
                      </m:r>
                      <m:r>
                        <a:rPr lang="en-US" altLang="zh-CN" b="1" i="1" smtClean="0">
                          <a:latin typeface="Cambria Math"/>
                        </a:rPr>
                        <m:t>)</m:t>
                      </m:r>
                    </m:oMath>
                  </m:oMathPara>
                </a14:m>
                <a:endParaRPr lang="zh-CN" altLang="en-US" b="1" dirty="0"/>
              </a:p>
            </p:txBody>
          </p:sp>
        </mc:Choice>
        <mc:Fallback xmlns="">
          <p:sp>
            <p:nvSpPr>
              <p:cNvPr id="12" name="TextBox 11"/>
              <p:cNvSpPr txBox="1">
                <a:spLocks noRot="1" noChangeAspect="1" noMove="1" noResize="1" noEditPoints="1" noAdjustHandles="1" noChangeArrowheads="1" noChangeShapeType="1" noTextEdit="1"/>
              </p:cNvSpPr>
              <p:nvPr/>
            </p:nvSpPr>
            <p:spPr>
              <a:xfrm rot="10800000">
                <a:off x="6956536" y="1389071"/>
                <a:ext cx="461665" cy="1777661"/>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rot="10800000">
                <a:off x="7004385" y="4763474"/>
                <a:ext cx="461665"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𝒍𝒐𝒈</m:t>
                      </m:r>
                      <m:sSub>
                        <m:sSubPr>
                          <m:ctrlPr>
                            <a:rPr lang="en-US" altLang="zh-CN" b="1" i="1" smtClean="0">
                              <a:latin typeface="Cambria Math"/>
                            </a:rPr>
                          </m:ctrlPr>
                        </m:sSubPr>
                        <m:e>
                          <m:r>
                            <a:rPr lang="en-US" altLang="zh-CN" b="1" i="1" smtClean="0">
                              <a:latin typeface="Cambria Math"/>
                            </a:rPr>
                            <m:t>𝑰</m:t>
                          </m:r>
                        </m:e>
                        <m:sub>
                          <m:r>
                            <a:rPr lang="en-US" altLang="zh-CN" b="1" i="1" smtClean="0">
                              <a:latin typeface="Cambria Math"/>
                            </a:rPr>
                            <m:t>𝒅</m:t>
                          </m:r>
                        </m:sub>
                      </m:sSub>
                      <m:r>
                        <a:rPr lang="en-US" altLang="zh-CN" b="1" i="1" smtClean="0">
                          <a:latin typeface="Cambria Math"/>
                        </a:rPr>
                        <m:t>(</m:t>
                      </m:r>
                      <m:r>
                        <a:rPr lang="en-US" altLang="zh-CN" b="1" i="1" smtClean="0">
                          <a:latin typeface="Cambria Math"/>
                        </a:rPr>
                        <m:t>𝑨</m:t>
                      </m:r>
                      <m:r>
                        <a:rPr lang="en-US" altLang="zh-CN" b="1" i="1" smtClean="0">
                          <a:latin typeface="Cambria Math"/>
                        </a:rPr>
                        <m:t>/</m:t>
                      </m:r>
                      <m:r>
                        <a:rPr lang="zh-CN" altLang="en-US" b="1" i="1" smtClean="0">
                          <a:latin typeface="Cambria Math"/>
                        </a:rPr>
                        <m:t>𝝁</m:t>
                      </m:r>
                      <m:r>
                        <a:rPr lang="en-US" altLang="zh-CN" b="1" i="1" smtClean="0">
                          <a:latin typeface="Cambria Math"/>
                        </a:rPr>
                        <m:t>𝒎</m:t>
                      </m:r>
                      <m:r>
                        <a:rPr lang="en-US" altLang="zh-CN" b="1" i="1" smtClean="0">
                          <a:latin typeface="Cambria Math"/>
                        </a:rPr>
                        <m:t>)</m:t>
                      </m:r>
                    </m:oMath>
                  </m:oMathPara>
                </a14:m>
                <a:endParaRPr lang="zh-CN" alt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rot="10800000">
                <a:off x="7004385" y="4763474"/>
                <a:ext cx="461665" cy="1777661"/>
              </a:xfrm>
              <a:prstGeom prst="rect">
                <a:avLst/>
              </a:prstGeom>
              <a:blipFill rotWithShape="1">
                <a:blip r:embed="rId7"/>
                <a:stretch>
                  <a:fillRect/>
                </a:stretch>
              </a:blipFill>
            </p:spPr>
            <p:txBody>
              <a:bodyPr/>
              <a:lstStyle/>
              <a:p>
                <a:r>
                  <a:rPr lang="zh-CN" altLang="en-US">
                    <a:noFill/>
                  </a:rPr>
                  <a:t> </a:t>
                </a:r>
              </a:p>
            </p:txBody>
          </p:sp>
        </mc:Fallback>
      </mc:AlternateContent>
      <p:sp>
        <p:nvSpPr>
          <p:cNvPr id="14" name="TextBox 13"/>
          <p:cNvSpPr txBox="1">
            <a:spLocks noChangeArrowheads="1"/>
          </p:cNvSpPr>
          <p:nvPr/>
        </p:nvSpPr>
        <p:spPr bwMode="auto">
          <a:xfrm>
            <a:off x="457201" y="6749104"/>
            <a:ext cx="6594388" cy="830997"/>
          </a:xfrm>
          <a:prstGeom prst="rect">
            <a:avLst/>
          </a:prstGeom>
          <a:noFill/>
          <a:ln w="9525">
            <a:noFill/>
            <a:miter lim="800000"/>
            <a:headEnd/>
            <a:tailEnd/>
          </a:ln>
        </p:spPr>
        <p:txBody>
          <a:bodyPr wrap="square">
            <a:spAutoFit/>
          </a:bodyPr>
          <a:lstStyle/>
          <a:p>
            <a:pPr marL="287338" indent="-287338"/>
            <a:r>
              <a:rPr lang="en-US" altLang="zh-CN" sz="1400" dirty="0" smtClean="0"/>
              <a:t>     </a:t>
            </a:r>
            <a:r>
              <a:rPr lang="en-US" altLang="zh-CN" sz="1600" dirty="0" smtClean="0"/>
              <a:t>L</a:t>
            </a:r>
            <a:r>
              <a:rPr lang="en-US" altLang="zh-CN" sz="1600" dirty="0"/>
              <a:t>. </a:t>
            </a:r>
            <a:r>
              <a:rPr lang="en-US" altLang="zh-CN" sz="1600" dirty="0" smtClean="0"/>
              <a:t>Yu </a:t>
            </a:r>
            <a:r>
              <a:rPr lang="en-US" altLang="zh-CN" sz="1600" i="1" dirty="0" smtClean="0"/>
              <a:t>et al., </a:t>
            </a:r>
            <a:r>
              <a:rPr lang="en-US" altLang="zh-CN" sz="1600" dirty="0" smtClean="0"/>
              <a:t>“</a:t>
            </a:r>
            <a:r>
              <a:rPr lang="en-US" altLang="zh-CN" sz="1600" dirty="0"/>
              <a:t>Remembrance of Transistors Past: Compact Model Parameter Extraction Using Incomplete New Measurements and a Bayesian Framework,” </a:t>
            </a:r>
            <a:r>
              <a:rPr lang="en-US" altLang="zh-CN" sz="1600" dirty="0" smtClean="0"/>
              <a:t>DAC 2014.</a:t>
            </a:r>
            <a:endParaRPr lang="en-US" sz="1600" dirty="0"/>
          </a:p>
        </p:txBody>
      </p:sp>
    </p:spTree>
    <p:custDataLst>
      <p:tags r:id="rId1"/>
    </p:custDataLst>
    <p:extLst>
      <p:ext uri="{BB962C8B-B14F-4D97-AF65-F5344CB8AC3E}">
        <p14:creationId xmlns:p14="http://schemas.microsoft.com/office/powerpoint/2010/main" val="2766709974"/>
      </p:ext>
    </p:extLst>
  </p:cSld>
  <p:clrMapOvr>
    <a:masterClrMapping/>
  </p:clrMapOvr>
  <mc:AlternateContent xmlns:mc="http://schemas.openxmlformats.org/markup-compatibility/2006" xmlns:p14="http://schemas.microsoft.com/office/powerpoint/2010/main">
    <mc:Choice Requires="p14">
      <p:transition spd="slow" p14:dur="2000" advTm="86332"/>
    </mc:Choice>
    <mc:Fallback xmlns="">
      <p:transition spd="slow" advTm="86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847726" y="133351"/>
                <a:ext cx="8499475" cy="949326"/>
              </a:xfrm>
            </p:spPr>
            <p:txBody>
              <a:bodyPr/>
              <a:lstStyle/>
              <a:p>
                <a:r>
                  <a:rPr lang="en-US" altLang="zh-CN" dirty="0"/>
                  <a:t>Learning Precision </a:t>
                </a:r>
                <a14:m>
                  <m:oMath xmlns:m="http://schemas.openxmlformats.org/officeDocument/2006/math">
                    <m:sSubSup>
                      <m:sSubSupPr>
                        <m:ctrlPr>
                          <a:rPr lang="en-US" altLang="zh-CN" sz="2800" i="1">
                            <a:latin typeface="Cambria Math"/>
                            <a:ea typeface="Cambria Math"/>
                          </a:rPr>
                        </m:ctrlPr>
                      </m:sSubSupPr>
                      <m:e>
                        <m:sSub>
                          <m:sSubPr>
                            <m:ctrlPr>
                              <a:rPr lang="en-US" altLang="zh-CN" sz="2800" i="1">
                                <a:latin typeface="Cambria Math"/>
                                <a:ea typeface="Cambria Math"/>
                              </a:rPr>
                            </m:ctrlPr>
                          </m:sSubPr>
                          <m:e>
                            <m:r>
                              <a:rPr lang="zh-CN" altLang="en-US" sz="2800" i="1">
                                <a:latin typeface="Cambria Math"/>
                                <a:ea typeface="Cambria Math"/>
                              </a:rPr>
                              <m:t>𝛽</m:t>
                            </m:r>
                          </m:e>
                          <m:sub>
                            <m:sSub>
                              <m:sSubPr>
                                <m:ctrlPr>
                                  <a:rPr lang="en-US" altLang="zh-CN" sz="2800" i="1">
                                    <a:latin typeface="Cambria Math"/>
                                  </a:rPr>
                                </m:ctrlPr>
                              </m:sSubPr>
                              <m:e>
                                <m:r>
                                  <a:rPr lang="en-US" altLang="zh-CN" sz="2800" i="1">
                                    <a:latin typeface="Cambria Math"/>
                                  </a:rPr>
                                  <m:t>𝐹</m:t>
                                </m:r>
                              </m:e>
                              <m:sub>
                                <m:r>
                                  <a:rPr lang="en-US" altLang="zh-CN" sz="2800" i="1">
                                    <a:latin typeface="Cambria Math"/>
                                  </a:rPr>
                                  <m:t>𝑖</m:t>
                                </m:r>
                              </m:sub>
                            </m:sSub>
                          </m:sub>
                        </m:sSub>
                      </m:e>
                      <m:sub/>
                      <m:sup>
                        <m:r>
                          <a:rPr lang="en-US" altLang="zh-CN" sz="2800" i="1">
                            <a:latin typeface="Cambria Math"/>
                            <a:ea typeface="Cambria Math"/>
                          </a:rPr>
                          <m:t>−1</m:t>
                        </m:r>
                      </m:sup>
                    </m:sSubSup>
                  </m:oMath>
                </a14:m>
                <a:r>
                  <a:rPr lang="en-US" altLang="zh-CN" dirty="0"/>
                  <a:t>at Different Biases</a:t>
                </a:r>
                <a:endParaRPr lang="zh-CN" alt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847726" y="133351"/>
                <a:ext cx="8499475" cy="949326"/>
              </a:xfrm>
              <a:blipFill rotWithShape="1">
                <a:blip r:embed="rId2"/>
                <a:stretch>
                  <a:fillRect l="-22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Content Placeholder 1"/>
              <p:cNvSpPr txBox="1">
                <a:spLocks/>
              </p:cNvSpPr>
              <p:nvPr/>
            </p:nvSpPr>
            <p:spPr bwMode="auto">
              <a:xfrm>
                <a:off x="461963" y="1082676"/>
                <a:ext cx="4452937" cy="6037691"/>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sz="2400"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20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8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r>
                  <a:rPr lang="en-US" altLang="zh-CN" kern="0" dirty="0" smtClean="0"/>
                  <a:t>The learning of precision </a:t>
                </a:r>
                <a14:m>
                  <m:oMath xmlns:m="http://schemas.openxmlformats.org/officeDocument/2006/math">
                    <m:sSubSup>
                      <m:sSubSupPr>
                        <m:ctrlPr>
                          <a:rPr lang="en-US" altLang="zh-CN" i="1" kern="0">
                            <a:latin typeface="Cambria Math"/>
                            <a:ea typeface="Cambria Math"/>
                          </a:rPr>
                        </m:ctrlPr>
                      </m:sSubSupPr>
                      <m:e>
                        <m:sSub>
                          <m:sSubPr>
                            <m:ctrlPr>
                              <a:rPr lang="en-US" altLang="zh-CN" i="1" kern="0">
                                <a:latin typeface="Cambria Math"/>
                                <a:ea typeface="Cambria Math"/>
                              </a:rPr>
                            </m:ctrlPr>
                          </m:sSubPr>
                          <m:e>
                            <m:r>
                              <a:rPr lang="zh-CN" altLang="en-US" i="1" kern="0">
                                <a:latin typeface="Cambria Math"/>
                                <a:ea typeface="Cambria Math"/>
                              </a:rPr>
                              <m:t>𝛽</m:t>
                            </m:r>
                          </m:e>
                          <m:sub>
                            <m:r>
                              <m:rPr>
                                <m:sty m:val="p"/>
                              </m:rPr>
                              <a:rPr lang="en-US" altLang="zh-CN" kern="0">
                                <a:latin typeface="Cambria Math"/>
                              </a:rPr>
                              <m:t>ln</m:t>
                            </m:r>
                            <m:sSub>
                              <m:sSubPr>
                                <m:ctrlPr>
                                  <a:rPr lang="en-US" altLang="zh-CN" i="1" kern="0">
                                    <a:latin typeface="Cambria Math"/>
                                  </a:rPr>
                                </m:ctrlPr>
                              </m:sSubPr>
                              <m:e>
                                <m:r>
                                  <a:rPr lang="en-US" altLang="zh-CN" i="1" kern="0">
                                    <a:latin typeface="Cambria Math"/>
                                  </a:rPr>
                                  <m:t>𝐹</m:t>
                                </m:r>
                              </m:e>
                              <m:sub>
                                <m:r>
                                  <a:rPr lang="en-US" altLang="zh-CN" i="1" kern="0">
                                    <a:latin typeface="Cambria Math"/>
                                  </a:rPr>
                                  <m:t>𝑖</m:t>
                                </m:r>
                              </m:sub>
                            </m:sSub>
                          </m:sub>
                        </m:sSub>
                      </m:e>
                      <m:sub/>
                      <m:sup>
                        <m:r>
                          <a:rPr lang="en-US" altLang="zh-CN" i="1" kern="0">
                            <a:latin typeface="Cambria Math"/>
                            <a:ea typeface="Cambria Math"/>
                          </a:rPr>
                          <m:t>−1</m:t>
                        </m:r>
                      </m:sup>
                    </m:sSubSup>
                  </m:oMath>
                </a14:m>
                <a:r>
                  <a:rPr lang="en-US" altLang="zh-CN" kern="0" dirty="0"/>
                  <a:t> </a:t>
                </a:r>
                <a:r>
                  <a:rPr lang="en-US" altLang="zh-CN" kern="0" dirty="0" smtClean="0"/>
                  <a:t>and </a:t>
                </a:r>
                <a14:m>
                  <m:oMath xmlns:m="http://schemas.openxmlformats.org/officeDocument/2006/math">
                    <m:sSubSup>
                      <m:sSubSupPr>
                        <m:ctrlPr>
                          <a:rPr lang="en-US" altLang="zh-CN" i="1" kern="0">
                            <a:latin typeface="Cambria Math"/>
                            <a:ea typeface="Cambria Math"/>
                          </a:rPr>
                        </m:ctrlPr>
                      </m:sSubSupPr>
                      <m:e>
                        <m:sSub>
                          <m:sSubPr>
                            <m:ctrlPr>
                              <a:rPr lang="en-US" altLang="zh-CN" i="1" kern="0">
                                <a:latin typeface="Cambria Math"/>
                                <a:ea typeface="Cambria Math"/>
                              </a:rPr>
                            </m:ctrlPr>
                          </m:sSubPr>
                          <m:e>
                            <m:r>
                              <a:rPr lang="zh-CN" altLang="en-US" i="1" kern="0">
                                <a:latin typeface="Cambria Math"/>
                                <a:ea typeface="Cambria Math"/>
                              </a:rPr>
                              <m:t>𝛽</m:t>
                            </m:r>
                          </m:e>
                          <m:sub>
                            <m:sSub>
                              <m:sSubPr>
                                <m:ctrlPr>
                                  <a:rPr lang="en-US" altLang="zh-CN" i="1" kern="0">
                                    <a:latin typeface="Cambria Math"/>
                                  </a:rPr>
                                </m:ctrlPr>
                              </m:sSubPr>
                              <m:e>
                                <m:r>
                                  <a:rPr lang="en-US" altLang="zh-CN" i="1" kern="0">
                                    <a:latin typeface="Cambria Math"/>
                                  </a:rPr>
                                  <m:t>𝐹</m:t>
                                </m:r>
                              </m:e>
                              <m:sub>
                                <m:r>
                                  <a:rPr lang="en-US" altLang="zh-CN" i="1" kern="0">
                                    <a:latin typeface="Cambria Math"/>
                                  </a:rPr>
                                  <m:t>𝑖</m:t>
                                </m:r>
                              </m:sub>
                            </m:sSub>
                          </m:sub>
                        </m:sSub>
                      </m:e>
                      <m:sub/>
                      <m:sup>
                        <m:r>
                          <a:rPr lang="en-US" altLang="zh-CN" i="1" kern="0">
                            <a:latin typeface="Cambria Math"/>
                            <a:ea typeface="Cambria Math"/>
                          </a:rPr>
                          <m:t>−1</m:t>
                        </m:r>
                      </m:sup>
                    </m:sSubSup>
                    <m:r>
                      <a:rPr lang="en-US" altLang="zh-CN" i="1" kern="0">
                        <a:latin typeface="Cambria Math"/>
                        <a:ea typeface="Cambria Math"/>
                      </a:rPr>
                      <m:t> </m:t>
                    </m:r>
                  </m:oMath>
                </a14:m>
                <a:r>
                  <a:rPr lang="en-US" altLang="zh-CN" kern="0" dirty="0" smtClean="0"/>
                  <a:t>is </a:t>
                </a:r>
                <a:r>
                  <a:rPr lang="en-US" altLang="zh-CN" kern="0" dirty="0"/>
                  <a:t>a key step in </a:t>
                </a:r>
                <a:r>
                  <a:rPr lang="en-US" altLang="zh-CN" kern="0" dirty="0" smtClean="0"/>
                  <a:t>this work </a:t>
                </a:r>
              </a:p>
              <a:p>
                <a:endParaRPr lang="en-US" altLang="zh-CN" kern="0" dirty="0"/>
              </a:p>
              <a:p>
                <a:r>
                  <a:rPr lang="en-US" altLang="zh-CN" kern="0" dirty="0" smtClean="0"/>
                  <a:t>Modeling errors:</a:t>
                </a:r>
              </a:p>
              <a:p>
                <a:pPr lvl="1"/>
                <a:r>
                  <a:rPr lang="en-US" altLang="zh-CN" kern="0" dirty="0" smtClean="0"/>
                  <a:t>Inability </a:t>
                </a:r>
                <a:r>
                  <a:rPr lang="en-US" altLang="zh-CN" kern="0" dirty="0"/>
                  <a:t>of MVS to capture certain physical </a:t>
                </a:r>
                <a:r>
                  <a:rPr lang="en-US" altLang="zh-CN" kern="0" dirty="0" smtClean="0"/>
                  <a:t>effects</a:t>
                </a:r>
              </a:p>
              <a:p>
                <a:pPr lvl="1"/>
                <a:r>
                  <a:rPr lang="en-US" altLang="zh-CN" kern="0" dirty="0" smtClean="0"/>
                  <a:t>E.g. gate tunneling effects</a:t>
                </a:r>
              </a:p>
              <a:p>
                <a:pPr lvl="2"/>
                <a:endParaRPr lang="en-US" altLang="zh-CN" kern="0" dirty="0"/>
              </a:p>
              <a:p>
                <a:r>
                  <a:rPr lang="en-US" altLang="zh-CN" kern="0" dirty="0" smtClean="0"/>
                  <a:t>Measurement errors:</a:t>
                </a:r>
              </a:p>
              <a:p>
                <a:pPr lvl="1"/>
                <a:r>
                  <a:rPr lang="en-US" altLang="zh-CN" kern="0" dirty="0" smtClean="0"/>
                  <a:t>Noise or other inaccuracies </a:t>
                </a:r>
                <a:r>
                  <a:rPr lang="en-US" altLang="zh-CN" kern="0" dirty="0"/>
                  <a:t>in current </a:t>
                </a:r>
                <a:r>
                  <a:rPr lang="en-US" altLang="zh-CN" kern="0" dirty="0" smtClean="0"/>
                  <a:t>measurements</a:t>
                </a:r>
              </a:p>
              <a:p>
                <a:pPr lvl="1"/>
                <a:r>
                  <a:rPr lang="en-US" altLang="zh-CN" kern="0" dirty="0" smtClean="0"/>
                  <a:t>Important in low </a:t>
                </a:r>
                <a14:m>
                  <m:oMath xmlns:m="http://schemas.openxmlformats.org/officeDocument/2006/math">
                    <m:sSub>
                      <m:sSubPr>
                        <m:ctrlPr>
                          <a:rPr lang="en-US" altLang="zh-CN" i="1" kern="0" smtClean="0">
                            <a:latin typeface="Cambria Math"/>
                          </a:rPr>
                        </m:ctrlPr>
                      </m:sSubPr>
                      <m:e>
                        <m:r>
                          <a:rPr lang="en-US" altLang="zh-CN" b="1" i="1" kern="0" smtClean="0">
                            <a:latin typeface="Cambria Math"/>
                          </a:rPr>
                          <m:t>𝑽</m:t>
                        </m:r>
                      </m:e>
                      <m:sub>
                        <m:r>
                          <a:rPr lang="en-US" altLang="zh-CN" b="1" i="1" kern="0" smtClean="0">
                            <a:latin typeface="Cambria Math"/>
                          </a:rPr>
                          <m:t>𝒈</m:t>
                        </m:r>
                      </m:sub>
                    </m:sSub>
                  </m:oMath>
                </a14:m>
                <a:r>
                  <a:rPr lang="zh-CN" altLang="en-US" kern="0" dirty="0" smtClean="0"/>
                  <a:t> </a:t>
                </a:r>
                <a:r>
                  <a:rPr lang="en-US" altLang="zh-CN" kern="0" dirty="0" smtClean="0"/>
                  <a:t>region</a:t>
                </a:r>
                <a:endParaRPr lang="zh-CN" altLang="en-US" kern="0" dirty="0"/>
              </a:p>
            </p:txBody>
          </p:sp>
        </mc:Choice>
        <mc:Fallback xmlns="">
          <p:sp>
            <p:nvSpPr>
              <p:cNvPr id="4" name="Content Placeholder 1"/>
              <p:cNvSpPr txBox="1">
                <a:spLocks noRot="1" noChangeAspect="1" noMove="1" noResize="1" noEditPoints="1" noAdjustHandles="1" noChangeArrowheads="1" noChangeShapeType="1" noTextEdit="1"/>
              </p:cNvSpPr>
              <p:nvPr/>
            </p:nvSpPr>
            <p:spPr bwMode="auto">
              <a:xfrm>
                <a:off x="461963" y="1082676"/>
                <a:ext cx="4452937" cy="6037691"/>
              </a:xfrm>
              <a:prstGeom prst="rect">
                <a:avLst/>
              </a:prstGeom>
              <a:blipFill rotWithShape="0">
                <a:blip r:embed="rId3"/>
                <a:stretch>
                  <a:fillRect l="-1644" t="-707" r="-822"/>
                </a:stretch>
              </a:blipFill>
              <a:ln w="9525">
                <a:noFill/>
                <a:miter lim="800000"/>
                <a:headEnd/>
                <a:tailEnd/>
              </a:ln>
            </p:spPr>
            <p:txBody>
              <a:bodyPr/>
              <a:lstStyle/>
              <a:p>
                <a:r>
                  <a:rPr lang="en-US">
                    <a:noFill/>
                  </a:rPr>
                  <a:t> </a:t>
                </a:r>
              </a:p>
            </p:txBody>
          </p:sp>
        </mc:Fallback>
      </mc:AlternateContent>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622" y="1223988"/>
            <a:ext cx="5934196" cy="29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12620" y="1039322"/>
            <a:ext cx="2122099" cy="369332"/>
          </a:xfrm>
          <a:prstGeom prst="rect">
            <a:avLst/>
          </a:prstGeom>
          <a:noFill/>
        </p:spPr>
        <p:txBody>
          <a:bodyPr wrap="square" rtlCol="0">
            <a:spAutoFit/>
          </a:bodyPr>
          <a:lstStyle/>
          <a:p>
            <a:r>
              <a:rPr kumimoji="1" lang="en-US" dirty="0" smtClean="0">
                <a:solidFill>
                  <a:srgbClr val="9B1244"/>
                </a:solidFill>
                <a:latin typeface="Arial Unicode MS" panose="020B0604020202020204" pitchFamily="34" charset="-122"/>
                <a:ea typeface="Arial Unicode MS" panose="020B0604020202020204" pitchFamily="34" charset="-122"/>
                <a:cs typeface="Arial Unicode MS" panose="020B0604020202020204" pitchFamily="34" charset="-122"/>
              </a:rPr>
              <a:t>MVS </a:t>
            </a:r>
            <a:r>
              <a:rPr kumimoji="1" lang="en-US" dirty="0">
                <a:solidFill>
                  <a:srgbClr val="9B1244"/>
                </a:solidFill>
                <a:latin typeface="Arial Unicode MS" panose="020B0604020202020204" pitchFamily="34" charset="-122"/>
                <a:ea typeface="Arial Unicode MS" panose="020B0604020202020204" pitchFamily="34" charset="-122"/>
                <a:cs typeface="Arial Unicode MS" panose="020B0604020202020204" pitchFamily="34" charset="-122"/>
              </a:rPr>
              <a:t>model error</a:t>
            </a:r>
          </a:p>
        </p:txBody>
      </p:sp>
      <p:sp>
        <p:nvSpPr>
          <p:cNvPr id="8" name="TextBox 7"/>
          <p:cNvSpPr txBox="1"/>
          <p:nvPr/>
        </p:nvSpPr>
        <p:spPr>
          <a:xfrm>
            <a:off x="7725245" y="876903"/>
            <a:ext cx="2183201" cy="563231"/>
          </a:xfrm>
          <a:prstGeom prst="rect">
            <a:avLst/>
          </a:prstGeom>
          <a:noFill/>
        </p:spPr>
        <p:txBody>
          <a:bodyPr wrap="square" rtlCol="0">
            <a:spAutoFit/>
          </a:bodyPr>
          <a:lstStyle/>
          <a:p>
            <a:pPr algn="ctr">
              <a:lnSpc>
                <a:spcPct val="85000"/>
              </a:lnSpc>
            </a:pPr>
            <a:r>
              <a:rPr kumimoji="1" lang="en-US" dirty="0" smtClean="0">
                <a:solidFill>
                  <a:srgbClr val="9B1244"/>
                </a:solidFill>
                <a:latin typeface="Arial Unicode MS" panose="020B0604020202020204" pitchFamily="34" charset="-122"/>
                <a:ea typeface="Arial Unicode MS" panose="020B0604020202020204" pitchFamily="34" charset="-122"/>
                <a:cs typeface="Arial Unicode MS" panose="020B0604020202020204" pitchFamily="34" charset="-122"/>
              </a:rPr>
              <a:t>MVS </a:t>
            </a:r>
            <a:r>
              <a:rPr kumimoji="1" lang="en-US" dirty="0">
                <a:solidFill>
                  <a:srgbClr val="9B1244"/>
                </a:solidFill>
                <a:latin typeface="Arial Unicode MS" panose="020B0604020202020204" pitchFamily="34" charset="-122"/>
                <a:ea typeface="Arial Unicode MS" panose="020B0604020202020204" pitchFamily="34" charset="-122"/>
                <a:cs typeface="Arial Unicode MS" panose="020B0604020202020204" pitchFamily="34" charset="-122"/>
              </a:rPr>
              <a:t>model error + measurement error</a:t>
            </a:r>
          </a:p>
        </p:txBody>
      </p:sp>
      <mc:AlternateContent xmlns:mc="http://schemas.openxmlformats.org/markup-compatibility/2006" xmlns:a14="http://schemas.microsoft.com/office/drawing/2010/main">
        <mc:Choice Requires="a14">
          <p:sp>
            <p:nvSpPr>
              <p:cNvPr id="5" name="Rectangle 4"/>
              <p:cNvSpPr/>
              <p:nvPr/>
            </p:nvSpPr>
            <p:spPr>
              <a:xfrm>
                <a:off x="5455724" y="7040011"/>
                <a:ext cx="4322337" cy="656013"/>
              </a:xfrm>
              <a:prstGeom prst="rect">
                <a:avLst/>
              </a:prstGeom>
            </p:spPr>
            <p:txBody>
              <a:bodyPr wrap="none">
                <a:spAutoFit/>
              </a:bodyPr>
              <a:lstStyle/>
              <a:p>
                <a:r>
                  <a:rPr lang="en-US" altLang="zh-CN" dirty="0"/>
                  <a:t>Extraction of average uncertainty </a:t>
                </a:r>
                <a14:m>
                  <m:oMath xmlns:m="http://schemas.openxmlformats.org/officeDocument/2006/math">
                    <m:rad>
                      <m:radPr>
                        <m:degHide m:val="on"/>
                        <m:ctrlPr>
                          <a:rPr lang="en-US" altLang="zh-CN" i="1">
                            <a:latin typeface="Cambria Math"/>
                          </a:rPr>
                        </m:ctrlPr>
                      </m:radPr>
                      <m:deg/>
                      <m:e>
                        <m:sSubSup>
                          <m:sSubSupPr>
                            <m:ctrlPr>
                              <a:rPr lang="en-US" altLang="zh-CN" i="1">
                                <a:latin typeface="Cambria Math"/>
                                <a:ea typeface="Cambria Math"/>
                              </a:rPr>
                            </m:ctrlPr>
                          </m:sSubSupPr>
                          <m:e>
                            <m:sSub>
                              <m:sSubPr>
                                <m:ctrlPr>
                                  <a:rPr lang="en-US" altLang="zh-CN" i="1">
                                    <a:latin typeface="Cambria Math"/>
                                    <a:ea typeface="Cambria Math"/>
                                  </a:rPr>
                                </m:ctrlPr>
                              </m:sSubPr>
                              <m:e>
                                <m:r>
                                  <a:rPr lang="zh-CN" altLang="en-US" i="1">
                                    <a:latin typeface="Cambria Math"/>
                                    <a:ea typeface="Cambria Math"/>
                                  </a:rPr>
                                  <m:t>𝛽</m:t>
                                </m:r>
                              </m:e>
                              <m:sub>
                                <m:sSub>
                                  <m:sSubPr>
                                    <m:ctrlPr>
                                      <a:rPr lang="en-US" altLang="zh-CN" i="1">
                                        <a:latin typeface="Cambria Math"/>
                                      </a:rPr>
                                    </m:ctrlPr>
                                  </m:sSubPr>
                                  <m:e>
                                    <m:r>
                                      <a:rPr lang="en-US" altLang="zh-CN" i="1">
                                        <a:latin typeface="Cambria Math"/>
                                      </a:rPr>
                                      <m:t>𝐹</m:t>
                                    </m:r>
                                  </m:e>
                                  <m:sub>
                                    <m:r>
                                      <a:rPr lang="en-US" altLang="zh-CN" i="1">
                                        <a:latin typeface="Cambria Math"/>
                                      </a:rPr>
                                      <m:t>𝑖</m:t>
                                    </m:r>
                                  </m:sub>
                                </m:sSub>
                              </m:sub>
                            </m:sSub>
                          </m:e>
                          <m:sub/>
                          <m:sup>
                            <m:r>
                              <a:rPr lang="en-US" altLang="zh-CN" i="1">
                                <a:latin typeface="Cambria Math"/>
                                <a:ea typeface="Cambria Math"/>
                              </a:rPr>
                              <m:t>−1</m:t>
                            </m:r>
                          </m:sup>
                        </m:sSubSup>
                      </m:e>
                    </m:rad>
                  </m:oMath>
                </a14:m>
                <a:endParaRPr lang="zh-CN"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5455724" y="7040011"/>
                <a:ext cx="4322337" cy="656013"/>
              </a:xfrm>
              <a:prstGeom prst="rect">
                <a:avLst/>
              </a:prstGeom>
              <a:blipFill rotWithShape="0">
                <a:blip r:embed="rId6"/>
                <a:stretch>
                  <a:fillRect l="-1269"/>
                </a:stretch>
              </a:blipFill>
            </p:spPr>
            <p:txBody>
              <a:bodyPr/>
              <a:lstStyle/>
              <a:p>
                <a:r>
                  <a:rPr lang="en-US">
                    <a:noFill/>
                  </a:rPr>
                  <a:t> </a:t>
                </a:r>
              </a:p>
            </p:txBody>
          </p:sp>
        </mc:Fallback>
      </mc:AlternateContent>
      <p:grpSp>
        <p:nvGrpSpPr>
          <p:cNvPr id="43" name="Group 42"/>
          <p:cNvGrpSpPr/>
          <p:nvPr/>
        </p:nvGrpSpPr>
        <p:grpSpPr>
          <a:xfrm>
            <a:off x="4891378" y="3783362"/>
            <a:ext cx="4886683" cy="3665012"/>
            <a:chOff x="4891378" y="3783362"/>
            <a:chExt cx="4886683" cy="3665012"/>
          </a:xfrm>
        </p:grpSpPr>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1378" y="3783362"/>
              <a:ext cx="4886683" cy="366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187612" y="4683318"/>
              <a:ext cx="268111" cy="15346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5260280" y="5984518"/>
              <a:ext cx="268111" cy="276999"/>
            </a:xfrm>
            <a:prstGeom prst="rect">
              <a:avLst/>
            </a:prstGeom>
            <a:noFill/>
          </p:spPr>
          <p:txBody>
            <a:bodyPr wrap="square" rtlCol="0">
              <a:spAutoFit/>
            </a:bodyPr>
            <a:lstStyle/>
            <a:p>
              <a:r>
                <a:rPr lang="en-US" altLang="zh-CN" sz="1200" b="1" dirty="0" smtClean="0"/>
                <a:t>0</a:t>
              </a:r>
              <a:endParaRPr lang="zh-CN" altLang="en-US" sz="1200" b="1" dirty="0"/>
            </a:p>
          </p:txBody>
        </p:sp>
        <p:sp>
          <p:nvSpPr>
            <p:cNvPr id="12" name="TextBox 11"/>
            <p:cNvSpPr txBox="1"/>
            <p:nvPr/>
          </p:nvSpPr>
          <p:spPr>
            <a:xfrm>
              <a:off x="5166643" y="5663086"/>
              <a:ext cx="455383" cy="276999"/>
            </a:xfrm>
            <a:prstGeom prst="rect">
              <a:avLst/>
            </a:prstGeom>
            <a:noFill/>
          </p:spPr>
          <p:txBody>
            <a:bodyPr wrap="square" rtlCol="0">
              <a:spAutoFit/>
            </a:bodyPr>
            <a:lstStyle/>
            <a:p>
              <a:r>
                <a:rPr lang="en-US" altLang="zh-CN" sz="1200" b="1" dirty="0" smtClean="0"/>
                <a:t>0.5</a:t>
              </a:r>
              <a:endParaRPr lang="zh-CN" altLang="en-US" sz="1200" b="1" dirty="0"/>
            </a:p>
          </p:txBody>
        </p:sp>
        <p:sp>
          <p:nvSpPr>
            <p:cNvPr id="13" name="TextBox 12"/>
            <p:cNvSpPr txBox="1"/>
            <p:nvPr/>
          </p:nvSpPr>
          <p:spPr>
            <a:xfrm>
              <a:off x="5148310" y="4988551"/>
              <a:ext cx="455383" cy="276999"/>
            </a:xfrm>
            <a:prstGeom prst="rect">
              <a:avLst/>
            </a:prstGeom>
            <a:noFill/>
          </p:spPr>
          <p:txBody>
            <a:bodyPr wrap="square" rtlCol="0">
              <a:spAutoFit/>
            </a:bodyPr>
            <a:lstStyle/>
            <a:p>
              <a:r>
                <a:rPr lang="en-US" altLang="zh-CN" sz="1200" b="1" dirty="0" smtClean="0"/>
                <a:t>1.5</a:t>
              </a:r>
              <a:endParaRPr lang="zh-CN" altLang="en-US" sz="1200" b="1" dirty="0"/>
            </a:p>
          </p:txBody>
        </p:sp>
        <p:sp>
          <p:nvSpPr>
            <p:cNvPr id="14" name="TextBox 13"/>
            <p:cNvSpPr txBox="1"/>
            <p:nvPr/>
          </p:nvSpPr>
          <p:spPr>
            <a:xfrm>
              <a:off x="5245507" y="5338868"/>
              <a:ext cx="343413" cy="276999"/>
            </a:xfrm>
            <a:prstGeom prst="rect">
              <a:avLst/>
            </a:prstGeom>
            <a:noFill/>
          </p:spPr>
          <p:txBody>
            <a:bodyPr wrap="square" rtlCol="0">
              <a:spAutoFit/>
            </a:bodyPr>
            <a:lstStyle/>
            <a:p>
              <a:r>
                <a:rPr lang="en-US" altLang="zh-CN" sz="1200" b="1" dirty="0" smtClean="0"/>
                <a:t>1</a:t>
              </a:r>
              <a:endParaRPr lang="zh-CN" altLang="en-US" sz="1200" b="1" dirty="0"/>
            </a:p>
          </p:txBody>
        </p:sp>
        <p:sp>
          <p:nvSpPr>
            <p:cNvPr id="15" name="TextBox 14"/>
            <p:cNvSpPr txBox="1"/>
            <p:nvPr/>
          </p:nvSpPr>
          <p:spPr>
            <a:xfrm>
              <a:off x="5260280" y="4672281"/>
              <a:ext cx="343413" cy="276999"/>
            </a:xfrm>
            <a:prstGeom prst="rect">
              <a:avLst/>
            </a:prstGeom>
            <a:noFill/>
          </p:spPr>
          <p:txBody>
            <a:bodyPr wrap="square" rtlCol="0">
              <a:spAutoFit/>
            </a:bodyPr>
            <a:lstStyle/>
            <a:p>
              <a:r>
                <a:rPr lang="en-US" altLang="zh-CN" sz="1200" b="1" dirty="0" smtClean="0"/>
                <a:t>2</a:t>
              </a:r>
              <a:endParaRPr lang="zh-CN" altLang="en-US" sz="1200" b="1" dirty="0"/>
            </a:p>
          </p:txBody>
        </p:sp>
        <p:sp>
          <p:nvSpPr>
            <p:cNvPr id="10" name="Rectangle 9"/>
            <p:cNvSpPr/>
            <p:nvPr/>
          </p:nvSpPr>
          <p:spPr bwMode="auto">
            <a:xfrm>
              <a:off x="5376001" y="6217920"/>
              <a:ext cx="79723" cy="135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655621" y="6437906"/>
              <a:ext cx="276051" cy="135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082748" y="6653916"/>
              <a:ext cx="277308" cy="135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5354391" y="6160907"/>
              <a:ext cx="343413" cy="276999"/>
            </a:xfrm>
            <a:prstGeom prst="rect">
              <a:avLst/>
            </a:prstGeom>
            <a:noFill/>
          </p:spPr>
          <p:txBody>
            <a:bodyPr wrap="square" rtlCol="0">
              <a:spAutoFit/>
            </a:bodyPr>
            <a:lstStyle/>
            <a:p>
              <a:r>
                <a:rPr lang="en-US" altLang="zh-CN" sz="1200" b="1" dirty="0" smtClean="0"/>
                <a:t>1</a:t>
              </a:r>
              <a:endParaRPr lang="zh-CN" altLang="en-US" sz="1200" b="1" dirty="0"/>
            </a:p>
          </p:txBody>
        </p:sp>
        <p:sp>
          <p:nvSpPr>
            <p:cNvPr id="20" name="TextBox 19"/>
            <p:cNvSpPr txBox="1"/>
            <p:nvPr/>
          </p:nvSpPr>
          <p:spPr>
            <a:xfrm>
              <a:off x="5565954" y="6298183"/>
              <a:ext cx="455383" cy="276999"/>
            </a:xfrm>
            <a:prstGeom prst="rect">
              <a:avLst/>
            </a:prstGeom>
            <a:noFill/>
          </p:spPr>
          <p:txBody>
            <a:bodyPr wrap="square" rtlCol="0">
              <a:spAutoFit/>
            </a:bodyPr>
            <a:lstStyle/>
            <a:p>
              <a:r>
                <a:rPr lang="en-US" altLang="zh-CN" sz="1200" b="1" dirty="0" smtClean="0"/>
                <a:t>0.8</a:t>
              </a:r>
              <a:endParaRPr lang="zh-CN" altLang="en-US" sz="1200" b="1" dirty="0"/>
            </a:p>
          </p:txBody>
        </p:sp>
        <p:sp>
          <p:nvSpPr>
            <p:cNvPr id="21" name="TextBox 20"/>
            <p:cNvSpPr txBox="1"/>
            <p:nvPr/>
          </p:nvSpPr>
          <p:spPr>
            <a:xfrm>
              <a:off x="6045977" y="6583002"/>
              <a:ext cx="455383" cy="276999"/>
            </a:xfrm>
            <a:prstGeom prst="rect">
              <a:avLst/>
            </a:prstGeom>
            <a:noFill/>
          </p:spPr>
          <p:txBody>
            <a:bodyPr wrap="square" rtlCol="0">
              <a:spAutoFit/>
            </a:bodyPr>
            <a:lstStyle/>
            <a:p>
              <a:r>
                <a:rPr lang="en-US" altLang="zh-CN" sz="1200" b="1" dirty="0" smtClean="0"/>
                <a:t>0.6</a:t>
              </a:r>
              <a:endParaRPr lang="zh-CN" altLang="en-US" sz="1200" b="1" dirty="0"/>
            </a:p>
          </p:txBody>
        </p:sp>
        <p:sp>
          <p:nvSpPr>
            <p:cNvPr id="16" name="Rectangle 15"/>
            <p:cNvSpPr/>
            <p:nvPr/>
          </p:nvSpPr>
          <p:spPr bwMode="auto">
            <a:xfrm>
              <a:off x="6559826" y="6860001"/>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7005524" y="7040011"/>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440601" y="6778733"/>
              <a:ext cx="455383" cy="276999"/>
            </a:xfrm>
            <a:prstGeom prst="rect">
              <a:avLst/>
            </a:prstGeom>
            <a:noFill/>
          </p:spPr>
          <p:txBody>
            <a:bodyPr wrap="square" rtlCol="0">
              <a:spAutoFit/>
            </a:bodyPr>
            <a:lstStyle/>
            <a:p>
              <a:r>
                <a:rPr lang="en-US" altLang="zh-CN" sz="1200" b="1" dirty="0" smtClean="0"/>
                <a:t>0.4</a:t>
              </a:r>
              <a:endParaRPr lang="zh-CN" altLang="en-US" sz="1200" b="1" dirty="0"/>
            </a:p>
          </p:txBody>
        </p:sp>
        <p:sp>
          <p:nvSpPr>
            <p:cNvPr id="25" name="Rectangle 24"/>
            <p:cNvSpPr/>
            <p:nvPr/>
          </p:nvSpPr>
          <p:spPr bwMode="auto">
            <a:xfrm>
              <a:off x="7334719" y="7062758"/>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6895984" y="6981867"/>
              <a:ext cx="455383" cy="276999"/>
            </a:xfrm>
            <a:prstGeom prst="rect">
              <a:avLst/>
            </a:prstGeom>
            <a:noFill/>
          </p:spPr>
          <p:txBody>
            <a:bodyPr wrap="square" rtlCol="0">
              <a:spAutoFit/>
            </a:bodyPr>
            <a:lstStyle/>
            <a:p>
              <a:r>
                <a:rPr lang="en-US" altLang="zh-CN" sz="1200" b="1" dirty="0" smtClean="0"/>
                <a:t>0.2</a:t>
              </a:r>
              <a:endParaRPr lang="zh-CN" altLang="en-US" sz="1200" b="1" dirty="0"/>
            </a:p>
          </p:txBody>
        </p:sp>
        <p:sp>
          <p:nvSpPr>
            <p:cNvPr id="28" name="Rectangle 27"/>
            <p:cNvSpPr/>
            <p:nvPr/>
          </p:nvSpPr>
          <p:spPr bwMode="auto">
            <a:xfrm>
              <a:off x="7742265" y="6904030"/>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8140491" y="6777969"/>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8532166" y="6653916"/>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8980740" y="6505492"/>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9351675" y="6353092"/>
              <a:ext cx="198783" cy="1800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8013746" y="6708440"/>
              <a:ext cx="414262" cy="276999"/>
            </a:xfrm>
            <a:prstGeom prst="rect">
              <a:avLst/>
            </a:prstGeom>
            <a:noFill/>
          </p:spPr>
          <p:txBody>
            <a:bodyPr wrap="square" rtlCol="0">
              <a:spAutoFit/>
            </a:bodyPr>
            <a:lstStyle/>
            <a:p>
              <a:r>
                <a:rPr lang="en-US" altLang="zh-CN" sz="1200" b="1" dirty="0" smtClean="0"/>
                <a:t>0.4</a:t>
              </a:r>
              <a:endParaRPr lang="zh-CN" altLang="en-US" sz="1200" b="1" dirty="0"/>
            </a:p>
          </p:txBody>
        </p:sp>
        <p:sp>
          <p:nvSpPr>
            <p:cNvPr id="33" name="TextBox 32"/>
            <p:cNvSpPr txBox="1"/>
            <p:nvPr/>
          </p:nvSpPr>
          <p:spPr>
            <a:xfrm>
              <a:off x="8428008" y="6557974"/>
              <a:ext cx="433797" cy="276999"/>
            </a:xfrm>
            <a:prstGeom prst="rect">
              <a:avLst/>
            </a:prstGeom>
            <a:noFill/>
          </p:spPr>
          <p:txBody>
            <a:bodyPr wrap="square" rtlCol="0">
              <a:spAutoFit/>
            </a:bodyPr>
            <a:lstStyle/>
            <a:p>
              <a:r>
                <a:rPr lang="en-US" altLang="zh-CN" sz="1200" b="1" dirty="0" smtClean="0"/>
                <a:t>0.6</a:t>
              </a:r>
              <a:endParaRPr lang="zh-CN" altLang="en-US" sz="1200" b="1" dirty="0"/>
            </a:p>
          </p:txBody>
        </p:sp>
        <p:sp>
          <p:nvSpPr>
            <p:cNvPr id="34" name="TextBox 33"/>
            <p:cNvSpPr txBox="1"/>
            <p:nvPr/>
          </p:nvSpPr>
          <p:spPr>
            <a:xfrm>
              <a:off x="8821987" y="6414283"/>
              <a:ext cx="394123" cy="276999"/>
            </a:xfrm>
            <a:prstGeom prst="rect">
              <a:avLst/>
            </a:prstGeom>
            <a:noFill/>
          </p:spPr>
          <p:txBody>
            <a:bodyPr wrap="square" rtlCol="0">
              <a:spAutoFit/>
            </a:bodyPr>
            <a:lstStyle/>
            <a:p>
              <a:r>
                <a:rPr lang="en-US" altLang="zh-CN" sz="1200" b="1" dirty="0" smtClean="0"/>
                <a:t>0.8</a:t>
              </a:r>
              <a:endParaRPr lang="zh-CN" altLang="en-US" sz="1200" b="1" dirty="0"/>
            </a:p>
          </p:txBody>
        </p:sp>
        <p:sp>
          <p:nvSpPr>
            <p:cNvPr id="35" name="TextBox 34"/>
            <p:cNvSpPr txBox="1"/>
            <p:nvPr/>
          </p:nvSpPr>
          <p:spPr>
            <a:xfrm>
              <a:off x="9179523" y="6289684"/>
              <a:ext cx="394123" cy="276999"/>
            </a:xfrm>
            <a:prstGeom prst="rect">
              <a:avLst/>
            </a:prstGeom>
            <a:noFill/>
          </p:spPr>
          <p:txBody>
            <a:bodyPr wrap="square" rtlCol="0">
              <a:spAutoFit/>
            </a:bodyPr>
            <a:lstStyle/>
            <a:p>
              <a:r>
                <a:rPr lang="en-US" altLang="zh-CN" sz="1200" b="1" dirty="0" smtClean="0"/>
                <a:t>1</a:t>
              </a:r>
              <a:endParaRPr lang="zh-CN" altLang="en-US" sz="1200" b="1" dirty="0"/>
            </a:p>
          </p:txBody>
        </p:sp>
        <p:sp>
          <p:nvSpPr>
            <p:cNvPr id="36" name="TextBox 35"/>
            <p:cNvSpPr txBox="1"/>
            <p:nvPr/>
          </p:nvSpPr>
          <p:spPr>
            <a:xfrm>
              <a:off x="7592674" y="6875764"/>
              <a:ext cx="455383" cy="276999"/>
            </a:xfrm>
            <a:prstGeom prst="rect">
              <a:avLst/>
            </a:prstGeom>
            <a:noFill/>
          </p:spPr>
          <p:txBody>
            <a:bodyPr wrap="square" rtlCol="0">
              <a:spAutoFit/>
            </a:bodyPr>
            <a:lstStyle/>
            <a:p>
              <a:r>
                <a:rPr lang="en-US" altLang="zh-CN" sz="1200" b="1" dirty="0" smtClean="0"/>
                <a:t>0.2</a:t>
              </a:r>
              <a:endParaRPr lang="zh-CN" altLang="en-US" sz="1200" b="1" dirty="0"/>
            </a:p>
          </p:txBody>
        </p:sp>
        <p:sp>
          <p:nvSpPr>
            <p:cNvPr id="37" name="TextBox 36"/>
            <p:cNvSpPr txBox="1"/>
            <p:nvPr/>
          </p:nvSpPr>
          <p:spPr>
            <a:xfrm>
              <a:off x="7265391" y="7014263"/>
              <a:ext cx="268111" cy="276999"/>
            </a:xfrm>
            <a:prstGeom prst="rect">
              <a:avLst/>
            </a:prstGeom>
            <a:noFill/>
          </p:spPr>
          <p:txBody>
            <a:bodyPr wrap="square" rtlCol="0">
              <a:spAutoFit/>
            </a:bodyPr>
            <a:lstStyle/>
            <a:p>
              <a:r>
                <a:rPr lang="en-US" altLang="zh-CN" sz="1200" b="1" dirty="0" smtClean="0"/>
                <a:t>0</a:t>
              </a:r>
              <a:endParaRPr lang="zh-CN" altLang="en-US" sz="1200" b="1" dirty="0"/>
            </a:p>
          </p:txBody>
        </p:sp>
        <mc:AlternateContent xmlns:mc="http://schemas.openxmlformats.org/markup-compatibility/2006" xmlns:a14="http://schemas.microsoft.com/office/drawing/2010/main">
          <mc:Choice Requires="a14">
            <p:sp>
              <p:nvSpPr>
                <p:cNvPr id="39" name="TextBox 38"/>
                <p:cNvSpPr txBox="1"/>
                <p:nvPr/>
              </p:nvSpPr>
              <p:spPr>
                <a:xfrm>
                  <a:off x="5388707" y="6558672"/>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5388707" y="6558672"/>
                  <a:ext cx="638175" cy="358560"/>
                </a:xfrm>
                <a:prstGeom prst="rect">
                  <a:avLst/>
                </a:prstGeom>
                <a:blipFill rotWithShape="1">
                  <a:blip r:embed="rId8"/>
                  <a:stretch>
                    <a:fillRect b="-1695"/>
                  </a:stretch>
                </a:blipFill>
              </p:spPr>
              <p:txBody>
                <a:bodyPr/>
                <a:lstStyle/>
                <a:p>
                  <a:r>
                    <a:rPr lang="zh-CN" altLang="en-US">
                      <a:noFill/>
                    </a:rPr>
                    <a:t> </a:t>
                  </a:r>
                </a:p>
              </p:txBody>
            </p:sp>
          </mc:Fallback>
        </mc:AlternateContent>
        <p:sp>
          <p:nvSpPr>
            <p:cNvPr id="22" name="Rectangle 21"/>
            <p:cNvSpPr/>
            <p:nvPr/>
          </p:nvSpPr>
          <p:spPr bwMode="auto">
            <a:xfrm>
              <a:off x="6021337" y="7014263"/>
              <a:ext cx="480023" cy="2285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8140491" y="7038509"/>
              <a:ext cx="480023" cy="2285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8" name="TextBox 37"/>
                <p:cNvSpPr txBox="1"/>
                <p:nvPr/>
              </p:nvSpPr>
              <p:spPr>
                <a:xfrm>
                  <a:off x="8223630" y="6833926"/>
                  <a:ext cx="638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𝒅</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8223630" y="6833926"/>
                  <a:ext cx="638175" cy="338554"/>
                </a:xfrm>
                <a:prstGeom prst="rect">
                  <a:avLst/>
                </a:prstGeom>
                <a:blipFill rotWithShape="1">
                  <a:blip r:embed="rId9"/>
                  <a:stretch>
                    <a:fillRect/>
                  </a:stretch>
                </a:blipFill>
              </p:spPr>
              <p:txBody>
                <a:bodyPr/>
                <a:lstStyle/>
                <a:p>
                  <a:r>
                    <a:rPr lang="zh-CN" altLang="en-US">
                      <a:noFill/>
                    </a:rPr>
                    <a:t> </a:t>
                  </a:r>
                </a:p>
              </p:txBody>
            </p:sp>
          </mc:Fallback>
        </mc:AlternateContent>
        <p:sp>
          <p:nvSpPr>
            <p:cNvPr id="40" name="Rectangle 39"/>
            <p:cNvSpPr/>
            <p:nvPr/>
          </p:nvSpPr>
          <p:spPr bwMode="auto">
            <a:xfrm>
              <a:off x="5455724" y="4364966"/>
              <a:ext cx="337922" cy="2070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2" name="TextBox 41"/>
                <p:cNvSpPr txBox="1"/>
                <p:nvPr/>
              </p:nvSpPr>
              <p:spPr>
                <a:xfrm>
                  <a:off x="5260280" y="4372392"/>
                  <a:ext cx="732917" cy="2998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300" b="1" i="1" smtClean="0">
                            <a:latin typeface="Cambria Math"/>
                            <a:ea typeface="Cambria Math"/>
                          </a:rPr>
                          <m:t>×</m:t>
                        </m:r>
                        <m:sSup>
                          <m:sSupPr>
                            <m:ctrlPr>
                              <a:rPr lang="en-US" altLang="zh-CN" sz="1300" b="1" i="1" smtClean="0">
                                <a:latin typeface="Cambria Math"/>
                                <a:ea typeface="Cambria Math"/>
                              </a:rPr>
                            </m:ctrlPr>
                          </m:sSupPr>
                          <m:e>
                            <m:r>
                              <a:rPr lang="en-US" altLang="zh-CN" sz="1300" b="1" i="1" smtClean="0">
                                <a:latin typeface="Cambria Math"/>
                                <a:ea typeface="Cambria Math"/>
                              </a:rPr>
                              <m:t>𝟏𝟎</m:t>
                            </m:r>
                          </m:e>
                          <m:sup>
                            <m:r>
                              <a:rPr lang="en-US" altLang="zh-CN" sz="1300" b="1" i="1" smtClean="0">
                                <a:latin typeface="Cambria Math"/>
                                <a:ea typeface="Cambria Math"/>
                              </a:rPr>
                              <m:t>−</m:t>
                            </m:r>
                            <m:r>
                              <a:rPr lang="en-US" altLang="zh-CN" sz="1300" b="1" i="1" smtClean="0">
                                <a:latin typeface="Cambria Math"/>
                                <a:ea typeface="Cambria Math"/>
                              </a:rPr>
                              <m:t>𝟓</m:t>
                            </m:r>
                          </m:sup>
                        </m:sSup>
                      </m:oMath>
                    </m:oMathPara>
                  </a14:m>
                  <a:endParaRPr lang="zh-CN" altLang="en-US" sz="13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5260280" y="4372392"/>
                  <a:ext cx="732917" cy="299890"/>
                </a:xfrm>
                <a:prstGeom prst="rect">
                  <a:avLst/>
                </a:prstGeom>
                <a:blipFill rotWithShape="1">
                  <a:blip r:embed="rId10"/>
                  <a:stretch>
                    <a:fillRect/>
                  </a:stretch>
                </a:blipFill>
              </p:spPr>
              <p:txBody>
                <a:bodyPr/>
                <a:lstStyle/>
                <a:p>
                  <a:r>
                    <a:rPr lang="zh-CN" altLang="en-US">
                      <a:noFill/>
                    </a:rPr>
                    <a:t> </a:t>
                  </a:r>
                </a:p>
              </p:txBody>
            </p:sp>
          </mc:Fallback>
        </mc:AlternateContent>
      </p:grpSp>
      <p:sp>
        <p:nvSpPr>
          <p:cNvPr id="44" name="Rectangle 43"/>
          <p:cNvSpPr/>
          <p:nvPr/>
        </p:nvSpPr>
        <p:spPr bwMode="auto">
          <a:xfrm>
            <a:off x="4625164" y="2190307"/>
            <a:ext cx="332668" cy="7655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7277919" y="2190307"/>
            <a:ext cx="255583" cy="7655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5" name="TextBox 44"/>
              <p:cNvSpPr txBox="1"/>
              <p:nvPr/>
            </p:nvSpPr>
            <p:spPr>
              <a:xfrm rot="10800000">
                <a:off x="4625164" y="1684248"/>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zh-CN" altLang="en-US" sz="1400" b="1" i="1" smtClean="0">
                          <a:latin typeface="Cambria Math"/>
                        </a:rPr>
                        <m:t>𝝈</m:t>
                      </m:r>
                      <m:r>
                        <a:rPr lang="en-US" altLang="zh-CN" sz="1400" b="1" i="1" smtClean="0">
                          <a:latin typeface="Cambria Math"/>
                        </a:rPr>
                        <m:t>(</m:t>
                      </m:r>
                      <m:sSub>
                        <m:sSubPr>
                          <m:ctrlPr>
                            <a:rPr lang="en-US" altLang="zh-CN" sz="1400" b="1" i="1" smtClean="0">
                              <a:latin typeface="Cambria Math"/>
                            </a:rPr>
                          </m:ctrlPr>
                        </m:sSubPr>
                        <m:e>
                          <m:r>
                            <a:rPr lang="en-US" altLang="zh-CN" sz="1400" b="1" i="1" smtClean="0">
                              <a:latin typeface="Cambria Math"/>
                            </a:rPr>
                            <m:t>𝒍𝒐𝒈</m:t>
                          </m:r>
                        </m:e>
                        <m:sub>
                          <m:r>
                            <a:rPr lang="en-US" altLang="zh-CN" sz="1400" b="1" i="1" smtClean="0">
                              <a:latin typeface="Cambria Math"/>
                            </a:rPr>
                            <m:t>𝟏𝟎</m:t>
                          </m:r>
                        </m:sub>
                      </m:sSub>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5" name="TextBox 44"/>
              <p:cNvSpPr txBox="1">
                <a:spLocks noRot="1" noChangeAspect="1" noMove="1" noResize="1" noEditPoints="1" noAdjustHandles="1" noChangeArrowheads="1" noChangeShapeType="1" noTextEdit="1"/>
              </p:cNvSpPr>
              <p:nvPr/>
            </p:nvSpPr>
            <p:spPr>
              <a:xfrm rot="10800000">
                <a:off x="4625164" y="1684248"/>
                <a:ext cx="400110" cy="1777661"/>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rot="10800000">
                <a:off x="7265391" y="1677920"/>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zh-CN" altLang="en-US" sz="1400" b="1" i="1" smtClean="0">
                          <a:latin typeface="Cambria Math"/>
                        </a:rPr>
                        <m:t>𝝈</m:t>
                      </m:r>
                      <m:r>
                        <a:rPr lang="en-US" altLang="zh-CN" sz="1400" b="1" i="1" smtClean="0">
                          <a:latin typeface="Cambria Math"/>
                        </a:rPr>
                        <m:t>(</m:t>
                      </m:r>
                      <m:sSub>
                        <m:sSubPr>
                          <m:ctrlPr>
                            <a:rPr lang="en-US" altLang="zh-CN" sz="1400" b="1" i="1" smtClean="0">
                              <a:latin typeface="Cambria Math"/>
                            </a:rPr>
                          </m:ctrlPr>
                        </m:sSubPr>
                        <m:e>
                          <m:r>
                            <a:rPr lang="en-US" altLang="zh-CN" sz="1400" b="1" i="1" smtClean="0">
                              <a:latin typeface="Cambria Math"/>
                            </a:rPr>
                            <m:t>𝒍𝒐𝒈</m:t>
                          </m:r>
                        </m:e>
                        <m:sub>
                          <m:r>
                            <a:rPr lang="en-US" altLang="zh-CN" sz="1400" b="1" i="1" smtClean="0">
                              <a:latin typeface="Cambria Math"/>
                            </a:rPr>
                            <m:t>𝟏𝟎</m:t>
                          </m:r>
                        </m:sub>
                      </m:sSub>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9" name="TextBox 48"/>
              <p:cNvSpPr txBox="1">
                <a:spLocks noRot="1" noChangeAspect="1" noMove="1" noResize="1" noEditPoints="1" noAdjustHandles="1" noChangeArrowheads="1" noChangeShapeType="1" noTextEdit="1"/>
              </p:cNvSpPr>
              <p:nvPr/>
            </p:nvSpPr>
            <p:spPr>
              <a:xfrm rot="10800000">
                <a:off x="7265391" y="1677920"/>
                <a:ext cx="400110" cy="1777661"/>
              </a:xfrm>
              <a:prstGeom prst="rect">
                <a:avLst/>
              </a:prstGeom>
              <a:blipFill rotWithShape="1">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9814311"/>
      </p:ext>
    </p:extLst>
  </p:cSld>
  <p:clrMapOvr>
    <a:masterClrMapping/>
  </p:clrMapOvr>
  <mc:AlternateContent xmlns:mc="http://schemas.openxmlformats.org/markup-compatibility/2006" xmlns:p14="http://schemas.microsoft.com/office/powerpoint/2010/main">
    <mc:Choice Requires="p14">
      <p:transition spd="slow" p14:dur="2000" advTm="78500"/>
    </mc:Choice>
    <mc:Fallback xmlns="">
      <p:transition spd="slow" advTm="785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Learning a Prior Distribution</a:t>
            </a:r>
            <a:endParaRPr lang="zh-CN" alt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833438" y="928574"/>
                <a:ext cx="8520112" cy="6248400"/>
              </a:xfrm>
            </p:spPr>
            <p:txBody>
              <a:bodyPr/>
              <a:lstStyle/>
              <a:p>
                <a:pPr>
                  <a:lnSpc>
                    <a:spcPct val="90000"/>
                  </a:lnSpc>
                </a:pPr>
                <a:r>
                  <a:rPr lang="en-US" altLang="zh-CN" dirty="0" smtClean="0"/>
                  <a:t>Assuming </a:t>
                </a:r>
                <a:r>
                  <a:rPr lang="en-US" altLang="zh-CN" dirty="0"/>
                  <a:t>each current measurement is </a:t>
                </a:r>
                <a:r>
                  <a:rPr lang="en-US" altLang="zh-CN" dirty="0" smtClean="0"/>
                  <a:t>independent, the likelihood function </a:t>
                </a:r>
                <a14:m>
                  <m:oMath xmlns:m="http://schemas.openxmlformats.org/officeDocument/2006/math">
                    <m:r>
                      <a:rPr lang="en-US" altLang="zh-CN">
                        <a:latin typeface="Cambria Math"/>
                      </a:rPr>
                      <m:t>𝑝𝑑𝑓</m:t>
                    </m:r>
                    <m:d>
                      <m:dPr>
                        <m:ctrlPr>
                          <a:rPr lang="en-US" altLang="zh-CN" i="1">
                            <a:latin typeface="Cambria Math"/>
                          </a:rPr>
                        </m:ctrlPr>
                      </m:dPr>
                      <m:e>
                        <m:r>
                          <a:rPr lang="en-US" altLang="zh-CN" b="1" i="1" smtClean="0">
                            <a:latin typeface="Cambria Math"/>
                          </a:rPr>
                          <m:t>𝑭</m:t>
                        </m:r>
                      </m:e>
                      <m:e>
                        <m:sSub>
                          <m:sSubPr>
                            <m:ctrlPr>
                              <a:rPr lang="en-US" altLang="zh-CN" b="1" i="1" smtClean="0">
                                <a:latin typeface="Cambria Math"/>
                              </a:rPr>
                            </m:ctrlPr>
                          </m:sSubPr>
                          <m:e>
                            <m:r>
                              <a:rPr lang="zh-CN" altLang="en-US" b="1" i="1" smtClean="0">
                                <a:latin typeface="Cambria Math"/>
                              </a:rPr>
                              <m:t>𝝁</m:t>
                            </m:r>
                          </m:e>
                          <m:sub>
                            <m:sSub>
                              <m:sSubPr>
                                <m:ctrlPr>
                                  <a:rPr lang="en-US" altLang="zh-CN" b="1" i="1" smtClean="0">
                                    <a:latin typeface="Cambria Math"/>
                                  </a:rPr>
                                </m:ctrlPr>
                              </m:sSubPr>
                              <m:e>
                                <m:r>
                                  <a:rPr lang="en-US" altLang="zh-CN" b="1" i="1" smtClean="0">
                                    <a:latin typeface="Cambria Math"/>
                                  </a:rPr>
                                  <m:t>𝑷</m:t>
                                </m:r>
                              </m:e>
                              <m:sub>
                                <m:r>
                                  <a:rPr lang="en-US" altLang="zh-CN" b="1" i="1" smtClean="0">
                                    <a:latin typeface="Cambria Math"/>
                                  </a:rPr>
                                  <m:t>𝒔𝒖𝒃</m:t>
                                </m:r>
                              </m:sub>
                            </m:sSub>
                          </m:sub>
                        </m:sSub>
                        <m:r>
                          <a:rPr lang="en-US" altLang="zh-CN" b="1" i="1" smtClean="0">
                            <a:latin typeface="Cambria Math"/>
                          </a:rPr>
                          <m:t>,</m:t>
                        </m:r>
                        <m:sSub>
                          <m:sSubPr>
                            <m:ctrlPr>
                              <a:rPr lang="en-US" altLang="zh-CN" i="1">
                                <a:latin typeface="Cambria Math"/>
                              </a:rPr>
                            </m:ctrlPr>
                          </m:sSubPr>
                          <m:e>
                            <m:r>
                              <a:rPr lang="zh-CN" altLang="en-US">
                                <a:latin typeface="Cambria Math"/>
                              </a:rPr>
                              <m:t>𝛽</m:t>
                            </m:r>
                          </m:e>
                          <m:sub>
                            <m:r>
                              <m:rPr>
                                <m:sty m:val="p"/>
                              </m:rPr>
                              <a:rPr lang="en-US" altLang="zh-CN">
                                <a:latin typeface="Cambria Math"/>
                              </a:rPr>
                              <m:t>ln</m:t>
                            </m:r>
                            <m:sSub>
                              <m:sSubPr>
                                <m:ctrlPr>
                                  <a:rPr lang="en-US" altLang="zh-CN" i="1">
                                    <a:latin typeface="Cambria Math"/>
                                  </a:rPr>
                                </m:ctrlPr>
                              </m:sSubPr>
                              <m:e>
                                <m:r>
                                  <a:rPr lang="en-US" altLang="zh-CN">
                                    <a:latin typeface="Cambria Math"/>
                                  </a:rPr>
                                  <m:t>𝐹</m:t>
                                </m:r>
                              </m:e>
                              <m:sub>
                                <m:r>
                                  <a:rPr lang="en-US" altLang="zh-CN">
                                    <a:latin typeface="Cambria Math"/>
                                  </a:rPr>
                                  <m:t>𝑖</m:t>
                                </m:r>
                              </m:sub>
                            </m:sSub>
                          </m:sub>
                        </m:sSub>
                      </m:e>
                    </m:d>
                  </m:oMath>
                </a14:m>
                <a:r>
                  <a:rPr lang="en-US" altLang="zh-CN" dirty="0" smtClean="0"/>
                  <a:t> is</a:t>
                </a:r>
              </a:p>
              <a:p>
                <a:pPr lvl="1">
                  <a:lnSpc>
                    <a:spcPct val="90000"/>
                  </a:lnSpc>
                </a:pPr>
                <a14:m>
                  <m:oMath xmlns:m="http://schemas.openxmlformats.org/officeDocument/2006/math">
                    <m:r>
                      <a:rPr lang="en-US" altLang="zh-CN">
                        <a:latin typeface="Cambria Math"/>
                      </a:rPr>
                      <m:t>𝑝𝑑𝑓</m:t>
                    </m:r>
                    <m:d>
                      <m:dPr>
                        <m:ctrlPr>
                          <a:rPr lang="en-US" altLang="zh-CN" i="1">
                            <a:latin typeface="Cambria Math"/>
                          </a:rPr>
                        </m:ctrlPr>
                      </m:dPr>
                      <m:e>
                        <m:r>
                          <a:rPr lang="en-US" altLang="zh-CN" i="1">
                            <a:latin typeface="Cambria Math"/>
                          </a:rPr>
                          <m:t>𝑭</m:t>
                        </m:r>
                      </m:e>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r>
                          <a:rPr lang="en-US" altLang="zh-CN" b="0" i="1" smtClean="0">
                            <a:latin typeface="Cambria Math"/>
                          </a:rPr>
                          <m:t>,</m:t>
                        </m:r>
                        <m:sSub>
                          <m:sSubPr>
                            <m:ctrlPr>
                              <a:rPr lang="en-US" altLang="zh-CN" i="1">
                                <a:latin typeface="Cambria Math"/>
                              </a:rPr>
                            </m:ctrlPr>
                          </m:sSubPr>
                          <m:e>
                            <m:r>
                              <a:rPr lang="zh-CN" altLang="en-US">
                                <a:latin typeface="Cambria Math"/>
                              </a:rPr>
                              <m:t>𝛽</m:t>
                            </m:r>
                          </m:e>
                          <m:sub>
                            <m:r>
                              <m:rPr>
                                <m:sty m:val="p"/>
                              </m:rPr>
                              <a:rPr lang="en-US" altLang="zh-CN">
                                <a:latin typeface="Cambria Math"/>
                              </a:rPr>
                              <m:t>ln</m:t>
                            </m:r>
                            <m:sSub>
                              <m:sSubPr>
                                <m:ctrlPr>
                                  <a:rPr lang="en-US" altLang="zh-CN" i="1">
                                    <a:latin typeface="Cambria Math"/>
                                  </a:rPr>
                                </m:ctrlPr>
                              </m:sSubPr>
                              <m:e>
                                <m:r>
                                  <a:rPr lang="en-US" altLang="zh-CN">
                                    <a:latin typeface="Cambria Math"/>
                                  </a:rPr>
                                  <m:t>𝐹</m:t>
                                </m:r>
                              </m:e>
                              <m:sub>
                                <m:r>
                                  <a:rPr lang="en-US" altLang="zh-CN">
                                    <a:latin typeface="Cambria Math"/>
                                  </a:rPr>
                                  <m:t>𝑖</m:t>
                                </m:r>
                              </m:sub>
                            </m:sSub>
                          </m:sub>
                        </m:sSub>
                      </m:e>
                    </m:d>
                    <m:r>
                      <a:rPr lang="en-US" altLang="zh-CN" b="0" i="1" smtClean="0">
                        <a:latin typeface="Cambria Math"/>
                      </a:rPr>
                      <m:t>=</m:t>
                    </m:r>
                    <m:nary>
                      <m:naryPr>
                        <m:chr m:val="∏"/>
                        <m:ctrlPr>
                          <a:rPr lang="en-US" altLang="zh-CN" b="0" i="1" smtClean="0">
                            <a:latin typeface="Cambria Math"/>
                          </a:rPr>
                        </m:ctrlPr>
                      </m:naryPr>
                      <m:sub>
                        <m:r>
                          <m:rPr>
                            <m:brk m:alnAt="23"/>
                          </m:rPr>
                          <a:rPr lang="en-US" altLang="zh-CN" b="0" i="1" smtClean="0">
                            <a:latin typeface="Cambria Math"/>
                          </a:rPr>
                          <m:t>𝑖</m:t>
                        </m:r>
                        <m:r>
                          <a:rPr lang="en-US" altLang="zh-CN" b="0" i="1" smtClean="0">
                            <a:latin typeface="Cambria Math"/>
                          </a:rPr>
                          <m:t>=1</m:t>
                        </m:r>
                      </m:sub>
                      <m:sup>
                        <m:r>
                          <a:rPr lang="en-US" altLang="zh-CN" b="0" i="1" smtClean="0">
                            <a:latin typeface="Cambria Math"/>
                          </a:rPr>
                          <m:t>𝑛</m:t>
                        </m:r>
                      </m:sup>
                      <m:e>
                        <m:r>
                          <a:rPr lang="en-US" altLang="zh-CN" b="0" i="1" smtClean="0">
                            <a:latin typeface="Cambria Math"/>
                          </a:rPr>
                          <m:t>𝑝𝑑𝑓</m:t>
                        </m:r>
                        <m:d>
                          <m:dPr>
                            <m:ctrlPr>
                              <a:rPr lang="en-US" altLang="zh-CN" i="1">
                                <a:latin typeface="Cambria Math"/>
                              </a:rPr>
                            </m:ctrlPr>
                          </m:dPr>
                          <m:e>
                            <m:sSub>
                              <m:sSubPr>
                                <m:ctrlPr>
                                  <a:rPr lang="en-US" altLang="zh-CN" i="1" smtClean="0">
                                    <a:latin typeface="Cambria Math"/>
                                  </a:rPr>
                                </m:ctrlPr>
                              </m:sSubPr>
                              <m:e>
                                <m:r>
                                  <a:rPr lang="en-US" altLang="zh-CN" b="0" i="1" smtClean="0">
                                    <a:latin typeface="Cambria Math"/>
                                  </a:rPr>
                                  <m:t>𝐹</m:t>
                                </m:r>
                              </m:e>
                              <m:sub>
                                <m:r>
                                  <a:rPr lang="en-US" altLang="zh-CN" b="0" i="1" smtClean="0">
                                    <a:latin typeface="Cambria Math"/>
                                  </a:rPr>
                                  <m:t>𝑖</m:t>
                                </m:r>
                              </m:sub>
                            </m:sSub>
                          </m:e>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r>
                              <a:rPr lang="en-US" altLang="zh-CN">
                                <a:latin typeface="Cambria Math"/>
                              </a:rPr>
                              <m:t>,</m:t>
                            </m:r>
                            <m:sSub>
                              <m:sSubPr>
                                <m:ctrlPr>
                                  <a:rPr lang="en-US" altLang="zh-CN" i="1">
                                    <a:latin typeface="Cambria Math"/>
                                  </a:rPr>
                                </m:ctrlPr>
                              </m:sSubPr>
                              <m:e>
                                <m:r>
                                  <a:rPr lang="zh-CN" altLang="en-US">
                                    <a:latin typeface="Cambria Math"/>
                                  </a:rPr>
                                  <m:t>𝛽</m:t>
                                </m:r>
                              </m:e>
                              <m:sub>
                                <m:r>
                                  <m:rPr>
                                    <m:sty m:val="p"/>
                                  </m:rPr>
                                  <a:rPr lang="en-US" altLang="zh-CN">
                                    <a:latin typeface="Cambria Math"/>
                                  </a:rPr>
                                  <m:t>ln</m:t>
                                </m:r>
                                <m:sSub>
                                  <m:sSubPr>
                                    <m:ctrlPr>
                                      <a:rPr lang="en-US" altLang="zh-CN" i="1">
                                        <a:latin typeface="Cambria Math"/>
                                      </a:rPr>
                                    </m:ctrlPr>
                                  </m:sSubPr>
                                  <m:e>
                                    <m:r>
                                      <a:rPr lang="en-US" altLang="zh-CN">
                                        <a:latin typeface="Cambria Math"/>
                                      </a:rPr>
                                      <m:t>𝐹</m:t>
                                    </m:r>
                                  </m:e>
                                  <m:sub>
                                    <m:r>
                                      <a:rPr lang="en-US" altLang="zh-CN">
                                        <a:latin typeface="Cambria Math"/>
                                      </a:rPr>
                                      <m:t>𝑖</m:t>
                                    </m:r>
                                  </m:sub>
                                </m:sSub>
                              </m:sub>
                            </m:sSub>
                          </m:e>
                        </m:d>
                      </m:e>
                    </m:nary>
                  </m:oMath>
                </a14:m>
                <a:endParaRPr lang="en-US" altLang="zh-CN" dirty="0"/>
              </a:p>
              <a:p>
                <a:pPr>
                  <a:lnSpc>
                    <a:spcPct val="90000"/>
                  </a:lnSpc>
                  <a:spcBef>
                    <a:spcPts val="1800"/>
                  </a:spcBef>
                </a:pPr>
                <a:r>
                  <a:rPr lang="en-US" altLang="zh-CN" dirty="0" smtClean="0"/>
                  <a:t>According to Bayes’ rule, we have</a:t>
                </a:r>
                <a:endParaRPr lang="en-US" altLang="zh-CN" dirty="0"/>
              </a:p>
              <a:p>
                <a:pPr lvl="1">
                  <a:lnSpc>
                    <a:spcPct val="90000"/>
                  </a:lnSpc>
                  <a:spcBef>
                    <a:spcPts val="300"/>
                  </a:spcBef>
                </a:pPr>
                <a14:m>
                  <m:oMath xmlns:m="http://schemas.openxmlformats.org/officeDocument/2006/math">
                    <m:r>
                      <a:rPr lang="en-US" altLang="zh-CN" i="1">
                        <a:latin typeface="Cambria Math"/>
                      </a:rPr>
                      <m:t>𝑝𝑑𝑓</m:t>
                    </m:r>
                    <m:d>
                      <m:dPr>
                        <m:ctrlPr>
                          <a:rPr lang="en-US" altLang="zh-CN" b="1" i="1">
                            <a:latin typeface="Cambria Math"/>
                          </a:rPr>
                        </m:ctrlPr>
                      </m:dPr>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e>
                      <m:e>
                        <m:r>
                          <a:rPr lang="en-US" altLang="zh-CN" i="1">
                            <a:latin typeface="Cambria Math"/>
                          </a:rPr>
                          <m:t>𝑭</m:t>
                        </m:r>
                      </m:e>
                    </m:d>
                    <m:r>
                      <a:rPr lang="en-US" altLang="zh-CN" b="1" i="1">
                        <a:latin typeface="Cambria Math"/>
                        <a:ea typeface="Cambria Math"/>
                      </a:rPr>
                      <m:t>∝</m:t>
                    </m:r>
                  </m:oMath>
                </a14:m>
                <a:r>
                  <a:rPr lang="en-US" altLang="zh-CN" dirty="0"/>
                  <a:t> </a:t>
                </a:r>
                <a14:m>
                  <m:oMath xmlns:m="http://schemas.openxmlformats.org/officeDocument/2006/math">
                    <m:r>
                      <a:rPr lang="en-US" altLang="zh-CN" i="1">
                        <a:latin typeface="Cambria Math"/>
                      </a:rPr>
                      <m:t>𝑝𝑑𝑓</m:t>
                    </m:r>
                    <m:r>
                      <a:rPr lang="en-US" altLang="zh-CN" b="1" i="1">
                        <a:latin typeface="Cambria Math"/>
                      </a:rPr>
                      <m:t>(</m:t>
                    </m:r>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r>
                      <a:rPr lang="en-US" altLang="zh-CN" b="1" i="1">
                        <a:latin typeface="Cambria Math"/>
                      </a:rPr>
                      <m:t>)</m:t>
                    </m:r>
                    <m:r>
                      <a:rPr lang="en-US" altLang="zh-CN" b="1" i="1">
                        <a:latin typeface="Cambria Math"/>
                        <a:ea typeface="Cambria Math"/>
                      </a:rPr>
                      <m:t>∙</m:t>
                    </m:r>
                    <m:nary>
                      <m:naryPr>
                        <m:chr m:val="∏"/>
                        <m:ctrlPr>
                          <a:rPr lang="en-US" altLang="zh-CN" i="1">
                            <a:latin typeface="Cambria Math"/>
                          </a:rPr>
                        </m:ctrlPr>
                      </m:naryPr>
                      <m:sub>
                        <m:r>
                          <m:rPr>
                            <m:brk m:alnAt="23"/>
                          </m:rPr>
                          <a:rPr lang="en-US" altLang="zh-CN" i="1">
                            <a:latin typeface="Cambria Math"/>
                          </a:rPr>
                          <m:t>𝑖</m:t>
                        </m:r>
                        <m:r>
                          <a:rPr lang="en-US" altLang="zh-CN" i="1">
                            <a:latin typeface="Cambria Math"/>
                          </a:rPr>
                          <m:t>=1</m:t>
                        </m:r>
                      </m:sub>
                      <m:sup>
                        <m:r>
                          <a:rPr lang="en-US" altLang="zh-CN" i="1">
                            <a:latin typeface="Cambria Math"/>
                          </a:rPr>
                          <m:t>𝑛</m:t>
                        </m:r>
                      </m:sup>
                      <m:e>
                        <m:r>
                          <a:rPr lang="en-US" altLang="zh-CN" i="1">
                            <a:latin typeface="Cambria Math"/>
                          </a:rPr>
                          <m:t>𝑝𝑑𝑓</m:t>
                        </m:r>
                        <m:d>
                          <m:dPr>
                            <m:ctrlPr>
                              <a:rPr lang="en-US" altLang="zh-CN" i="1">
                                <a:latin typeface="Cambria Math"/>
                              </a:rPr>
                            </m:ctrlPr>
                          </m:dPr>
                          <m:e>
                            <m:sSub>
                              <m:sSubPr>
                                <m:ctrlPr>
                                  <a:rPr lang="en-US" altLang="zh-CN" i="1">
                                    <a:latin typeface="Cambria Math"/>
                                  </a:rPr>
                                </m:ctrlPr>
                              </m:sSubPr>
                              <m:e>
                                <m:r>
                                  <a:rPr lang="en-US" altLang="zh-CN" i="1">
                                    <a:latin typeface="Cambria Math"/>
                                  </a:rPr>
                                  <m:t>𝐹</m:t>
                                </m:r>
                              </m:e>
                              <m:sub>
                                <m:r>
                                  <a:rPr lang="en-US" altLang="zh-CN" i="1">
                                    <a:latin typeface="Cambria Math"/>
                                  </a:rPr>
                                  <m:t>𝑖</m:t>
                                </m:r>
                              </m:sub>
                            </m:sSub>
                          </m:e>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r>
                              <a:rPr lang="en-US" altLang="zh-CN">
                                <a:latin typeface="Cambria Math"/>
                              </a:rPr>
                              <m:t>,</m:t>
                            </m:r>
                            <m:sSub>
                              <m:sSubPr>
                                <m:ctrlPr>
                                  <a:rPr lang="en-US" altLang="zh-CN" i="1">
                                    <a:latin typeface="Cambria Math"/>
                                  </a:rPr>
                                </m:ctrlPr>
                              </m:sSubPr>
                              <m:e>
                                <m:r>
                                  <a:rPr lang="zh-CN" altLang="en-US">
                                    <a:latin typeface="Cambria Math"/>
                                  </a:rPr>
                                  <m:t>𝛽</m:t>
                                </m:r>
                              </m:e>
                              <m:sub>
                                <m:r>
                                  <m:rPr>
                                    <m:sty m:val="p"/>
                                  </m:rPr>
                                  <a:rPr lang="en-US" altLang="zh-CN">
                                    <a:latin typeface="Cambria Math"/>
                                  </a:rPr>
                                  <m:t>ln</m:t>
                                </m:r>
                                <m:sSub>
                                  <m:sSubPr>
                                    <m:ctrlPr>
                                      <a:rPr lang="en-US" altLang="zh-CN" i="1">
                                        <a:latin typeface="Cambria Math"/>
                                      </a:rPr>
                                    </m:ctrlPr>
                                  </m:sSubPr>
                                  <m:e>
                                    <m:r>
                                      <a:rPr lang="en-US" altLang="zh-CN">
                                        <a:latin typeface="Cambria Math"/>
                                      </a:rPr>
                                      <m:t>𝐹</m:t>
                                    </m:r>
                                  </m:e>
                                  <m:sub>
                                    <m:r>
                                      <a:rPr lang="en-US" altLang="zh-CN">
                                        <a:latin typeface="Cambria Math"/>
                                      </a:rPr>
                                      <m:t>𝑖</m:t>
                                    </m:r>
                                  </m:sub>
                                </m:sSub>
                              </m:sub>
                            </m:sSub>
                          </m:e>
                        </m:d>
                      </m:e>
                    </m:nary>
                  </m:oMath>
                </a14:m>
                <a:endParaRPr lang="en-US" altLang="zh-CN" dirty="0"/>
              </a:p>
              <a:p>
                <a:pPr>
                  <a:lnSpc>
                    <a:spcPct val="90000"/>
                  </a:lnSpc>
                  <a:spcBef>
                    <a:spcPts val="1800"/>
                  </a:spcBef>
                </a:pPr>
                <a:r>
                  <a:rPr lang="en-US" altLang="zh-CN" dirty="0" smtClean="0"/>
                  <a:t>Prior </a:t>
                </a:r>
                <a14:m>
                  <m:oMath xmlns:m="http://schemas.openxmlformats.org/officeDocument/2006/math">
                    <m:d>
                      <m:dPr>
                        <m:ctrlPr>
                          <a:rPr lang="en-US" altLang="zh-CN" i="1">
                            <a:latin typeface="Cambria Math"/>
                            <a:ea typeface="Cambria Math"/>
                          </a:rPr>
                        </m:ctrlPr>
                      </m:dPr>
                      <m:e>
                        <m:sSub>
                          <m:sSubPr>
                            <m:ctrlPr>
                              <a:rPr lang="en-US" altLang="zh-CN" i="1">
                                <a:latin typeface="Cambria Math"/>
                                <a:ea typeface="Cambria Math"/>
                              </a:rPr>
                            </m:ctrlPr>
                          </m:sSubPr>
                          <m:e>
                            <m:r>
                              <a:rPr lang="en-US" altLang="zh-CN" i="1">
                                <a:latin typeface="Cambria Math"/>
                                <a:ea typeface="Cambria Math"/>
                              </a:rPr>
                              <m:t>𝜇</m:t>
                            </m:r>
                          </m:e>
                          <m:sub>
                            <m:r>
                              <a:rPr lang="en-US" altLang="zh-CN" i="1">
                                <a:latin typeface="Cambria Math"/>
                                <a:ea typeface="Cambria Math"/>
                              </a:rPr>
                              <m:t>𝒔</m:t>
                            </m:r>
                            <m:r>
                              <a:rPr lang="en-US" altLang="zh-CN" b="0" i="1">
                                <a:latin typeface="Cambria Math"/>
                                <a:ea typeface="Cambria Math"/>
                              </a:rPr>
                              <m:t>0</m:t>
                            </m:r>
                          </m:sub>
                        </m:sSub>
                        <m:r>
                          <a:rPr lang="en-US" altLang="zh-CN" i="1">
                            <a:latin typeface="Cambria Math"/>
                            <a:ea typeface="Cambria Math"/>
                          </a:rPr>
                          <m:t>,</m:t>
                        </m:r>
                        <m:sSub>
                          <m:sSubPr>
                            <m:ctrlPr>
                              <a:rPr lang="en-US" altLang="zh-CN" i="1">
                                <a:latin typeface="Cambria Math"/>
                                <a:ea typeface="Cambria Math"/>
                              </a:rPr>
                            </m:ctrlPr>
                          </m:sSubPr>
                          <m:e>
                            <m:r>
                              <m:rPr>
                                <m:sty m:val="p"/>
                              </m:rPr>
                              <a:rPr lang="el-GR" altLang="zh-CN" i="1">
                                <a:latin typeface="Cambria Math"/>
                                <a:ea typeface="Cambria Math"/>
                              </a:rPr>
                              <m:t>Σ</m:t>
                            </m:r>
                          </m:e>
                          <m:sub>
                            <m:r>
                              <a:rPr lang="en-US" altLang="zh-CN" b="0" i="1">
                                <a:latin typeface="Cambria Math"/>
                                <a:ea typeface="Cambria Math"/>
                              </a:rPr>
                              <m:t>𝑠</m:t>
                            </m:r>
                            <m:r>
                              <a:rPr lang="en-US" altLang="zh-CN" b="0" i="1">
                                <a:latin typeface="Cambria Math"/>
                                <a:ea typeface="Cambria Math"/>
                              </a:rPr>
                              <m:t>0</m:t>
                            </m:r>
                          </m:sub>
                        </m:sSub>
                      </m:e>
                    </m:d>
                  </m:oMath>
                </a14:m>
                <a:r>
                  <a:rPr lang="zh-CN" altLang="en-US" dirty="0" smtClean="0"/>
                  <a:t> </a:t>
                </a:r>
                <a:r>
                  <a:rPr lang="en-US" altLang="zh-CN" dirty="0" smtClean="0"/>
                  <a:t>provides information </a:t>
                </a:r>
                <a:r>
                  <a:rPr lang="en-US" altLang="zh-CN" i="1" dirty="0" smtClean="0">
                    <a:solidFill>
                      <a:srgbClr val="9B1244"/>
                    </a:solidFill>
                  </a:rPr>
                  <a:t>before new measurements</a:t>
                </a:r>
                <a:r>
                  <a:rPr lang="en-US" altLang="zh-CN" dirty="0" smtClean="0">
                    <a:solidFill>
                      <a:srgbClr val="9B1244"/>
                    </a:solidFill>
                  </a:rPr>
                  <a:t> </a:t>
                </a:r>
                <a:r>
                  <a:rPr lang="en-US" altLang="zh-CN" dirty="0" smtClean="0"/>
                  <a:t>about expected transistor I-V curves </a:t>
                </a:r>
                <a:endParaRPr lang="zh-CN" altLang="en-US" dirty="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833438" y="928574"/>
                <a:ext cx="8520112" cy="6248400"/>
              </a:xfrm>
              <a:blipFill rotWithShape="1">
                <a:blip r:embed="rId3"/>
                <a:stretch>
                  <a:fillRect l="-859" t="-1171" r="-143"/>
                </a:stretch>
              </a:blipFill>
            </p:spPr>
            <p:txBody>
              <a:bodyPr/>
              <a:lstStyle/>
              <a:p>
                <a:r>
                  <a:rPr lang="zh-CN" altLang="en-US">
                    <a:noFill/>
                  </a:rPr>
                  <a:t> </a:t>
                </a:r>
              </a:p>
            </p:txBody>
          </p:sp>
        </mc:Fallback>
      </mc:AlternateContent>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4" y="3962401"/>
            <a:ext cx="3601489" cy="298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3962401"/>
            <a:ext cx="3686175" cy="302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023939" y="6881335"/>
            <a:ext cx="4710111" cy="720197"/>
          </a:xfrm>
          <a:prstGeom prst="rect">
            <a:avLst/>
          </a:prstGeom>
        </p:spPr>
        <p:txBody>
          <a:bodyPr wrap="square">
            <a:spAutoFit/>
          </a:bodyPr>
          <a:lstStyle/>
          <a:p>
            <a:pPr>
              <a:lnSpc>
                <a:spcPct val="85000"/>
              </a:lnSpc>
            </a:pPr>
            <a:r>
              <a:rPr lang="en-US" altLang="zh-CN" sz="1600" dirty="0" smtClean="0"/>
              <a:t>Mean and standard deviation of the transistor IV curve learned </a:t>
            </a:r>
            <a:r>
              <a:rPr lang="en-US" altLang="zh-CN" sz="1600" dirty="0"/>
              <a:t>from </a:t>
            </a:r>
            <a:r>
              <a:rPr lang="en-US" altLang="zh-CN" sz="1600" dirty="0" smtClean="0"/>
              <a:t>historical transistor </a:t>
            </a:r>
            <a:r>
              <a:rPr lang="en-US" altLang="zh-CN" sz="1600" dirty="0"/>
              <a:t>data </a:t>
            </a:r>
            <a:r>
              <a:rPr lang="en-US" altLang="zh-CN" sz="1600" dirty="0" smtClean="0"/>
              <a:t>(</a:t>
            </a:r>
            <a:r>
              <a:rPr lang="en-US" altLang="zh-CN" sz="1600" dirty="0" smtClean="0">
                <a:solidFill>
                  <a:srgbClr val="FF0000"/>
                </a:solidFill>
              </a:rPr>
              <a:t>no</a:t>
            </a:r>
            <a:r>
              <a:rPr lang="en-US" altLang="zh-CN" sz="1600" dirty="0" smtClean="0"/>
              <a:t> particular technology information ).</a:t>
            </a:r>
            <a:endParaRPr lang="zh-CN" altLang="en-US" sz="1600" dirty="0"/>
          </a:p>
        </p:txBody>
      </p:sp>
      <p:sp>
        <p:nvSpPr>
          <p:cNvPr id="49" name="Rectangle 48"/>
          <p:cNvSpPr/>
          <p:nvPr/>
        </p:nvSpPr>
        <p:spPr>
          <a:xfrm>
            <a:off x="5511253" y="6881334"/>
            <a:ext cx="4710111" cy="720197"/>
          </a:xfrm>
          <a:prstGeom prst="rect">
            <a:avLst/>
          </a:prstGeom>
        </p:spPr>
        <p:txBody>
          <a:bodyPr wrap="square">
            <a:spAutoFit/>
          </a:bodyPr>
          <a:lstStyle/>
          <a:p>
            <a:pPr>
              <a:lnSpc>
                <a:spcPct val="85000"/>
              </a:lnSpc>
            </a:pPr>
            <a:r>
              <a:rPr lang="en-US" altLang="zh-CN" sz="1600" dirty="0" smtClean="0"/>
              <a:t>Mean and standard deviation of the transistor IV curve learned </a:t>
            </a:r>
            <a:r>
              <a:rPr lang="en-US" altLang="zh-CN" sz="1600" dirty="0"/>
              <a:t>from </a:t>
            </a:r>
            <a:r>
              <a:rPr lang="en-US" altLang="zh-CN" sz="1600" dirty="0" smtClean="0"/>
              <a:t>historical transistor </a:t>
            </a:r>
            <a:r>
              <a:rPr lang="en-US" altLang="zh-CN" sz="1600" dirty="0"/>
              <a:t>data </a:t>
            </a:r>
            <a:r>
              <a:rPr lang="en-US" altLang="zh-CN" sz="1600" dirty="0" smtClean="0"/>
              <a:t>(</a:t>
            </a:r>
            <a:r>
              <a:rPr lang="en-US" altLang="zh-CN" sz="1600" dirty="0" smtClean="0">
                <a:solidFill>
                  <a:srgbClr val="FF0000"/>
                </a:solidFill>
              </a:rPr>
              <a:t>with</a:t>
            </a:r>
            <a:r>
              <a:rPr lang="en-US" altLang="zh-CN" sz="1600" dirty="0" smtClean="0"/>
              <a:t> particular technology information ).</a:t>
            </a:r>
            <a:endParaRPr lang="zh-CN" altLang="en-US" sz="1600" dirty="0"/>
          </a:p>
        </p:txBody>
      </p:sp>
    </p:spTree>
    <p:extLst>
      <p:ext uri="{BB962C8B-B14F-4D97-AF65-F5344CB8AC3E}">
        <p14:creationId xmlns:p14="http://schemas.microsoft.com/office/powerpoint/2010/main" val="359458716"/>
      </p:ext>
    </p:extLst>
  </p:cSld>
  <p:clrMapOvr>
    <a:masterClrMapping/>
  </p:clrMapOvr>
  <mc:AlternateContent xmlns:mc="http://schemas.openxmlformats.org/markup-compatibility/2006" xmlns:p14="http://schemas.microsoft.com/office/powerpoint/2010/main">
    <mc:Choice Requires="p14">
      <p:transition spd="slow" p14:dur="2000" advTm="69746"/>
    </mc:Choice>
    <mc:Fallback xmlns="">
      <p:transition spd="slow" advTm="6974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3761" y="62027"/>
            <a:ext cx="8499475" cy="777875"/>
          </a:xfrm>
        </p:spPr>
        <p:txBody>
          <a:bodyPr/>
          <a:lstStyle/>
          <a:p>
            <a:pPr>
              <a:lnSpc>
                <a:spcPct val="85000"/>
              </a:lnSpc>
            </a:pPr>
            <a:r>
              <a:rPr lang="en-US" altLang="zh-CN" dirty="0"/>
              <a:t>Sequential Bayesian Learning from Prior and </a:t>
            </a:r>
            <a:br>
              <a:rPr lang="en-US" altLang="zh-CN" dirty="0"/>
            </a:br>
            <a:r>
              <a:rPr lang="en-US" altLang="zh-CN" dirty="0"/>
              <a:t>I-V Measurement (sub-threshold parameters: DIBL &amp; SS)</a:t>
            </a:r>
            <a:endParaRPr lang="zh-CN" altLang="en-US" dirty="0"/>
          </a:p>
        </p:txBody>
      </p:sp>
      <mc:AlternateContent xmlns:mc="http://schemas.openxmlformats.org/markup-compatibility/2006" xmlns:a14="http://schemas.microsoft.com/office/drawing/2010/main">
        <mc:Choice Requires="a14">
          <p:sp>
            <p:nvSpPr>
              <p:cNvPr id="5" name="TextBox 4"/>
              <p:cNvSpPr txBox="1"/>
              <p:nvPr/>
            </p:nvSpPr>
            <p:spPr>
              <a:xfrm>
                <a:off x="2282370" y="941076"/>
                <a:ext cx="1976034" cy="699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9B1244"/>
                              </a:solidFill>
                              <a:latin typeface="Cambria Math"/>
                            </a:rPr>
                          </m:ctrlPr>
                        </m:sSubPr>
                        <m:e>
                          <m:r>
                            <a:rPr lang="en-US" b="0" i="1" smtClean="0">
                              <a:solidFill>
                                <a:srgbClr val="9B1244"/>
                              </a:solidFill>
                              <a:latin typeface="Cambria Math"/>
                            </a:rPr>
                            <m:t>𝑉</m:t>
                          </m:r>
                        </m:e>
                        <m:sub>
                          <m:r>
                            <a:rPr lang="en-US" b="0" i="1" smtClean="0">
                              <a:solidFill>
                                <a:srgbClr val="9B1244"/>
                              </a:solidFill>
                              <a:latin typeface="Cambria Math"/>
                            </a:rPr>
                            <m:t>𝑑</m:t>
                          </m:r>
                        </m:sub>
                      </m:sSub>
                      <m:r>
                        <a:rPr lang="en-US" b="0" i="1" smtClean="0">
                          <a:solidFill>
                            <a:srgbClr val="9B1244"/>
                          </a:solidFill>
                          <a:latin typeface="Cambria Math"/>
                        </a:rPr>
                        <m:t>=0.05</m:t>
                      </m:r>
                      <m:r>
                        <a:rPr lang="en-US" b="0" i="1" smtClean="0">
                          <a:solidFill>
                            <a:srgbClr val="9B1244"/>
                          </a:solidFill>
                          <a:latin typeface="Cambria Math"/>
                        </a:rPr>
                        <m:t>𝑉</m:t>
                      </m:r>
                      <m:r>
                        <a:rPr lang="en-US" b="0" i="1" smtClean="0">
                          <a:solidFill>
                            <a:srgbClr val="9B1244"/>
                          </a:solidFill>
                          <a:latin typeface="Cambria Math"/>
                        </a:rPr>
                        <m:t>,</m:t>
                      </m:r>
                    </m:oMath>
                  </m:oMathPara>
                </a14:m>
                <a:endParaRPr lang="en-US" b="0" i="1" dirty="0" smtClean="0">
                  <a:solidFill>
                    <a:srgbClr val="9B1244"/>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i="1">
                              <a:solidFill>
                                <a:srgbClr val="9B1244"/>
                              </a:solidFill>
                              <a:latin typeface="Cambria Math"/>
                            </a:rPr>
                          </m:ctrlPr>
                        </m:sSubPr>
                        <m:e>
                          <m:r>
                            <a:rPr lang="en-US" i="1">
                              <a:solidFill>
                                <a:srgbClr val="9B1244"/>
                              </a:solidFill>
                              <a:latin typeface="Cambria Math"/>
                            </a:rPr>
                            <m:t>𝑉</m:t>
                          </m:r>
                        </m:e>
                        <m:sub>
                          <m:r>
                            <a:rPr lang="en-US" b="0" i="1" smtClean="0">
                              <a:solidFill>
                                <a:srgbClr val="9B1244"/>
                              </a:solidFill>
                              <a:latin typeface="Cambria Math"/>
                            </a:rPr>
                            <m:t>𝑔</m:t>
                          </m:r>
                        </m:sub>
                      </m:sSub>
                      <m:r>
                        <a:rPr lang="en-US" i="1">
                          <a:solidFill>
                            <a:srgbClr val="9B1244"/>
                          </a:solidFill>
                          <a:latin typeface="Cambria Math"/>
                        </a:rPr>
                        <m:t>=0</m:t>
                      </m:r>
                      <m:r>
                        <a:rPr lang="en-US" b="0" i="1" smtClean="0">
                          <a:solidFill>
                            <a:srgbClr val="9B1244"/>
                          </a:solidFill>
                          <a:latin typeface="Cambria Math"/>
                        </a:rPr>
                        <m:t>.05</m:t>
                      </m:r>
                      <m:r>
                        <a:rPr lang="en-US" i="1">
                          <a:solidFill>
                            <a:srgbClr val="9B1244"/>
                          </a:solidFill>
                          <a:latin typeface="Cambria Math"/>
                        </a:rPr>
                        <m:t>𝑉</m:t>
                      </m:r>
                    </m:oMath>
                  </m:oMathPara>
                </a14:m>
                <a:endParaRPr lang="en-US" sz="2000" dirty="0">
                  <a:solidFill>
                    <a:srgbClr val="9B1244"/>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2370" y="941076"/>
                <a:ext cx="1976034" cy="6996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53195" y="952361"/>
                <a:ext cx="2171699"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9B1244"/>
                              </a:solidFill>
                              <a:latin typeface="Cambria Math"/>
                            </a:rPr>
                          </m:ctrlPr>
                        </m:sSubPr>
                        <m:e>
                          <m:r>
                            <a:rPr lang="en-US" b="0" i="1" smtClean="0">
                              <a:solidFill>
                                <a:srgbClr val="9B1244"/>
                              </a:solidFill>
                              <a:latin typeface="Cambria Math"/>
                            </a:rPr>
                            <m:t>𝑉</m:t>
                          </m:r>
                        </m:e>
                        <m:sub>
                          <m:r>
                            <a:rPr lang="en-US" b="0" i="1" smtClean="0">
                              <a:solidFill>
                                <a:srgbClr val="9B1244"/>
                              </a:solidFill>
                              <a:latin typeface="Cambria Math"/>
                            </a:rPr>
                            <m:t>𝑑</m:t>
                          </m:r>
                        </m:sub>
                      </m:sSub>
                      <m:r>
                        <a:rPr lang="en-US" b="0" i="1" smtClean="0">
                          <a:solidFill>
                            <a:srgbClr val="9B1244"/>
                          </a:solidFill>
                          <a:latin typeface="Cambria Math"/>
                        </a:rPr>
                        <m:t>=0.9</m:t>
                      </m:r>
                      <m:r>
                        <a:rPr lang="en-US" b="0" i="1" smtClean="0">
                          <a:solidFill>
                            <a:srgbClr val="9B1244"/>
                          </a:solidFill>
                          <a:latin typeface="Cambria Math"/>
                        </a:rPr>
                        <m:t>𝑉</m:t>
                      </m:r>
                      <m:r>
                        <a:rPr lang="en-US" b="0" i="1" smtClean="0">
                          <a:solidFill>
                            <a:srgbClr val="9B1244"/>
                          </a:solidFill>
                          <a:latin typeface="Cambria Math"/>
                        </a:rPr>
                        <m:t>,</m:t>
                      </m:r>
                    </m:oMath>
                  </m:oMathPara>
                </a14:m>
                <a:endParaRPr lang="en-US" b="0" i="1" dirty="0" smtClean="0">
                  <a:solidFill>
                    <a:srgbClr val="9B1244"/>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i="1">
                              <a:solidFill>
                                <a:srgbClr val="9B1244"/>
                              </a:solidFill>
                              <a:latin typeface="Cambria Math"/>
                            </a:rPr>
                          </m:ctrlPr>
                        </m:sSubPr>
                        <m:e>
                          <m:r>
                            <a:rPr lang="en-US" i="1">
                              <a:solidFill>
                                <a:srgbClr val="9B1244"/>
                              </a:solidFill>
                              <a:latin typeface="Cambria Math"/>
                            </a:rPr>
                            <m:t>𝑉</m:t>
                          </m:r>
                        </m:e>
                        <m:sub>
                          <m:r>
                            <a:rPr lang="en-US" b="0" i="1" smtClean="0">
                              <a:solidFill>
                                <a:srgbClr val="9B1244"/>
                              </a:solidFill>
                              <a:latin typeface="Cambria Math"/>
                            </a:rPr>
                            <m:t>𝑔</m:t>
                          </m:r>
                        </m:sub>
                      </m:sSub>
                      <m:r>
                        <a:rPr lang="en-US" i="1">
                          <a:solidFill>
                            <a:srgbClr val="9B1244"/>
                          </a:solidFill>
                          <a:latin typeface="Cambria Math"/>
                        </a:rPr>
                        <m:t>=0</m:t>
                      </m:r>
                      <m:r>
                        <a:rPr lang="en-US" b="0" i="1" smtClean="0">
                          <a:solidFill>
                            <a:srgbClr val="9B1244"/>
                          </a:solidFill>
                          <a:latin typeface="Cambria Math"/>
                        </a:rPr>
                        <m:t>.05</m:t>
                      </m:r>
                      <m:r>
                        <a:rPr lang="en-US" i="1">
                          <a:solidFill>
                            <a:srgbClr val="9B1244"/>
                          </a:solidFill>
                          <a:latin typeface="Cambria Math"/>
                        </a:rPr>
                        <m:t>𝑉</m:t>
                      </m:r>
                    </m:oMath>
                  </m:oMathPara>
                </a14:m>
                <a:endParaRPr lang="en-US" sz="2000" dirty="0">
                  <a:solidFill>
                    <a:srgbClr val="9B1244"/>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53195" y="952361"/>
                <a:ext cx="2171699" cy="677108"/>
              </a:xfrm>
              <a:prstGeom prst="rect">
                <a:avLst/>
              </a:prstGeom>
              <a:blipFill rotWithShape="0">
                <a:blip r:embed="rId4"/>
                <a:stretch>
                  <a:fillRect b="-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35215" y="953983"/>
                <a:ext cx="2280110"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9B1244"/>
                              </a:solidFill>
                              <a:latin typeface="Cambria Math"/>
                            </a:rPr>
                          </m:ctrlPr>
                        </m:sSubPr>
                        <m:e>
                          <m:r>
                            <a:rPr lang="en-US" b="0" i="1" smtClean="0">
                              <a:solidFill>
                                <a:srgbClr val="9B1244"/>
                              </a:solidFill>
                              <a:latin typeface="Cambria Math"/>
                            </a:rPr>
                            <m:t>𝑉</m:t>
                          </m:r>
                        </m:e>
                        <m:sub>
                          <m:r>
                            <a:rPr lang="en-US" b="0" i="1" smtClean="0">
                              <a:solidFill>
                                <a:srgbClr val="9B1244"/>
                              </a:solidFill>
                              <a:latin typeface="Cambria Math"/>
                            </a:rPr>
                            <m:t>𝑑</m:t>
                          </m:r>
                        </m:sub>
                      </m:sSub>
                      <m:r>
                        <a:rPr lang="en-US" b="0" i="1" smtClean="0">
                          <a:solidFill>
                            <a:srgbClr val="9B1244"/>
                          </a:solidFill>
                          <a:latin typeface="Cambria Math"/>
                        </a:rPr>
                        <m:t>=0.05</m:t>
                      </m:r>
                      <m:r>
                        <a:rPr lang="en-US" b="0" i="1" smtClean="0">
                          <a:solidFill>
                            <a:srgbClr val="9B1244"/>
                          </a:solidFill>
                          <a:latin typeface="Cambria Math"/>
                        </a:rPr>
                        <m:t>𝑉</m:t>
                      </m:r>
                      <m:r>
                        <a:rPr lang="en-US" b="0" i="1" smtClean="0">
                          <a:solidFill>
                            <a:srgbClr val="9B1244"/>
                          </a:solidFill>
                          <a:latin typeface="Cambria Math"/>
                        </a:rPr>
                        <m:t>,</m:t>
                      </m:r>
                    </m:oMath>
                  </m:oMathPara>
                </a14:m>
                <a:endParaRPr lang="en-US" b="0" i="1" dirty="0" smtClean="0">
                  <a:solidFill>
                    <a:srgbClr val="9B1244"/>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i="1">
                              <a:solidFill>
                                <a:srgbClr val="9B1244"/>
                              </a:solidFill>
                              <a:latin typeface="Cambria Math"/>
                            </a:rPr>
                          </m:ctrlPr>
                        </m:sSubPr>
                        <m:e>
                          <m:r>
                            <a:rPr lang="en-US" i="1">
                              <a:solidFill>
                                <a:srgbClr val="9B1244"/>
                              </a:solidFill>
                              <a:latin typeface="Cambria Math"/>
                            </a:rPr>
                            <m:t>𝑉</m:t>
                          </m:r>
                        </m:e>
                        <m:sub>
                          <m:r>
                            <a:rPr lang="en-US" b="0" i="1" smtClean="0">
                              <a:solidFill>
                                <a:srgbClr val="9B1244"/>
                              </a:solidFill>
                              <a:latin typeface="Cambria Math"/>
                            </a:rPr>
                            <m:t>𝑔</m:t>
                          </m:r>
                        </m:sub>
                      </m:sSub>
                      <m:r>
                        <a:rPr lang="en-US" i="1">
                          <a:solidFill>
                            <a:srgbClr val="9B1244"/>
                          </a:solidFill>
                          <a:latin typeface="Cambria Math"/>
                        </a:rPr>
                        <m:t>=0</m:t>
                      </m:r>
                      <m:r>
                        <a:rPr lang="en-US" b="0" i="1" smtClean="0">
                          <a:solidFill>
                            <a:srgbClr val="9B1244"/>
                          </a:solidFill>
                          <a:latin typeface="Cambria Math"/>
                        </a:rPr>
                        <m:t>.3</m:t>
                      </m:r>
                      <m:r>
                        <a:rPr lang="en-US" i="1">
                          <a:solidFill>
                            <a:srgbClr val="9B1244"/>
                          </a:solidFill>
                          <a:latin typeface="Cambria Math"/>
                        </a:rPr>
                        <m:t>𝑉</m:t>
                      </m:r>
                    </m:oMath>
                  </m:oMathPara>
                </a14:m>
                <a:endParaRPr lang="en-US" sz="2000" dirty="0">
                  <a:solidFill>
                    <a:srgbClr val="9B1244"/>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35215" y="953983"/>
                <a:ext cx="2280110" cy="677108"/>
              </a:xfrm>
              <a:prstGeom prst="rect">
                <a:avLst/>
              </a:prstGeom>
              <a:blipFill rotWithShape="0">
                <a:blip r:embed="rId5"/>
                <a:stretch>
                  <a:fillRect b="-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782649" y="941076"/>
                <a:ext cx="2428151"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9B1244"/>
                              </a:solidFill>
                              <a:latin typeface="Cambria Math"/>
                            </a:rPr>
                          </m:ctrlPr>
                        </m:sSubPr>
                        <m:e>
                          <m:r>
                            <a:rPr lang="en-US" b="0" i="1" smtClean="0">
                              <a:solidFill>
                                <a:srgbClr val="9B1244"/>
                              </a:solidFill>
                              <a:latin typeface="Cambria Math"/>
                            </a:rPr>
                            <m:t>𝑉</m:t>
                          </m:r>
                        </m:e>
                        <m:sub>
                          <m:r>
                            <a:rPr lang="en-US" b="0" i="1" smtClean="0">
                              <a:solidFill>
                                <a:srgbClr val="9B1244"/>
                              </a:solidFill>
                              <a:latin typeface="Cambria Math"/>
                            </a:rPr>
                            <m:t>𝑑</m:t>
                          </m:r>
                        </m:sub>
                      </m:sSub>
                      <m:r>
                        <a:rPr lang="en-US" b="0" i="1" smtClean="0">
                          <a:solidFill>
                            <a:srgbClr val="9B1244"/>
                          </a:solidFill>
                          <a:latin typeface="Cambria Math"/>
                        </a:rPr>
                        <m:t>=0.9</m:t>
                      </m:r>
                      <m:r>
                        <a:rPr lang="en-US" b="0" i="1" smtClean="0">
                          <a:solidFill>
                            <a:srgbClr val="9B1244"/>
                          </a:solidFill>
                          <a:latin typeface="Cambria Math"/>
                        </a:rPr>
                        <m:t>𝑉</m:t>
                      </m:r>
                      <m:r>
                        <a:rPr lang="en-US" b="0" i="1" smtClean="0">
                          <a:solidFill>
                            <a:srgbClr val="9B1244"/>
                          </a:solidFill>
                          <a:latin typeface="Cambria Math"/>
                        </a:rPr>
                        <m:t>,</m:t>
                      </m:r>
                    </m:oMath>
                  </m:oMathPara>
                </a14:m>
                <a:endParaRPr lang="en-US" b="0" i="1" dirty="0" smtClean="0">
                  <a:solidFill>
                    <a:srgbClr val="9B1244"/>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i="1">
                              <a:solidFill>
                                <a:srgbClr val="9B1244"/>
                              </a:solidFill>
                              <a:latin typeface="Cambria Math"/>
                            </a:rPr>
                          </m:ctrlPr>
                        </m:sSubPr>
                        <m:e>
                          <m:r>
                            <a:rPr lang="en-US" i="1">
                              <a:solidFill>
                                <a:srgbClr val="9B1244"/>
                              </a:solidFill>
                              <a:latin typeface="Cambria Math"/>
                            </a:rPr>
                            <m:t>𝑉</m:t>
                          </m:r>
                        </m:e>
                        <m:sub>
                          <m:r>
                            <a:rPr lang="en-US" b="0" i="1" smtClean="0">
                              <a:solidFill>
                                <a:srgbClr val="9B1244"/>
                              </a:solidFill>
                              <a:latin typeface="Cambria Math"/>
                            </a:rPr>
                            <m:t>𝑔</m:t>
                          </m:r>
                        </m:sub>
                      </m:sSub>
                      <m:r>
                        <a:rPr lang="en-US" i="1">
                          <a:solidFill>
                            <a:srgbClr val="9B1244"/>
                          </a:solidFill>
                          <a:latin typeface="Cambria Math"/>
                        </a:rPr>
                        <m:t>=0</m:t>
                      </m:r>
                      <m:r>
                        <a:rPr lang="en-US" b="0" i="1" smtClean="0">
                          <a:solidFill>
                            <a:srgbClr val="9B1244"/>
                          </a:solidFill>
                          <a:latin typeface="Cambria Math"/>
                        </a:rPr>
                        <m:t>.3</m:t>
                      </m:r>
                      <m:r>
                        <a:rPr lang="en-US" i="1">
                          <a:solidFill>
                            <a:srgbClr val="9B1244"/>
                          </a:solidFill>
                          <a:latin typeface="Cambria Math"/>
                        </a:rPr>
                        <m:t>𝑉</m:t>
                      </m:r>
                    </m:oMath>
                  </m:oMathPara>
                </a14:m>
                <a:endParaRPr lang="en-US" sz="2000" dirty="0">
                  <a:solidFill>
                    <a:srgbClr val="9B1244"/>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782649" y="941076"/>
                <a:ext cx="2428151" cy="677108"/>
              </a:xfrm>
              <a:prstGeom prst="rect">
                <a:avLst/>
              </a:prstGeom>
              <a:blipFill rotWithShape="0">
                <a:blip r:embed="rId6"/>
                <a:stretch>
                  <a:fillRect b="-3604"/>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2" y="1628134"/>
            <a:ext cx="2054958" cy="219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0661" y="3891179"/>
            <a:ext cx="2071700" cy="221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67" y="1592139"/>
            <a:ext cx="220510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3891179"/>
            <a:ext cx="2057400" cy="229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2361" y="3891179"/>
            <a:ext cx="2110866" cy="221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5914" y="1645548"/>
            <a:ext cx="2136041" cy="212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3227" y="1631091"/>
            <a:ext cx="2007141" cy="21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1846" y="1628134"/>
            <a:ext cx="1828032" cy="211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6272" y="3891178"/>
            <a:ext cx="2021426" cy="217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71846" y="3891179"/>
            <a:ext cx="1850702" cy="214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bwMode="auto">
          <a:xfrm>
            <a:off x="414547" y="2750015"/>
            <a:ext cx="218789" cy="245659"/>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0" name="Right Arrow 19"/>
          <p:cNvSpPr/>
          <p:nvPr/>
        </p:nvSpPr>
        <p:spPr bwMode="auto">
          <a:xfrm>
            <a:off x="712960" y="2678928"/>
            <a:ext cx="2363551" cy="387832"/>
          </a:xfrm>
          <a:prstGeom prst="rightArrow">
            <a:avLst>
              <a:gd name="adj1" fmla="val 34910"/>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1565453" y="5369356"/>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6" name="Right Arrow 25"/>
          <p:cNvSpPr/>
          <p:nvPr/>
        </p:nvSpPr>
        <p:spPr bwMode="auto">
          <a:xfrm rot="5400000">
            <a:off x="2757001" y="3547426"/>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7" name="Right Arrow 26"/>
          <p:cNvSpPr/>
          <p:nvPr/>
        </p:nvSpPr>
        <p:spPr bwMode="auto">
          <a:xfrm>
            <a:off x="3883152" y="5369358"/>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rot="5400000">
            <a:off x="5074700" y="3547428"/>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a:off x="6093562" y="5369359"/>
            <a:ext cx="110342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5400000">
            <a:off x="7090639" y="3547429"/>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1" name="Right Arrow 30"/>
          <p:cNvSpPr/>
          <p:nvPr/>
        </p:nvSpPr>
        <p:spPr bwMode="auto">
          <a:xfrm>
            <a:off x="7989088" y="5369360"/>
            <a:ext cx="1007636"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2" name="Right Arrow 31"/>
          <p:cNvSpPr/>
          <p:nvPr/>
        </p:nvSpPr>
        <p:spPr bwMode="auto">
          <a:xfrm rot="5400000">
            <a:off x="8942788" y="3547430"/>
            <a:ext cx="1411834"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4" name="Right Arrow 33"/>
          <p:cNvSpPr/>
          <p:nvPr/>
        </p:nvSpPr>
        <p:spPr bwMode="auto">
          <a:xfrm>
            <a:off x="692167" y="2338420"/>
            <a:ext cx="4311430" cy="387832"/>
          </a:xfrm>
          <a:prstGeom prst="rightArrow">
            <a:avLst>
              <a:gd name="adj1" fmla="val 34910"/>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395945" y="2409506"/>
            <a:ext cx="218789" cy="245659"/>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870509" y="2204679"/>
            <a:ext cx="219456" cy="234087"/>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a:off x="1179818" y="2129190"/>
            <a:ext cx="5930556"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870509" y="1907558"/>
            <a:ext cx="219456" cy="234087"/>
          </a:xfrm>
          <a:prstGeom prst="ellipse">
            <a:avLst/>
          </a:prstGeom>
          <a:noFill/>
          <a:ln w="508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39" name="Right Arrow 38"/>
          <p:cNvSpPr/>
          <p:nvPr/>
        </p:nvSpPr>
        <p:spPr bwMode="auto">
          <a:xfrm>
            <a:off x="1179818" y="1819616"/>
            <a:ext cx="7816906" cy="385063"/>
          </a:xfrm>
          <a:prstGeom prst="rightArrow">
            <a:avLst>
              <a:gd name="adj1" fmla="val 37616"/>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290816410"/>
      </p:ext>
    </p:extLst>
  </p:cSld>
  <p:clrMapOvr>
    <a:masterClrMapping/>
  </p:clrMapOvr>
  <mc:AlternateContent xmlns:mc="http://schemas.openxmlformats.org/markup-compatibility/2006" xmlns:p14="http://schemas.microsoft.com/office/powerpoint/2010/main">
    <mc:Choice Requires="p14">
      <p:transition spd="slow" p14:dur="2000" advTm="73091"/>
    </mc:Choice>
    <mc:Fallback xmlns="">
      <p:transition spd="slow" advTm="73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fade">
                                      <p:cBhvr>
                                        <p:cTn id="41" dur="500"/>
                                        <p:tgtEl>
                                          <p:spTgt spid="409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2"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102"/>
                                        </p:tgtEl>
                                        <p:attrNameLst>
                                          <p:attrName>style.visibility</p:attrName>
                                        </p:attrNameLst>
                                      </p:cBhvr>
                                      <p:to>
                                        <p:strVal val="visible"/>
                                      </p:to>
                                    </p:set>
                                    <p:animEffect transition="in" filter="fade">
                                      <p:cBhvr>
                                        <p:cTn id="64" dur="1000"/>
                                        <p:tgtEl>
                                          <p:spTgt spid="4102"/>
                                        </p:tgtEl>
                                      </p:cBhvr>
                                    </p:animEffect>
                                    <p:anim calcmode="lin" valueType="num">
                                      <p:cBhvr>
                                        <p:cTn id="65" dur="1000" fill="hold"/>
                                        <p:tgtEl>
                                          <p:spTgt spid="4102"/>
                                        </p:tgtEl>
                                        <p:attrNameLst>
                                          <p:attrName>ppt_x</p:attrName>
                                        </p:attrNameLst>
                                      </p:cBhvr>
                                      <p:tavLst>
                                        <p:tav tm="0">
                                          <p:val>
                                            <p:strVal val="#ppt_x"/>
                                          </p:val>
                                        </p:tav>
                                        <p:tav tm="100000">
                                          <p:val>
                                            <p:strVal val="#ppt_x"/>
                                          </p:val>
                                        </p:tav>
                                      </p:tavLst>
                                    </p:anim>
                                    <p:anim calcmode="lin" valueType="num">
                                      <p:cBhvr>
                                        <p:cTn id="66" dur="1000" fill="hold"/>
                                        <p:tgtEl>
                                          <p:spTgt spid="410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4101"/>
                                        </p:tgtEl>
                                        <p:attrNameLst>
                                          <p:attrName>style.visibility</p:attrName>
                                        </p:attrNameLst>
                                      </p:cBhvr>
                                      <p:to>
                                        <p:strVal val="visible"/>
                                      </p:to>
                                    </p:set>
                                    <p:animEffect transition="in" filter="fade">
                                      <p:cBhvr>
                                        <p:cTn id="82" dur="500"/>
                                        <p:tgtEl>
                                          <p:spTgt spid="4101"/>
                                        </p:tgtEl>
                                      </p:cBhvr>
                                    </p:animEffec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grpId="3" nodeType="withEffect">
                                  <p:stCondLst>
                                    <p:cond delay="0"/>
                                  </p:stCondLst>
                                  <p:childTnLst>
                                    <p:animEffect transition="out" filter="fade">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anim calcmode="lin" valueType="num">
                                      <p:cBhvr>
                                        <p:cTn id="102" dur="1000" fill="hold"/>
                                        <p:tgtEl>
                                          <p:spTgt spid="10"/>
                                        </p:tgtEl>
                                        <p:attrNameLst>
                                          <p:attrName>ppt_x</p:attrName>
                                        </p:attrNameLst>
                                      </p:cBhvr>
                                      <p:tavLst>
                                        <p:tav tm="0">
                                          <p:val>
                                            <p:strVal val="#ppt_x"/>
                                          </p:val>
                                        </p:tav>
                                        <p:tav tm="100000">
                                          <p:val>
                                            <p:strVal val="#ppt_x"/>
                                          </p:val>
                                        </p:tav>
                                      </p:tavLst>
                                    </p:anim>
                                    <p:anim calcmode="lin" valueType="num">
                                      <p:cBhvr>
                                        <p:cTn id="103" dur="1000" fill="hold"/>
                                        <p:tgtEl>
                                          <p:spTgt spid="1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000"/>
                                        <p:tgtEl>
                                          <p:spTgt spid="37"/>
                                        </p:tgtEl>
                                      </p:cBhvr>
                                    </p:animEffect>
                                    <p:anim calcmode="lin" valueType="num">
                                      <p:cBhvr>
                                        <p:cTn id="107" dur="1000" fill="hold"/>
                                        <p:tgtEl>
                                          <p:spTgt spid="37"/>
                                        </p:tgtEl>
                                        <p:attrNameLst>
                                          <p:attrName>ppt_x</p:attrName>
                                        </p:attrNameLst>
                                      </p:cBhvr>
                                      <p:tavLst>
                                        <p:tav tm="0">
                                          <p:val>
                                            <p:strVal val="#ppt_x"/>
                                          </p:val>
                                        </p:tav>
                                        <p:tav tm="100000">
                                          <p:val>
                                            <p:strVal val="#ppt_x"/>
                                          </p:val>
                                        </p:tav>
                                      </p:tavLst>
                                    </p:anim>
                                    <p:anim calcmode="lin" valueType="num">
                                      <p:cBhvr>
                                        <p:cTn id="108" dur="1000" fill="hold"/>
                                        <p:tgtEl>
                                          <p:spTgt spid="37"/>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03"/>
                                        </p:tgtEl>
                                        <p:attrNameLst>
                                          <p:attrName>style.visibility</p:attrName>
                                        </p:attrNameLst>
                                      </p:cBhvr>
                                      <p:to>
                                        <p:strVal val="visible"/>
                                      </p:to>
                                    </p:set>
                                    <p:animEffect transition="in" filter="fade">
                                      <p:cBhvr>
                                        <p:cTn id="111" dur="1000"/>
                                        <p:tgtEl>
                                          <p:spTgt spid="4103"/>
                                        </p:tgtEl>
                                      </p:cBhvr>
                                    </p:animEffect>
                                    <p:anim calcmode="lin" valueType="num">
                                      <p:cBhvr>
                                        <p:cTn id="112" dur="1000" fill="hold"/>
                                        <p:tgtEl>
                                          <p:spTgt spid="4103"/>
                                        </p:tgtEl>
                                        <p:attrNameLst>
                                          <p:attrName>ppt_x</p:attrName>
                                        </p:attrNameLst>
                                      </p:cBhvr>
                                      <p:tavLst>
                                        <p:tav tm="0">
                                          <p:val>
                                            <p:strVal val="#ppt_x"/>
                                          </p:val>
                                        </p:tav>
                                        <p:tav tm="100000">
                                          <p:val>
                                            <p:strVal val="#ppt_x"/>
                                          </p:val>
                                        </p:tav>
                                      </p:tavLst>
                                    </p:anim>
                                    <p:anim calcmode="lin" valueType="num">
                                      <p:cBhvr>
                                        <p:cTn id="113" dur="1000" fill="hold"/>
                                        <p:tgtEl>
                                          <p:spTgt spid="410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1000"/>
                                        <p:tgtEl>
                                          <p:spTgt spid="7"/>
                                        </p:tgtEl>
                                      </p:cBhvr>
                                    </p:animEffect>
                                    <p:anim calcmode="lin" valueType="num">
                                      <p:cBhvr>
                                        <p:cTn id="117" dur="1000" fill="hold"/>
                                        <p:tgtEl>
                                          <p:spTgt spid="7"/>
                                        </p:tgtEl>
                                        <p:attrNameLst>
                                          <p:attrName>ppt_x</p:attrName>
                                        </p:attrNameLst>
                                      </p:cBhvr>
                                      <p:tavLst>
                                        <p:tav tm="0">
                                          <p:val>
                                            <p:strVal val="#ppt_x"/>
                                          </p:val>
                                        </p:tav>
                                        <p:tav tm="100000">
                                          <p:val>
                                            <p:strVal val="#ppt_x"/>
                                          </p:val>
                                        </p:tav>
                                      </p:tavLst>
                                    </p:anim>
                                    <p:anim calcmode="lin" valueType="num">
                                      <p:cBhvr>
                                        <p:cTn id="1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10"/>
                                        </p:tgtEl>
                                      </p:cBhvr>
                                    </p:animEffect>
                                    <p:set>
                                      <p:cBhvr>
                                        <p:cTn id="123" dur="1" fill="hold">
                                          <p:stCondLst>
                                            <p:cond delay="499"/>
                                          </p:stCondLst>
                                        </p:cTn>
                                        <p:tgtEl>
                                          <p:spTgt spid="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500"/>
                                        <p:tgtEl>
                                          <p:spTgt spid="29"/>
                                        </p:tgtEl>
                                      </p:cBhvr>
                                    </p:animEffect>
                                  </p:childTnLst>
                                </p:cTn>
                              </p:par>
                              <p:par>
                                <p:cTn id="133" presetID="10" presetClass="entr" presetSubtype="0" fill="hold" nodeType="withEffect">
                                  <p:stCondLst>
                                    <p:cond delay="0"/>
                                  </p:stCondLst>
                                  <p:childTnLst>
                                    <p:set>
                                      <p:cBhvr>
                                        <p:cTn id="134" dur="1" fill="hold">
                                          <p:stCondLst>
                                            <p:cond delay="0"/>
                                          </p:stCondLst>
                                        </p:cTn>
                                        <p:tgtEl>
                                          <p:spTgt spid="4105"/>
                                        </p:tgtEl>
                                        <p:attrNameLst>
                                          <p:attrName>style.visibility</p:attrName>
                                        </p:attrNameLst>
                                      </p:cBhvr>
                                      <p:to>
                                        <p:strVal val="visible"/>
                                      </p:to>
                                    </p:set>
                                    <p:animEffect transition="in" filter="fade">
                                      <p:cBhvr>
                                        <p:cTn id="135" dur="500"/>
                                        <p:tgtEl>
                                          <p:spTgt spid="410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30"/>
                                        </p:tgtEl>
                                      </p:cBhvr>
                                    </p:animEffect>
                                    <p:set>
                                      <p:cBhvr>
                                        <p:cTn id="140" dur="1" fill="hold">
                                          <p:stCondLst>
                                            <p:cond delay="499"/>
                                          </p:stCondLst>
                                        </p:cTn>
                                        <p:tgtEl>
                                          <p:spTgt spid="30"/>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1000"/>
                                        <p:tgtEl>
                                          <p:spTgt spid="38"/>
                                        </p:tgtEl>
                                      </p:cBhvr>
                                    </p:animEffect>
                                    <p:anim calcmode="lin" valueType="num">
                                      <p:cBhvr>
                                        <p:cTn id="149" dur="1000" fill="hold"/>
                                        <p:tgtEl>
                                          <p:spTgt spid="38"/>
                                        </p:tgtEl>
                                        <p:attrNameLst>
                                          <p:attrName>ppt_x</p:attrName>
                                        </p:attrNameLst>
                                      </p:cBhvr>
                                      <p:tavLst>
                                        <p:tav tm="0">
                                          <p:val>
                                            <p:strVal val="#ppt_x"/>
                                          </p:val>
                                        </p:tav>
                                        <p:tav tm="100000">
                                          <p:val>
                                            <p:strVal val="#ppt_x"/>
                                          </p:val>
                                        </p:tav>
                                      </p:tavLst>
                                    </p:anim>
                                    <p:anim calcmode="lin" valueType="num">
                                      <p:cBhvr>
                                        <p:cTn id="150" dur="1000" fill="hold"/>
                                        <p:tgtEl>
                                          <p:spTgt spid="38"/>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fade">
                                      <p:cBhvr>
                                        <p:cTn id="153" dur="1000"/>
                                        <p:tgtEl>
                                          <p:spTgt spid="39"/>
                                        </p:tgtEl>
                                      </p:cBhvr>
                                    </p:animEffect>
                                    <p:anim calcmode="lin" valueType="num">
                                      <p:cBhvr>
                                        <p:cTn id="154" dur="1000" fill="hold"/>
                                        <p:tgtEl>
                                          <p:spTgt spid="39"/>
                                        </p:tgtEl>
                                        <p:attrNameLst>
                                          <p:attrName>ppt_x</p:attrName>
                                        </p:attrNameLst>
                                      </p:cBhvr>
                                      <p:tavLst>
                                        <p:tav tm="0">
                                          <p:val>
                                            <p:strVal val="#ppt_x"/>
                                          </p:val>
                                        </p:tav>
                                        <p:tav tm="100000">
                                          <p:val>
                                            <p:strVal val="#ppt_x"/>
                                          </p:val>
                                        </p:tav>
                                      </p:tavLst>
                                    </p:anim>
                                    <p:anim calcmode="lin" valueType="num">
                                      <p:cBhvr>
                                        <p:cTn id="155" dur="1000" fill="hold"/>
                                        <p:tgtEl>
                                          <p:spTgt spid="39"/>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4104"/>
                                        </p:tgtEl>
                                        <p:attrNameLst>
                                          <p:attrName>style.visibility</p:attrName>
                                        </p:attrNameLst>
                                      </p:cBhvr>
                                      <p:to>
                                        <p:strVal val="visible"/>
                                      </p:to>
                                    </p:set>
                                    <p:animEffect transition="in" filter="fade">
                                      <p:cBhvr>
                                        <p:cTn id="158" dur="1000"/>
                                        <p:tgtEl>
                                          <p:spTgt spid="4104"/>
                                        </p:tgtEl>
                                      </p:cBhvr>
                                    </p:animEffect>
                                    <p:anim calcmode="lin" valueType="num">
                                      <p:cBhvr>
                                        <p:cTn id="159" dur="1000" fill="hold"/>
                                        <p:tgtEl>
                                          <p:spTgt spid="4104"/>
                                        </p:tgtEl>
                                        <p:attrNameLst>
                                          <p:attrName>ppt_x</p:attrName>
                                        </p:attrNameLst>
                                      </p:cBhvr>
                                      <p:tavLst>
                                        <p:tav tm="0">
                                          <p:val>
                                            <p:strVal val="#ppt_x"/>
                                          </p:val>
                                        </p:tav>
                                        <p:tav tm="100000">
                                          <p:val>
                                            <p:strVal val="#ppt_x"/>
                                          </p:val>
                                        </p:tav>
                                      </p:tavLst>
                                    </p:anim>
                                    <p:anim calcmode="lin" valueType="num">
                                      <p:cBhvr>
                                        <p:cTn id="160" dur="1000" fill="hold"/>
                                        <p:tgtEl>
                                          <p:spTgt spid="410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8"/>
                                        </p:tgtEl>
                                        <p:attrNameLst>
                                          <p:attrName>style.visibility</p:attrName>
                                        </p:attrNameLst>
                                      </p:cBhvr>
                                      <p:to>
                                        <p:strVal val="visible"/>
                                      </p:to>
                                    </p:set>
                                    <p:animEffect transition="in" filter="fade">
                                      <p:cBhvr>
                                        <p:cTn id="163" dur="1000"/>
                                        <p:tgtEl>
                                          <p:spTgt spid="8"/>
                                        </p:tgtEl>
                                      </p:cBhvr>
                                    </p:animEffect>
                                    <p:anim calcmode="lin" valueType="num">
                                      <p:cBhvr>
                                        <p:cTn id="164" dur="1000" fill="hold"/>
                                        <p:tgtEl>
                                          <p:spTgt spid="8"/>
                                        </p:tgtEl>
                                        <p:attrNameLst>
                                          <p:attrName>ppt_x</p:attrName>
                                        </p:attrNameLst>
                                      </p:cBhvr>
                                      <p:tavLst>
                                        <p:tav tm="0">
                                          <p:val>
                                            <p:strVal val="#ppt_x"/>
                                          </p:val>
                                        </p:tav>
                                        <p:tav tm="100000">
                                          <p:val>
                                            <p:strVal val="#ppt_x"/>
                                          </p:val>
                                        </p:tav>
                                      </p:tavLst>
                                    </p:anim>
                                    <p:anim calcmode="lin" valueType="num">
                                      <p:cBhvr>
                                        <p:cTn id="1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38"/>
                                        </p:tgtEl>
                                      </p:cBhvr>
                                    </p:animEffect>
                                    <p:set>
                                      <p:cBhvr>
                                        <p:cTn id="170" dur="1" fill="hold">
                                          <p:stCondLst>
                                            <p:cond delay="499"/>
                                          </p:stCondLst>
                                        </p:cTn>
                                        <p:tgtEl>
                                          <p:spTgt spid="38"/>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9"/>
                                        </p:tgtEl>
                                      </p:cBhvr>
                                    </p:animEffect>
                                    <p:set>
                                      <p:cBhvr>
                                        <p:cTn id="173" dur="1" fill="hold">
                                          <p:stCondLst>
                                            <p:cond delay="499"/>
                                          </p:stCondLst>
                                        </p:cTn>
                                        <p:tgtEl>
                                          <p:spTgt spid="39"/>
                                        </p:tgtEl>
                                        <p:attrNameLst>
                                          <p:attrName>style.visibility</p:attrName>
                                        </p:attrNameLst>
                                      </p:cBhvr>
                                      <p:to>
                                        <p:strVal val="hidden"/>
                                      </p:to>
                                    </p:set>
                                  </p:childTnLst>
                                </p:cTn>
                              </p:par>
                              <p:par>
                                <p:cTn id="174" presetID="10" presetClass="entr" presetSubtype="0" fill="hold" grpId="1" nodeType="with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fade">
                                      <p:cBhvr>
                                        <p:cTn id="176" dur="500"/>
                                        <p:tgtEl>
                                          <p:spTgt spid="32"/>
                                        </p:tgtEl>
                                      </p:cBhvr>
                                    </p:animEffect>
                                  </p:childTnLst>
                                </p:cTn>
                              </p:par>
                              <p:par>
                                <p:cTn id="177" presetID="10" presetClass="entr" presetSubtype="0" fill="hold" grpId="1" nodeType="withEffect">
                                  <p:stCondLst>
                                    <p:cond delay="0"/>
                                  </p:stCondLst>
                                  <p:childTnLst>
                                    <p:set>
                                      <p:cBhvr>
                                        <p:cTn id="178" dur="1" fill="hold">
                                          <p:stCondLst>
                                            <p:cond delay="0"/>
                                          </p:stCondLst>
                                        </p:cTn>
                                        <p:tgtEl>
                                          <p:spTgt spid="31"/>
                                        </p:tgtEl>
                                        <p:attrNameLst>
                                          <p:attrName>style.visibility</p:attrName>
                                        </p:attrNameLst>
                                      </p:cBhvr>
                                      <p:to>
                                        <p:strVal val="visible"/>
                                      </p:to>
                                    </p:set>
                                    <p:animEffect transition="in" filter="fade">
                                      <p:cBhvr>
                                        <p:cTn id="179" dur="500"/>
                                        <p:tgtEl>
                                          <p:spTgt spid="31"/>
                                        </p:tgtEl>
                                      </p:cBhvr>
                                    </p:animEffect>
                                  </p:childTnLst>
                                </p:cTn>
                              </p:par>
                              <p:par>
                                <p:cTn id="180" presetID="10" presetClass="entr" presetSubtype="0" fill="hold" nodeType="withEffect">
                                  <p:stCondLst>
                                    <p:cond delay="0"/>
                                  </p:stCondLst>
                                  <p:childTnLst>
                                    <p:set>
                                      <p:cBhvr>
                                        <p:cTn id="181" dur="1" fill="hold">
                                          <p:stCondLst>
                                            <p:cond delay="0"/>
                                          </p:stCondLst>
                                        </p:cTn>
                                        <p:tgtEl>
                                          <p:spTgt spid="4106"/>
                                        </p:tgtEl>
                                        <p:attrNameLst>
                                          <p:attrName>style.visibility</p:attrName>
                                        </p:attrNameLst>
                                      </p:cBhvr>
                                      <p:to>
                                        <p:strVal val="visible"/>
                                      </p:to>
                                    </p:set>
                                    <p:animEffect transition="in" filter="fade">
                                      <p:cBhvr>
                                        <p:cTn id="18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9" grpId="0" animBg="1"/>
      <p:bldP spid="19" grpId="1" animBg="1"/>
      <p:bldP spid="20" grpId="0" animBg="1"/>
      <p:bldP spid="20" grpId="1" animBg="1"/>
      <p:bldP spid="9" grpId="0" animBg="1"/>
      <p:bldP spid="9"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1" animBg="1"/>
      <p:bldP spid="32" grpId="1" animBg="1"/>
      <p:bldP spid="34" grpId="0" animBg="1"/>
      <p:bldP spid="34" grpId="1" animBg="1"/>
      <p:bldP spid="35" grpId="2" animBg="1"/>
      <p:bldP spid="35" grpId="3" animBg="1"/>
      <p:bldP spid="10" grpId="0" animBg="1"/>
      <p:bldP spid="10" grpId="1" animBg="1"/>
      <p:bldP spid="37" grpId="0" animBg="1"/>
      <p:bldP spid="37" grpId="1" animBg="1"/>
      <p:bldP spid="38" grpId="0" animBg="1"/>
      <p:bldP spid="38" grpId="1" animBg="1"/>
      <p:bldP spid="39" grpId="0" animBg="1"/>
      <p:bldP spid="3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latin typeface="Arial" pitchFamily="34" charset="0"/>
                <a:cs typeface="Arial" pitchFamily="34" charset="0"/>
              </a:rPr>
              <a:t>Maximum a Posteriori Estimation</a:t>
            </a:r>
            <a:endParaRPr lang="zh-CN" alt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571500" y="1066801"/>
                <a:ext cx="9363075" cy="6248400"/>
              </a:xfrm>
            </p:spPr>
            <p:txBody>
              <a:bodyPr/>
              <a:lstStyle/>
              <a:p>
                <a:r>
                  <a:rPr lang="en-US" altLang="zh-CN" dirty="0" smtClean="0"/>
                  <a:t>Goal:</a:t>
                </a:r>
                <a14:m>
                  <m:oMath xmlns:m="http://schemas.openxmlformats.org/officeDocument/2006/math">
                    <m:func>
                      <m:funcPr>
                        <m:ctrlPr>
                          <a:rPr lang="en-US" altLang="zh-CN" b="0" i="1">
                            <a:latin typeface="Cambria Math"/>
                          </a:rPr>
                        </m:ctrlPr>
                      </m:funcPr>
                      <m:fName>
                        <m:limLow>
                          <m:limLowPr>
                            <m:ctrlPr>
                              <a:rPr lang="en-US" altLang="zh-CN" b="0" i="1">
                                <a:latin typeface="Cambria Math"/>
                              </a:rPr>
                            </m:ctrlPr>
                          </m:limLowPr>
                          <m:e>
                            <m:r>
                              <a:rPr lang="en-US" altLang="zh-CN" b="0" i="0" smtClean="0">
                                <a:latin typeface="Cambria Math"/>
                              </a:rPr>
                              <m:t> </m:t>
                            </m:r>
                            <m:r>
                              <m:rPr>
                                <m:sty m:val="p"/>
                              </m:rPr>
                              <a:rPr lang="en-US" altLang="zh-CN" b="0">
                                <a:latin typeface="Cambria Math"/>
                              </a:rPr>
                              <m:t>argmax</m:t>
                            </m:r>
                          </m:e>
                          <m:lim>
                            <m:sSub>
                              <m:sSubPr>
                                <m:ctrlPr>
                                  <a:rPr lang="en-US" altLang="zh-CN" i="1">
                                    <a:latin typeface="Cambria Math"/>
                                  </a:rPr>
                                </m:ctrlPr>
                              </m:sSubPr>
                              <m:e>
                                <m:r>
                                  <a:rPr lang="en-US" altLang="zh-CN" i="1">
                                    <a:latin typeface="Cambria Math"/>
                                  </a:rPr>
                                  <m:t>𝑷</m:t>
                                </m:r>
                              </m:e>
                              <m:sub>
                                <m:r>
                                  <a:rPr lang="en-US" altLang="zh-CN" i="1">
                                    <a:latin typeface="Cambria Math"/>
                                  </a:rPr>
                                  <m:t>𝒔𝒖𝒃</m:t>
                                </m:r>
                              </m:sub>
                            </m:sSub>
                          </m:lim>
                        </m:limLow>
                      </m:fName>
                      <m:e>
                        <m:r>
                          <a:rPr lang="en-US" altLang="zh-CN" i="1">
                            <a:latin typeface="Cambria Math"/>
                          </a:rPr>
                          <m:t>𝑝𝑑𝑓</m:t>
                        </m:r>
                        <m:d>
                          <m:dPr>
                            <m:ctrlPr>
                              <a:rPr lang="en-US" altLang="zh-CN" i="1">
                                <a:latin typeface="Cambria Math"/>
                              </a:rPr>
                            </m:ctrlPr>
                          </m:dPr>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a:latin typeface="Cambria Math"/>
                                      </a:rPr>
                                      <m:t>𝑠𝑢𝑏</m:t>
                                    </m:r>
                                  </m:sub>
                                </m:sSub>
                              </m:sub>
                            </m:sSub>
                          </m:e>
                          <m:e>
                            <m:r>
                              <a:rPr lang="en-US" altLang="zh-CN" i="1">
                                <a:latin typeface="Cambria Math"/>
                              </a:rPr>
                              <m:t>𝑭</m:t>
                            </m:r>
                          </m:e>
                        </m:d>
                      </m:e>
                    </m:func>
                  </m:oMath>
                </a14:m>
                <a:r>
                  <a:rPr lang="en-US" altLang="zh-CN" dirty="0" smtClean="0"/>
                  <a:t> and </a:t>
                </a:r>
                <a14:m>
                  <m:oMath xmlns:m="http://schemas.openxmlformats.org/officeDocument/2006/math">
                    <m:func>
                      <m:funcPr>
                        <m:ctrlPr>
                          <a:rPr lang="en-US" altLang="zh-CN" b="0" i="1">
                            <a:latin typeface="Cambria Math"/>
                          </a:rPr>
                        </m:ctrlPr>
                      </m:funcPr>
                      <m:fName>
                        <m:limLow>
                          <m:limLowPr>
                            <m:ctrlPr>
                              <a:rPr lang="en-US" altLang="zh-CN" b="0" i="1">
                                <a:latin typeface="Cambria Math"/>
                              </a:rPr>
                            </m:ctrlPr>
                          </m:limLowPr>
                          <m:e>
                            <m:r>
                              <m:rPr>
                                <m:sty m:val="p"/>
                              </m:rPr>
                              <a:rPr lang="en-US" altLang="zh-CN" b="0">
                                <a:latin typeface="Cambria Math"/>
                              </a:rPr>
                              <m:t>argmax</m:t>
                            </m:r>
                          </m:e>
                          <m:lim>
                            <m:sSub>
                              <m:sSubPr>
                                <m:ctrlPr>
                                  <a:rPr lang="en-US" altLang="zh-CN" i="1">
                                    <a:latin typeface="Cambria Math"/>
                                  </a:rPr>
                                </m:ctrlPr>
                              </m:sSubPr>
                              <m:e>
                                <m:r>
                                  <a:rPr lang="en-US" altLang="zh-CN" i="1">
                                    <a:latin typeface="Cambria Math"/>
                                  </a:rPr>
                                  <m:t>𝑷</m:t>
                                </m:r>
                              </m:e>
                              <m:sub>
                                <m:r>
                                  <a:rPr lang="en-US" altLang="zh-CN" b="1" i="1" smtClean="0">
                                    <a:latin typeface="Cambria Math"/>
                                  </a:rPr>
                                  <m:t>𝒂𝒃𝒐𝒗𝒆</m:t>
                                </m:r>
                              </m:sub>
                            </m:sSub>
                          </m:lim>
                        </m:limLow>
                      </m:fName>
                      <m:e>
                        <m:r>
                          <m:rPr>
                            <m:sty m:val="p"/>
                          </m:rPr>
                          <a:rPr lang="en-US" altLang="zh-CN" b="0">
                            <a:latin typeface="Cambria Math"/>
                          </a:rPr>
                          <m:t>ln</m:t>
                        </m:r>
                        <m:r>
                          <a:rPr lang="en-US" altLang="zh-CN" i="1">
                            <a:latin typeface="Cambria Math"/>
                          </a:rPr>
                          <m:t>𝑝𝑑𝑓</m:t>
                        </m:r>
                        <m:d>
                          <m:dPr>
                            <m:ctrlPr>
                              <a:rPr lang="en-US" altLang="zh-CN" i="1">
                                <a:latin typeface="Cambria Math"/>
                              </a:rPr>
                            </m:ctrlPr>
                          </m:dPr>
                          <m:e>
                            <m:sSub>
                              <m:sSubPr>
                                <m:ctrlPr>
                                  <a:rPr lang="en-US" altLang="zh-CN" i="1">
                                    <a:latin typeface="Cambria Math"/>
                                  </a:rPr>
                                </m:ctrlPr>
                              </m:sSubPr>
                              <m:e>
                                <m:r>
                                  <a:rPr lang="en-US" altLang="zh-CN">
                                    <a:latin typeface="Cambria Math"/>
                                  </a:rPr>
                                  <m:t>𝝁</m:t>
                                </m:r>
                              </m:e>
                              <m:sub>
                                <m:sSub>
                                  <m:sSubPr>
                                    <m:ctrlPr>
                                      <a:rPr lang="en-US" altLang="zh-CN" i="1">
                                        <a:latin typeface="Cambria Math"/>
                                      </a:rPr>
                                    </m:ctrlPr>
                                  </m:sSubPr>
                                  <m:e>
                                    <m:r>
                                      <a:rPr lang="en-US" altLang="zh-CN">
                                        <a:latin typeface="Cambria Math"/>
                                      </a:rPr>
                                      <m:t>𝑃</m:t>
                                    </m:r>
                                  </m:e>
                                  <m:sub>
                                    <m:r>
                                      <a:rPr lang="en-US" altLang="zh-CN" b="0" i="1" smtClean="0">
                                        <a:latin typeface="Cambria Math"/>
                                      </a:rPr>
                                      <m:t>𝑎𝑏𝑜𝑣𝑒</m:t>
                                    </m:r>
                                  </m:sub>
                                </m:sSub>
                              </m:sub>
                            </m:sSub>
                          </m:e>
                          <m:e>
                            <m:r>
                              <a:rPr lang="en-US" altLang="zh-CN" i="1">
                                <a:latin typeface="Cambria Math"/>
                              </a:rPr>
                              <m:t>𝑭</m:t>
                            </m:r>
                          </m:e>
                        </m:d>
                      </m:e>
                    </m:func>
                  </m:oMath>
                </a14:m>
                <a:r>
                  <a:rPr lang="en-US" altLang="zh-CN" dirty="0"/>
                  <a:t> </a:t>
                </a:r>
              </a:p>
              <a:p>
                <a:pPr>
                  <a:spcBef>
                    <a:spcPts val="1800"/>
                  </a:spcBef>
                </a:pPr>
                <a:r>
                  <a:rPr lang="en-US" altLang="zh-CN" dirty="0" smtClean="0"/>
                  <a:t>Equivalent to minimization with new error function</a:t>
                </a:r>
              </a:p>
              <a:p>
                <a:pPr lvl="1"/>
                <a14:m>
                  <m:oMath xmlns:m="http://schemas.openxmlformats.org/officeDocument/2006/math">
                    <m:r>
                      <a:rPr lang="en-US" altLang="zh-CN" sz="1900" i="1" kern="1200">
                        <a:latin typeface="Cambria Math"/>
                        <a:ea typeface="+mn-ea"/>
                        <a:cs typeface="+mn-cs"/>
                      </a:rPr>
                      <m:t>𝜺</m:t>
                    </m:r>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𝒔𝒖𝒃</m:t>
                            </m:r>
                          </m:sub>
                        </m:sSub>
                      </m:e>
                    </m:d>
                    <m:r>
                      <a:rPr lang="en-US" altLang="zh-CN" sz="1900" i="1" kern="1200">
                        <a:latin typeface="Cambria Math"/>
                        <a:ea typeface="+mn-ea"/>
                        <a:cs typeface="+mn-cs"/>
                      </a:rPr>
                      <m:t>=</m:t>
                    </m:r>
                    <m:f>
                      <m:fPr>
                        <m:ctrlPr>
                          <a:rPr lang="en-US" altLang="zh-CN" sz="1900" i="1" kern="1200">
                            <a:latin typeface="Cambria Math"/>
                            <a:ea typeface="+mn-ea"/>
                            <a:cs typeface="+mn-cs"/>
                          </a:rPr>
                        </m:ctrlPr>
                      </m:fPr>
                      <m:num>
                        <m:r>
                          <a:rPr lang="en-US" altLang="zh-CN" sz="1900" i="1" kern="1200">
                            <a:latin typeface="Cambria Math"/>
                            <a:ea typeface="+mn-ea"/>
                            <a:cs typeface="+mn-cs"/>
                          </a:rPr>
                          <m:t>1</m:t>
                        </m:r>
                      </m:num>
                      <m:den>
                        <m:r>
                          <a:rPr lang="en-US" altLang="zh-CN" sz="1900" i="1" kern="1200">
                            <a:latin typeface="Cambria Math"/>
                            <a:ea typeface="+mn-ea"/>
                            <a:cs typeface="+mn-cs"/>
                          </a:rPr>
                          <m:t>2</m:t>
                        </m:r>
                      </m:den>
                    </m:f>
                    <m:sSup>
                      <m:sSupPr>
                        <m:ctrlPr>
                          <a:rPr lang="en-US" altLang="zh-CN" sz="1900" i="1" kern="1200">
                            <a:latin typeface="Cambria Math"/>
                            <a:ea typeface="+mn-ea"/>
                            <a:cs typeface="+mn-cs"/>
                          </a:rPr>
                        </m:ctrlPr>
                      </m:sSupPr>
                      <m:e>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𝝁</m:t>
                                </m:r>
                              </m:e>
                              <m:sub>
                                <m:sSub>
                                  <m:sSubPr>
                                    <m:ctrlPr>
                                      <a:rPr lang="en-US" altLang="zh-CN" sz="1900" i="1" kern="1200">
                                        <a:latin typeface="Cambria Math"/>
                                        <a:ea typeface="+mn-ea"/>
                                        <a:cs typeface="+mn-cs"/>
                                      </a:rPr>
                                    </m:ctrlPr>
                                  </m:sSubPr>
                                  <m:e>
                                    <m:r>
                                      <a:rPr lang="en-US" altLang="zh-CN" sz="1900" i="1" kern="1200">
                                        <a:latin typeface="Cambria Math"/>
                                        <a:ea typeface="+mn-ea"/>
                                        <a:cs typeface="+mn-cs"/>
                                      </a:rPr>
                                      <m:t>𝑃</m:t>
                                    </m:r>
                                  </m:e>
                                  <m:sub>
                                    <m:r>
                                      <a:rPr lang="en-US" altLang="zh-CN" sz="1900" i="1" kern="1200">
                                        <a:latin typeface="Cambria Math"/>
                                        <a:ea typeface="+mn-ea"/>
                                        <a:cs typeface="+mn-cs"/>
                                      </a:rPr>
                                      <m:t>𝑠𝑢𝑏</m:t>
                                    </m:r>
                                  </m:sub>
                                </m:sSub>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𝜇</m:t>
                                </m:r>
                              </m:e>
                              <m:sub>
                                <m:r>
                                  <a:rPr lang="en-US" altLang="zh-CN" sz="1900" i="1" kern="1200">
                                    <a:latin typeface="Cambria Math"/>
                                    <a:ea typeface="+mn-ea"/>
                                    <a:cs typeface="+mn-cs"/>
                                  </a:rPr>
                                  <m:t>𝒔</m:t>
                                </m:r>
                                <m:r>
                                  <a:rPr lang="en-US" altLang="zh-CN" sz="1900" i="1" kern="1200">
                                    <a:latin typeface="Cambria Math"/>
                                    <a:ea typeface="+mn-ea"/>
                                    <a:cs typeface="+mn-cs"/>
                                  </a:rPr>
                                  <m:t>0</m:t>
                                </m:r>
                              </m:sub>
                            </m:sSub>
                          </m:e>
                        </m:d>
                      </m:e>
                      <m:sup>
                        <m:r>
                          <a:rPr lang="en-US" altLang="zh-CN" sz="1900" i="1" kern="1200">
                            <a:latin typeface="Cambria Math"/>
                            <a:ea typeface="+mn-ea"/>
                            <a:cs typeface="+mn-cs"/>
                          </a:rPr>
                          <m:t>𝑇</m:t>
                        </m:r>
                      </m:sup>
                    </m:sSup>
                    <m:sSup>
                      <m:sSupPr>
                        <m:ctrlPr>
                          <a:rPr lang="en-US" altLang="zh-CN" sz="1900" i="1" kern="1200">
                            <a:latin typeface="Cambria Math"/>
                            <a:ea typeface="+mn-ea"/>
                            <a:cs typeface="+mn-cs"/>
                          </a:rPr>
                        </m:ctrlPr>
                      </m:sSupPr>
                      <m:e>
                        <m:sSub>
                          <m:sSubPr>
                            <m:ctrlPr>
                              <a:rPr lang="en-US" altLang="zh-CN" sz="1900" i="1" kern="1200">
                                <a:latin typeface="Cambria Math"/>
                                <a:ea typeface="+mn-ea"/>
                                <a:cs typeface="+mn-cs"/>
                              </a:rPr>
                            </m:ctrlPr>
                          </m:sSubPr>
                          <m:e>
                            <m:r>
                              <m:rPr>
                                <m:sty m:val="p"/>
                              </m:rPr>
                              <a:rPr lang="el-GR" altLang="zh-CN" sz="1900" i="1" kern="1200">
                                <a:latin typeface="Cambria Math"/>
                                <a:ea typeface="+mn-ea"/>
                                <a:cs typeface="+mn-cs"/>
                              </a:rPr>
                              <m:t>Σ</m:t>
                            </m:r>
                          </m:e>
                          <m:sub>
                            <m:r>
                              <a:rPr lang="en-US" altLang="zh-CN" sz="1900" i="1" kern="1200">
                                <a:latin typeface="Cambria Math"/>
                                <a:ea typeface="+mn-ea"/>
                                <a:cs typeface="+mn-cs"/>
                              </a:rPr>
                              <m:t>𝑠</m:t>
                            </m:r>
                            <m:r>
                              <a:rPr lang="en-US" altLang="zh-CN" sz="1900" i="1" kern="1200">
                                <a:latin typeface="Cambria Math"/>
                                <a:ea typeface="+mn-ea"/>
                                <a:cs typeface="+mn-cs"/>
                              </a:rPr>
                              <m:t>0</m:t>
                            </m:r>
                          </m:sub>
                        </m:sSub>
                      </m:e>
                      <m:sup>
                        <m:r>
                          <a:rPr lang="en-US" altLang="zh-CN" sz="1900" i="1" kern="1200">
                            <a:latin typeface="Cambria Math"/>
                            <a:ea typeface="+mn-ea"/>
                            <a:cs typeface="+mn-cs"/>
                          </a:rPr>
                          <m:t>−1</m:t>
                        </m:r>
                      </m:sup>
                    </m:sSup>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𝝁</m:t>
                            </m:r>
                          </m:e>
                          <m:sub>
                            <m:sSub>
                              <m:sSubPr>
                                <m:ctrlPr>
                                  <a:rPr lang="en-US" altLang="zh-CN" sz="1900" i="1" kern="1200">
                                    <a:latin typeface="Cambria Math"/>
                                    <a:ea typeface="+mn-ea"/>
                                    <a:cs typeface="+mn-cs"/>
                                  </a:rPr>
                                </m:ctrlPr>
                              </m:sSubPr>
                              <m:e>
                                <m:r>
                                  <a:rPr lang="en-US" altLang="zh-CN" sz="1900" i="1" kern="1200">
                                    <a:latin typeface="Cambria Math"/>
                                    <a:ea typeface="+mn-ea"/>
                                    <a:cs typeface="+mn-cs"/>
                                  </a:rPr>
                                  <m:t>𝑃</m:t>
                                </m:r>
                              </m:e>
                              <m:sub>
                                <m:r>
                                  <a:rPr lang="en-US" altLang="zh-CN" sz="1900" i="1" kern="1200">
                                    <a:latin typeface="Cambria Math"/>
                                    <a:ea typeface="+mn-ea"/>
                                    <a:cs typeface="+mn-cs"/>
                                  </a:rPr>
                                  <m:t>𝑠𝑢𝑏</m:t>
                                </m:r>
                              </m:sub>
                            </m:sSub>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𝜇</m:t>
                            </m:r>
                          </m:e>
                          <m:sub>
                            <m:r>
                              <a:rPr lang="en-US" altLang="zh-CN" sz="1900" i="1" kern="1200">
                                <a:latin typeface="Cambria Math"/>
                                <a:ea typeface="+mn-ea"/>
                                <a:cs typeface="+mn-cs"/>
                              </a:rPr>
                              <m:t>𝒔</m:t>
                            </m:r>
                            <m:r>
                              <a:rPr lang="en-US" altLang="zh-CN" sz="1900" i="1" kern="1200">
                                <a:latin typeface="Cambria Math"/>
                                <a:ea typeface="+mn-ea"/>
                                <a:cs typeface="+mn-cs"/>
                              </a:rPr>
                              <m:t>0</m:t>
                            </m:r>
                          </m:sub>
                        </m:sSub>
                      </m:e>
                    </m:d>
                    <m:r>
                      <a:rPr lang="en-US" altLang="zh-CN" sz="1900" i="1" kern="1200">
                        <a:latin typeface="Cambria Math"/>
                        <a:ea typeface="+mn-ea"/>
                        <a:cs typeface="+mn-cs"/>
                      </a:rPr>
                      <m:t>+</m:t>
                    </m:r>
                    <m:f>
                      <m:fPr>
                        <m:ctrlPr>
                          <a:rPr lang="en-US" altLang="zh-CN" sz="1900" i="1" kern="1200">
                            <a:latin typeface="Cambria Math"/>
                            <a:ea typeface="+mn-ea"/>
                            <a:cs typeface="+mn-cs"/>
                          </a:rPr>
                        </m:ctrlPr>
                      </m:fPr>
                      <m:num>
                        <m:r>
                          <a:rPr lang="en-US" altLang="zh-CN" sz="1900" i="1" kern="1200">
                            <a:latin typeface="Cambria Math"/>
                            <a:ea typeface="+mn-ea"/>
                            <a:cs typeface="+mn-cs"/>
                          </a:rPr>
                          <m:t>𝟏</m:t>
                        </m:r>
                      </m:num>
                      <m:den>
                        <m:r>
                          <a:rPr lang="en-US" altLang="zh-CN" sz="1900" i="1" kern="1200">
                            <a:latin typeface="Cambria Math"/>
                            <a:ea typeface="+mn-ea"/>
                            <a:cs typeface="+mn-cs"/>
                          </a:rPr>
                          <m:t>𝟐</m:t>
                        </m:r>
                      </m:den>
                    </m:f>
                    <m:nary>
                      <m:naryPr>
                        <m:chr m:val="∑"/>
                        <m:ctrlPr>
                          <a:rPr lang="en-US" altLang="zh-CN" sz="1900" i="1" kern="1200">
                            <a:latin typeface="Cambria Math"/>
                            <a:ea typeface="+mn-ea"/>
                            <a:cs typeface="+mn-cs"/>
                          </a:rPr>
                        </m:ctrlPr>
                      </m:naryPr>
                      <m:sub>
                        <m:r>
                          <m:rPr>
                            <m:brk m:alnAt="23"/>
                          </m:rPr>
                          <a:rPr lang="en-US" altLang="zh-CN" sz="1900" i="1" kern="1200">
                            <a:latin typeface="Cambria Math"/>
                            <a:ea typeface="+mn-ea"/>
                            <a:cs typeface="+mn-cs"/>
                          </a:rPr>
                          <m:t>𝒊</m:t>
                        </m:r>
                        <m:r>
                          <a:rPr lang="en-US" altLang="zh-CN" sz="1900" i="1" kern="1200">
                            <a:latin typeface="Cambria Math"/>
                            <a:ea typeface="+mn-ea"/>
                            <a:cs typeface="+mn-cs"/>
                          </a:rPr>
                          <m:t>=</m:t>
                        </m:r>
                        <m:r>
                          <a:rPr lang="en-US" altLang="zh-CN" sz="1900" i="1" kern="1200">
                            <a:latin typeface="Cambria Math"/>
                            <a:ea typeface="+mn-ea"/>
                            <a:cs typeface="+mn-cs"/>
                          </a:rPr>
                          <m:t>𝟏</m:t>
                        </m:r>
                      </m:sub>
                      <m:sup>
                        <m:r>
                          <a:rPr lang="en-US" altLang="zh-CN" sz="1900" i="1" kern="1200">
                            <a:latin typeface="Cambria Math"/>
                            <a:ea typeface="+mn-ea"/>
                            <a:cs typeface="+mn-cs"/>
                          </a:rPr>
                          <m:t>𝒏</m:t>
                        </m:r>
                      </m:sup>
                      <m:e>
                        <m:sSub>
                          <m:sSubPr>
                            <m:ctrlPr>
                              <a:rPr lang="en-US" altLang="zh-CN" sz="1900" i="1" kern="1200">
                                <a:latin typeface="Cambria Math"/>
                                <a:ea typeface="+mn-ea"/>
                                <a:cs typeface="+mn-cs"/>
                              </a:rPr>
                            </m:ctrlPr>
                          </m:sSubPr>
                          <m:e>
                            <m:r>
                              <a:rPr lang="zh-CN" altLang="en-US" sz="1900" i="1" kern="1200">
                                <a:latin typeface="Cambria Math"/>
                                <a:ea typeface="+mn-ea"/>
                                <a:cs typeface="+mn-cs"/>
                              </a:rPr>
                              <m:t>𝛽</m:t>
                            </m:r>
                          </m:e>
                          <m:sub>
                            <m:r>
                              <m:rPr>
                                <m:sty m:val="p"/>
                              </m:rPr>
                              <a:rPr lang="en-US" altLang="zh-CN" sz="1900" i="1" kern="1200">
                                <a:latin typeface="Cambria Math"/>
                                <a:ea typeface="+mn-ea"/>
                                <a:cs typeface="+mn-cs"/>
                              </a:rPr>
                              <m:t>ln</m:t>
                            </m:r>
                            <m:sSub>
                              <m:sSubPr>
                                <m:ctrlPr>
                                  <a:rPr lang="en-US" altLang="zh-CN" sz="1900" i="1" kern="1200">
                                    <a:latin typeface="Cambria Math"/>
                                    <a:ea typeface="+mn-ea"/>
                                    <a:cs typeface="+mn-cs"/>
                                  </a:rPr>
                                </m:ctrlPr>
                              </m:sSubPr>
                              <m:e>
                                <m:r>
                                  <a:rPr lang="en-US" altLang="zh-CN" sz="1900" i="1" kern="1200">
                                    <a:latin typeface="Cambria Math"/>
                                    <a:ea typeface="+mn-ea"/>
                                    <a:cs typeface="+mn-cs"/>
                                  </a:rPr>
                                  <m:t>𝐹</m:t>
                                </m:r>
                              </m:e>
                              <m:sub>
                                <m:r>
                                  <a:rPr lang="en-US" altLang="zh-CN" sz="1900" i="1" kern="1200">
                                    <a:latin typeface="Cambria Math"/>
                                    <a:ea typeface="+mn-ea"/>
                                    <a:cs typeface="+mn-cs"/>
                                  </a:rPr>
                                  <m:t>𝑖</m:t>
                                </m:r>
                              </m:sub>
                            </m:sSub>
                          </m:sub>
                        </m:sSub>
                        <m:d>
                          <m:dPr>
                            <m:begChr m:val="{"/>
                            <m:endChr m:val="}"/>
                            <m:ctrlPr>
                              <a:rPr lang="en-US" altLang="zh-CN" sz="1900" i="1" kern="1200">
                                <a:latin typeface="Cambria Math"/>
                                <a:ea typeface="+mn-ea"/>
                                <a:cs typeface="+mn-cs"/>
                              </a:rPr>
                            </m:ctrlPr>
                          </m:dPr>
                          <m:e>
                            <m:r>
                              <m:rPr>
                                <m:sty m:val="p"/>
                              </m:rPr>
                              <a:rPr lang="en-US" altLang="zh-CN" sz="1900" i="1" kern="1200">
                                <a:latin typeface="Cambria Math"/>
                                <a:ea typeface="+mn-ea"/>
                                <a:cs typeface="+mn-cs"/>
                              </a:rPr>
                              <m:t>ln</m:t>
                            </m:r>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𝐹</m:t>
                                    </m:r>
                                  </m:e>
                                  <m:sub>
                                    <m:r>
                                      <a:rPr lang="en-US" altLang="zh-CN" sz="1900" i="1" kern="1200">
                                        <a:latin typeface="Cambria Math"/>
                                        <a:ea typeface="+mn-ea"/>
                                        <a:cs typeface="+mn-cs"/>
                                      </a:rPr>
                                      <m:t>𝑖</m:t>
                                    </m:r>
                                  </m:sub>
                                </m:sSub>
                              </m:e>
                            </m:d>
                            <m:r>
                              <a:rPr lang="en-US" altLang="zh-CN" sz="1900" i="1" kern="1200">
                                <a:latin typeface="Cambria Math"/>
                                <a:ea typeface="+mn-ea"/>
                                <a:cs typeface="+mn-cs"/>
                              </a:rPr>
                              <m:t>−</m:t>
                            </m:r>
                            <m:r>
                              <m:rPr>
                                <m:sty m:val="p"/>
                              </m:rPr>
                              <a:rPr lang="en-US" altLang="zh-CN" sz="1900" i="1" kern="1200">
                                <a:latin typeface="Cambria Math"/>
                                <a:ea typeface="+mn-ea"/>
                                <a:cs typeface="+mn-cs"/>
                              </a:rPr>
                              <m:t>ln</m:t>
                            </m:r>
                            <m:r>
                              <a:rPr lang="en-US" altLang="zh-CN" sz="1900" i="1" kern="1200">
                                <a:latin typeface="Cambria Math"/>
                                <a:ea typeface="+mn-ea"/>
                                <a:cs typeface="+mn-cs"/>
                              </a:rPr>
                              <m:t>𝑓</m:t>
                            </m:r>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𝑽</m:t>
                                    </m:r>
                                  </m:e>
                                  <m:sub>
                                    <m:r>
                                      <a:rPr lang="en-US" altLang="zh-CN" sz="1900" i="1" kern="1200">
                                        <a:latin typeface="Cambria Math"/>
                                        <a:ea typeface="+mn-ea"/>
                                        <a:cs typeface="+mn-cs"/>
                                      </a:rPr>
                                      <m:t>𝑖</m:t>
                                    </m:r>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𝒂𝒃𝒐𝒗𝒆</m:t>
                                    </m:r>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𝒔𝒖𝒃</m:t>
                                    </m:r>
                                  </m:sub>
                                </m:sSub>
                              </m:e>
                            </m:d>
                          </m:e>
                        </m:d>
                        <m:r>
                          <a:rPr lang="en-US" altLang="zh-CN" sz="1900" b="0" i="1" kern="1200" baseline="30000" smtClean="0">
                            <a:latin typeface="Cambria Math"/>
                            <a:ea typeface="+mn-ea"/>
                            <a:cs typeface="+mn-cs"/>
                          </a:rPr>
                          <m:t>2</m:t>
                        </m:r>
                      </m:e>
                    </m:nary>
                  </m:oMath>
                </a14:m>
                <a:endParaRPr lang="en-US" altLang="zh-CN" sz="1900" i="1" kern="1200" dirty="0" smtClean="0">
                  <a:latin typeface="Cambria Math"/>
                  <a:ea typeface="+mn-ea"/>
                  <a:cs typeface="+mn-cs"/>
                </a:endParaRPr>
              </a:p>
              <a:p>
                <a:pPr lvl="1"/>
                <a14:m>
                  <m:oMath xmlns:m="http://schemas.openxmlformats.org/officeDocument/2006/math">
                    <m:r>
                      <a:rPr lang="en-US" altLang="zh-CN" sz="1900" i="1" kern="1200">
                        <a:latin typeface="Cambria Math"/>
                        <a:ea typeface="+mn-ea"/>
                        <a:cs typeface="+mn-cs"/>
                      </a:rPr>
                      <m:t>𝜺</m:t>
                    </m:r>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𝒂𝒃𝒐𝒗𝒆</m:t>
                            </m:r>
                          </m:sub>
                        </m:sSub>
                      </m:e>
                    </m:d>
                    <m:r>
                      <a:rPr lang="en-US" altLang="zh-CN" sz="1900" i="1" kern="1200">
                        <a:latin typeface="Cambria Math"/>
                        <a:ea typeface="+mn-ea"/>
                        <a:cs typeface="+mn-cs"/>
                      </a:rPr>
                      <m:t>=</m:t>
                    </m:r>
                    <m:f>
                      <m:fPr>
                        <m:ctrlPr>
                          <a:rPr lang="en-US" altLang="zh-CN" sz="1900" i="1" kern="1200">
                            <a:latin typeface="Cambria Math"/>
                            <a:ea typeface="+mn-ea"/>
                            <a:cs typeface="+mn-cs"/>
                          </a:rPr>
                        </m:ctrlPr>
                      </m:fPr>
                      <m:num>
                        <m:r>
                          <a:rPr lang="en-US" altLang="zh-CN" sz="1900" i="1" kern="1200">
                            <a:latin typeface="Cambria Math"/>
                            <a:ea typeface="+mn-ea"/>
                            <a:cs typeface="+mn-cs"/>
                          </a:rPr>
                          <m:t>1</m:t>
                        </m:r>
                      </m:num>
                      <m:den>
                        <m:r>
                          <a:rPr lang="en-US" altLang="zh-CN" sz="1900" i="1" kern="1200">
                            <a:latin typeface="Cambria Math"/>
                            <a:ea typeface="+mn-ea"/>
                            <a:cs typeface="+mn-cs"/>
                          </a:rPr>
                          <m:t>2</m:t>
                        </m:r>
                      </m:den>
                    </m:f>
                    <m:sSup>
                      <m:sSupPr>
                        <m:ctrlPr>
                          <a:rPr lang="en-US" altLang="zh-CN" sz="1900" i="1" kern="1200">
                            <a:latin typeface="Cambria Math"/>
                            <a:ea typeface="+mn-ea"/>
                            <a:cs typeface="+mn-cs"/>
                          </a:rPr>
                        </m:ctrlPr>
                      </m:sSupPr>
                      <m:e>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𝝁</m:t>
                                </m:r>
                              </m:e>
                              <m:sub>
                                <m:sSub>
                                  <m:sSubPr>
                                    <m:ctrlPr>
                                      <a:rPr lang="en-US" altLang="zh-CN" sz="1900" i="1" kern="1200">
                                        <a:latin typeface="Cambria Math"/>
                                        <a:ea typeface="+mn-ea"/>
                                        <a:cs typeface="+mn-cs"/>
                                      </a:rPr>
                                    </m:ctrlPr>
                                  </m:sSubPr>
                                  <m:e>
                                    <m:r>
                                      <a:rPr lang="en-US" altLang="zh-CN" sz="1900" i="1" kern="1200">
                                        <a:latin typeface="Cambria Math"/>
                                        <a:ea typeface="+mn-ea"/>
                                        <a:cs typeface="+mn-cs"/>
                                      </a:rPr>
                                      <m:t>𝑃</m:t>
                                    </m:r>
                                  </m:e>
                                  <m:sub>
                                    <m:r>
                                      <a:rPr lang="en-US" altLang="zh-CN" sz="1900" i="1" kern="1200">
                                        <a:latin typeface="Cambria Math"/>
                                        <a:ea typeface="+mn-ea"/>
                                        <a:cs typeface="+mn-cs"/>
                                      </a:rPr>
                                      <m:t>𝑎𝑏𝑜𝑣</m:t>
                                    </m:r>
                                    <m:r>
                                      <a:rPr lang="en-US" altLang="zh-CN" sz="1900" i="1" kern="1200">
                                        <a:latin typeface="Cambria Math"/>
                                        <a:ea typeface="+mn-ea"/>
                                        <a:cs typeface="+mn-cs"/>
                                      </a:rPr>
                                      <m:t>𝒆</m:t>
                                    </m:r>
                                  </m:sub>
                                </m:sSub>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𝜇</m:t>
                                </m:r>
                              </m:e>
                              <m:sub>
                                <m:r>
                                  <a:rPr lang="en-US" altLang="zh-CN" sz="1900" i="1" kern="1200">
                                    <a:latin typeface="Cambria Math"/>
                                    <a:ea typeface="+mn-ea"/>
                                    <a:cs typeface="+mn-cs"/>
                                  </a:rPr>
                                  <m:t>𝑎</m:t>
                                </m:r>
                                <m:r>
                                  <a:rPr lang="en-US" altLang="zh-CN" sz="1900" i="1" kern="1200">
                                    <a:latin typeface="Cambria Math"/>
                                    <a:ea typeface="+mn-ea"/>
                                    <a:cs typeface="+mn-cs"/>
                                  </a:rPr>
                                  <m:t>0</m:t>
                                </m:r>
                              </m:sub>
                            </m:sSub>
                          </m:e>
                        </m:d>
                      </m:e>
                      <m:sup>
                        <m:r>
                          <a:rPr lang="en-US" altLang="zh-CN" sz="1900" i="1" kern="1200">
                            <a:latin typeface="Cambria Math"/>
                            <a:ea typeface="+mn-ea"/>
                            <a:cs typeface="+mn-cs"/>
                          </a:rPr>
                          <m:t>𝑇</m:t>
                        </m:r>
                      </m:sup>
                    </m:sSup>
                    <m:sSup>
                      <m:sSupPr>
                        <m:ctrlPr>
                          <a:rPr lang="en-US" altLang="zh-CN" sz="1900" i="1" kern="1200">
                            <a:latin typeface="Cambria Math"/>
                            <a:ea typeface="+mn-ea"/>
                            <a:cs typeface="+mn-cs"/>
                          </a:rPr>
                        </m:ctrlPr>
                      </m:sSupPr>
                      <m:e>
                        <m:sSub>
                          <m:sSubPr>
                            <m:ctrlPr>
                              <a:rPr lang="en-US" altLang="zh-CN" sz="1900" i="1" kern="1200">
                                <a:latin typeface="Cambria Math"/>
                                <a:ea typeface="+mn-ea"/>
                                <a:cs typeface="+mn-cs"/>
                              </a:rPr>
                            </m:ctrlPr>
                          </m:sSubPr>
                          <m:e>
                            <m:r>
                              <m:rPr>
                                <m:sty m:val="p"/>
                              </m:rPr>
                              <a:rPr lang="el-GR" altLang="zh-CN" sz="1900" i="1" kern="1200">
                                <a:latin typeface="Cambria Math"/>
                                <a:ea typeface="+mn-ea"/>
                                <a:cs typeface="+mn-cs"/>
                              </a:rPr>
                              <m:t>Σ</m:t>
                            </m:r>
                          </m:e>
                          <m:sub>
                            <m:r>
                              <a:rPr lang="en-US" altLang="zh-CN" sz="1900" i="1" kern="1200">
                                <a:latin typeface="Cambria Math"/>
                                <a:ea typeface="+mn-ea"/>
                                <a:cs typeface="+mn-cs"/>
                              </a:rPr>
                              <m:t>𝑎</m:t>
                            </m:r>
                            <m:r>
                              <a:rPr lang="en-US" altLang="zh-CN" sz="1900" i="1" kern="1200">
                                <a:latin typeface="Cambria Math"/>
                                <a:ea typeface="+mn-ea"/>
                                <a:cs typeface="+mn-cs"/>
                              </a:rPr>
                              <m:t>0</m:t>
                            </m:r>
                          </m:sub>
                        </m:sSub>
                      </m:e>
                      <m:sup>
                        <m:r>
                          <a:rPr lang="en-US" altLang="zh-CN" sz="1900" i="1" kern="1200">
                            <a:latin typeface="Cambria Math"/>
                            <a:ea typeface="+mn-ea"/>
                            <a:cs typeface="+mn-cs"/>
                          </a:rPr>
                          <m:t>−1</m:t>
                        </m:r>
                      </m:sup>
                    </m:sSup>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𝝁</m:t>
                        </m:r>
                      </m:e>
                      <m:sub>
                        <m:sSub>
                          <m:sSubPr>
                            <m:ctrlPr>
                              <a:rPr lang="en-US" altLang="zh-CN" sz="1900" i="1" kern="1200">
                                <a:latin typeface="Cambria Math"/>
                                <a:ea typeface="+mn-ea"/>
                                <a:cs typeface="+mn-cs"/>
                              </a:rPr>
                            </m:ctrlPr>
                          </m:sSubPr>
                          <m:e>
                            <m:r>
                              <a:rPr lang="en-US" altLang="zh-CN" sz="1900" i="1" kern="1200">
                                <a:latin typeface="Cambria Math"/>
                                <a:ea typeface="+mn-ea"/>
                                <a:cs typeface="+mn-cs"/>
                              </a:rPr>
                              <m:t>𝑃</m:t>
                            </m:r>
                          </m:e>
                          <m:sub>
                            <m:r>
                              <a:rPr lang="en-US" altLang="zh-CN" sz="1900" i="1" kern="1200">
                                <a:latin typeface="Cambria Math"/>
                                <a:ea typeface="+mn-ea"/>
                                <a:cs typeface="+mn-cs"/>
                              </a:rPr>
                              <m:t>𝒂𝒃𝒐𝒗𝒆</m:t>
                            </m:r>
                          </m:sub>
                        </m:sSub>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𝜇</m:t>
                        </m:r>
                      </m:e>
                      <m:sub>
                        <m:r>
                          <a:rPr lang="en-US" altLang="zh-CN" sz="1900" i="1" kern="1200">
                            <a:latin typeface="Cambria Math"/>
                            <a:ea typeface="+mn-ea"/>
                            <a:cs typeface="+mn-cs"/>
                          </a:rPr>
                          <m:t>𝑎</m:t>
                        </m:r>
                        <m:r>
                          <a:rPr lang="en-US" altLang="zh-CN" sz="1900" i="1" kern="1200">
                            <a:latin typeface="Cambria Math"/>
                            <a:ea typeface="+mn-ea"/>
                            <a:cs typeface="+mn-cs"/>
                          </a:rPr>
                          <m:t>0</m:t>
                        </m:r>
                      </m:sub>
                    </m:sSub>
                    <m:r>
                      <a:rPr lang="en-US" altLang="zh-CN" sz="1900" i="1" kern="1200">
                        <a:latin typeface="Cambria Math"/>
                        <a:ea typeface="+mn-ea"/>
                        <a:cs typeface="+mn-cs"/>
                      </a:rPr>
                      <m:t>)+</m:t>
                    </m:r>
                    <m:f>
                      <m:fPr>
                        <m:ctrlPr>
                          <a:rPr lang="en-US" altLang="zh-CN" sz="1900" i="1" kern="1200">
                            <a:latin typeface="Cambria Math"/>
                            <a:ea typeface="+mn-ea"/>
                            <a:cs typeface="+mn-cs"/>
                          </a:rPr>
                        </m:ctrlPr>
                      </m:fPr>
                      <m:num>
                        <m:r>
                          <a:rPr lang="en-US" altLang="zh-CN" sz="1900" i="1" kern="1200">
                            <a:latin typeface="Cambria Math"/>
                            <a:ea typeface="+mn-ea"/>
                            <a:cs typeface="+mn-cs"/>
                          </a:rPr>
                          <m:t>𝟏</m:t>
                        </m:r>
                      </m:num>
                      <m:den>
                        <m:r>
                          <a:rPr lang="en-US" altLang="zh-CN" sz="1900" i="1" kern="1200">
                            <a:latin typeface="Cambria Math"/>
                            <a:ea typeface="+mn-ea"/>
                            <a:cs typeface="+mn-cs"/>
                          </a:rPr>
                          <m:t>𝟐</m:t>
                        </m:r>
                      </m:den>
                    </m:f>
                    <m:nary>
                      <m:naryPr>
                        <m:chr m:val="∑"/>
                        <m:ctrlPr>
                          <a:rPr lang="en-US" altLang="zh-CN" sz="1900" i="1" kern="1200">
                            <a:latin typeface="Cambria Math"/>
                            <a:ea typeface="+mn-ea"/>
                            <a:cs typeface="+mn-cs"/>
                          </a:rPr>
                        </m:ctrlPr>
                      </m:naryPr>
                      <m:sub>
                        <m:r>
                          <m:rPr>
                            <m:brk m:alnAt="23"/>
                          </m:rPr>
                          <a:rPr lang="en-US" altLang="zh-CN" sz="1900" i="1" kern="1200">
                            <a:latin typeface="Cambria Math"/>
                            <a:ea typeface="+mn-ea"/>
                            <a:cs typeface="+mn-cs"/>
                          </a:rPr>
                          <m:t>𝒊</m:t>
                        </m:r>
                        <m:r>
                          <a:rPr lang="en-US" altLang="zh-CN" sz="1900" i="1" kern="1200">
                            <a:latin typeface="Cambria Math"/>
                            <a:ea typeface="+mn-ea"/>
                            <a:cs typeface="+mn-cs"/>
                          </a:rPr>
                          <m:t>=</m:t>
                        </m:r>
                        <m:r>
                          <a:rPr lang="en-US" altLang="zh-CN" sz="1900" i="1" kern="1200">
                            <a:latin typeface="Cambria Math"/>
                            <a:ea typeface="+mn-ea"/>
                            <a:cs typeface="+mn-cs"/>
                          </a:rPr>
                          <m:t>𝟏</m:t>
                        </m:r>
                      </m:sub>
                      <m:sup>
                        <m:r>
                          <a:rPr lang="en-US" altLang="zh-CN" sz="1900" i="1" kern="1200">
                            <a:latin typeface="Cambria Math"/>
                            <a:ea typeface="+mn-ea"/>
                            <a:cs typeface="+mn-cs"/>
                          </a:rPr>
                          <m:t>𝒏</m:t>
                        </m:r>
                      </m:sup>
                      <m:e>
                        <m:sSub>
                          <m:sSubPr>
                            <m:ctrlPr>
                              <a:rPr lang="en-US" altLang="zh-CN" sz="1900" i="1" kern="1200">
                                <a:latin typeface="Cambria Math"/>
                                <a:ea typeface="+mn-ea"/>
                                <a:cs typeface="+mn-cs"/>
                              </a:rPr>
                            </m:ctrlPr>
                          </m:sSubPr>
                          <m:e>
                            <m:r>
                              <a:rPr lang="zh-CN" altLang="en-US" sz="1900" i="1" kern="1200">
                                <a:latin typeface="Cambria Math"/>
                                <a:ea typeface="+mn-ea"/>
                                <a:cs typeface="+mn-cs"/>
                              </a:rPr>
                              <m:t>𝛽</m:t>
                            </m:r>
                          </m:e>
                          <m:sub>
                            <m:sSub>
                              <m:sSubPr>
                                <m:ctrlPr>
                                  <a:rPr lang="en-US" altLang="zh-CN" sz="1900" i="1" kern="1200">
                                    <a:latin typeface="Cambria Math"/>
                                    <a:ea typeface="+mn-ea"/>
                                    <a:cs typeface="+mn-cs"/>
                                  </a:rPr>
                                </m:ctrlPr>
                              </m:sSubPr>
                              <m:e>
                                <m:r>
                                  <a:rPr lang="en-US" altLang="zh-CN" sz="1900" i="1" kern="1200">
                                    <a:latin typeface="Cambria Math"/>
                                    <a:ea typeface="+mn-ea"/>
                                    <a:cs typeface="+mn-cs"/>
                                  </a:rPr>
                                  <m:t>𝐹</m:t>
                                </m:r>
                              </m:e>
                              <m:sub>
                                <m:r>
                                  <a:rPr lang="en-US" altLang="zh-CN" sz="1900" i="1" kern="1200">
                                    <a:latin typeface="Cambria Math"/>
                                    <a:ea typeface="+mn-ea"/>
                                    <a:cs typeface="+mn-cs"/>
                                  </a:rPr>
                                  <m:t>𝑖</m:t>
                                </m:r>
                              </m:sub>
                            </m:sSub>
                          </m:sub>
                        </m:sSub>
                        <m:d>
                          <m:dPr>
                            <m:begChr m:val="{"/>
                            <m:endChr m:val="}"/>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𝐹</m:t>
                                </m:r>
                              </m:e>
                              <m:sub>
                                <m:r>
                                  <a:rPr lang="en-US" altLang="zh-CN" sz="1900" i="1" kern="1200">
                                    <a:latin typeface="Cambria Math"/>
                                    <a:ea typeface="+mn-ea"/>
                                    <a:cs typeface="+mn-cs"/>
                                  </a:rPr>
                                  <m:t>𝑖</m:t>
                                </m:r>
                              </m:sub>
                            </m:sSub>
                            <m:r>
                              <a:rPr lang="en-US" altLang="zh-CN" sz="1900" i="1" kern="1200">
                                <a:latin typeface="Cambria Math"/>
                                <a:ea typeface="+mn-ea"/>
                                <a:cs typeface="+mn-cs"/>
                              </a:rPr>
                              <m:t>−</m:t>
                            </m:r>
                            <m:r>
                              <a:rPr lang="en-US" altLang="zh-CN" sz="1900" i="1" kern="1200">
                                <a:latin typeface="Cambria Math"/>
                                <a:ea typeface="+mn-ea"/>
                                <a:cs typeface="+mn-cs"/>
                              </a:rPr>
                              <m:t>𝑓</m:t>
                            </m:r>
                            <m:d>
                              <m:dPr>
                                <m:ctrlPr>
                                  <a:rPr lang="en-US" altLang="zh-CN" sz="1900" i="1" kern="1200">
                                    <a:latin typeface="Cambria Math"/>
                                    <a:ea typeface="+mn-ea"/>
                                    <a:cs typeface="+mn-cs"/>
                                  </a:rPr>
                                </m:ctrlPr>
                              </m:dPr>
                              <m:e>
                                <m:sSub>
                                  <m:sSubPr>
                                    <m:ctrlPr>
                                      <a:rPr lang="en-US" altLang="zh-CN" sz="1900" i="1" kern="1200">
                                        <a:latin typeface="Cambria Math"/>
                                        <a:ea typeface="+mn-ea"/>
                                        <a:cs typeface="+mn-cs"/>
                                      </a:rPr>
                                    </m:ctrlPr>
                                  </m:sSubPr>
                                  <m:e>
                                    <m:r>
                                      <a:rPr lang="en-US" altLang="zh-CN" sz="1900" i="1" kern="1200">
                                        <a:latin typeface="Cambria Math"/>
                                        <a:ea typeface="+mn-ea"/>
                                        <a:cs typeface="+mn-cs"/>
                                      </a:rPr>
                                      <m:t>𝑽</m:t>
                                    </m:r>
                                  </m:e>
                                  <m:sub>
                                    <m:r>
                                      <a:rPr lang="en-US" altLang="zh-CN" sz="1900" i="1" kern="1200">
                                        <a:latin typeface="Cambria Math"/>
                                        <a:ea typeface="+mn-ea"/>
                                        <a:cs typeface="+mn-cs"/>
                                      </a:rPr>
                                      <m:t>𝑖</m:t>
                                    </m:r>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𝒂𝒃𝒐𝒗𝒆</m:t>
                                    </m:r>
                                  </m:sub>
                                </m:sSub>
                                <m:r>
                                  <a:rPr lang="en-US" altLang="zh-CN" sz="1900" i="1" kern="1200">
                                    <a:latin typeface="Cambria Math"/>
                                    <a:ea typeface="+mn-ea"/>
                                    <a:cs typeface="+mn-cs"/>
                                  </a:rPr>
                                  <m:t>,</m:t>
                                </m:r>
                                <m:sSub>
                                  <m:sSubPr>
                                    <m:ctrlPr>
                                      <a:rPr lang="en-US" altLang="zh-CN" sz="1900" i="1" kern="1200">
                                        <a:latin typeface="Cambria Math"/>
                                        <a:ea typeface="+mn-ea"/>
                                        <a:cs typeface="+mn-cs"/>
                                      </a:rPr>
                                    </m:ctrlPr>
                                  </m:sSubPr>
                                  <m:e>
                                    <m:r>
                                      <a:rPr lang="en-US" altLang="zh-CN" sz="1900" i="1" kern="1200">
                                        <a:latin typeface="Cambria Math"/>
                                        <a:ea typeface="+mn-ea"/>
                                        <a:cs typeface="+mn-cs"/>
                                      </a:rPr>
                                      <m:t>𝑷</m:t>
                                    </m:r>
                                  </m:e>
                                  <m:sub>
                                    <m:r>
                                      <a:rPr lang="en-US" altLang="zh-CN" sz="1900" i="1" kern="1200">
                                        <a:latin typeface="Cambria Math"/>
                                        <a:ea typeface="+mn-ea"/>
                                        <a:cs typeface="+mn-cs"/>
                                      </a:rPr>
                                      <m:t>𝒔𝒖𝒃</m:t>
                                    </m:r>
                                  </m:sub>
                                </m:sSub>
                              </m:e>
                            </m:d>
                          </m:e>
                        </m:d>
                        <m:r>
                          <a:rPr lang="en-US" altLang="zh-CN" sz="1900" b="0" i="1" kern="1200" baseline="30000" smtClean="0">
                            <a:latin typeface="Cambria Math"/>
                            <a:ea typeface="+mn-ea"/>
                            <a:cs typeface="+mn-cs"/>
                          </a:rPr>
                          <m:t>2</m:t>
                        </m:r>
                      </m:e>
                    </m:nary>
                  </m:oMath>
                </a14:m>
                <a:endParaRPr lang="en-US" altLang="zh-CN" sz="1900" i="1" kern="1200" dirty="0">
                  <a:latin typeface="Cambria Math"/>
                  <a:ea typeface="+mn-ea"/>
                  <a:cs typeface="+mn-cs"/>
                </a:endParaRPr>
              </a:p>
              <a:p>
                <a:pPr>
                  <a:spcBef>
                    <a:spcPts val="1800"/>
                  </a:spcBef>
                </a:pPr>
                <a:r>
                  <a:rPr lang="en-US" altLang="zh-CN" dirty="0" smtClean="0"/>
                  <a:t>Advantages compared to least-square </a:t>
                </a:r>
                <a:r>
                  <a:rPr lang="en-US" altLang="zh-CN" dirty="0"/>
                  <a:t>error </a:t>
                </a:r>
                <a:r>
                  <a:rPr lang="en-US" altLang="zh-CN" dirty="0" smtClean="0"/>
                  <a:t>function:</a:t>
                </a:r>
              </a:p>
              <a:p>
                <a:pPr lvl="1"/>
                <a:r>
                  <a:rPr lang="en-US" altLang="zh-CN" b="0" dirty="0" smtClean="0"/>
                  <a:t>Bias-dependent precision:</a:t>
                </a:r>
              </a:p>
              <a:p>
                <a:pPr lvl="2">
                  <a:buFont typeface="Arial" panose="020B0604020202020204" pitchFamily="34" charset="0"/>
                  <a:buChar char="̶"/>
                </a:pPr>
                <a:r>
                  <a:rPr lang="en-US" altLang="zh-CN" b="0" dirty="0" smtClean="0"/>
                  <a:t>allocate </a:t>
                </a:r>
                <a:r>
                  <a:rPr lang="en-US" altLang="zh-CN" b="0" dirty="0"/>
                  <a:t>weights </a:t>
                </a:r>
                <a:r>
                  <a:rPr lang="en-US" altLang="zh-CN" b="0" dirty="0" smtClean="0"/>
                  <a:t>based on </a:t>
                </a:r>
                <a:r>
                  <a:rPr lang="en-US" altLang="zh-CN" b="0" dirty="0"/>
                  <a:t>sample </a:t>
                </a:r>
                <a:r>
                  <a:rPr lang="en-US" altLang="zh-CN" b="0" dirty="0" smtClean="0"/>
                  <a:t>measurement </a:t>
                </a:r>
                <a:r>
                  <a:rPr lang="en-US" altLang="zh-CN" b="0" dirty="0"/>
                  <a:t>errors as contrasted with </a:t>
                </a:r>
                <a:r>
                  <a:rPr lang="en-US" altLang="zh-CN" b="0" dirty="0" smtClean="0"/>
                  <a:t>uniform </a:t>
                </a:r>
                <a:r>
                  <a:rPr lang="en-US" altLang="zh-CN" b="0" dirty="0"/>
                  <a:t>weights of </a:t>
                </a:r>
                <a:r>
                  <a:rPr lang="en-US" altLang="zh-CN" dirty="0"/>
                  <a:t>least-square error </a:t>
                </a:r>
                <a:r>
                  <a:rPr lang="en-US" altLang="zh-CN" dirty="0" smtClean="0"/>
                  <a:t>function</a:t>
                </a:r>
                <a:endParaRPr lang="en-US" altLang="zh-CN" b="0" dirty="0" smtClean="0"/>
              </a:p>
              <a:p>
                <a:pPr lvl="1"/>
                <a:r>
                  <a:rPr lang="en-US" altLang="zh-CN" dirty="0"/>
                  <a:t>A</a:t>
                </a:r>
                <a:r>
                  <a:rPr lang="en-US" altLang="zh-CN" b="0" dirty="0" smtClean="0"/>
                  <a:t>n </a:t>
                </a:r>
                <a:r>
                  <a:rPr lang="en-US" altLang="zh-CN" b="0" dirty="0"/>
                  <a:t>appropriate prior </a:t>
                </a:r>
                <a:r>
                  <a:rPr lang="en-US" altLang="zh-CN" b="0" dirty="0" smtClean="0"/>
                  <a:t>distribution:</a:t>
                </a:r>
              </a:p>
              <a:p>
                <a:pPr lvl="2">
                  <a:buFont typeface="Arial" panose="020B0604020202020204" pitchFamily="34" charset="0"/>
                  <a:buChar char="̶"/>
                </a:pPr>
                <a:r>
                  <a:rPr lang="en-US" altLang="zh-CN" b="0" dirty="0" smtClean="0"/>
                  <a:t>learned from </a:t>
                </a:r>
                <a:r>
                  <a:rPr lang="en-US" altLang="zh-CN" b="0" dirty="0"/>
                  <a:t>historical transistor data </a:t>
                </a:r>
                <a:r>
                  <a:rPr lang="en-US" altLang="zh-CN" b="0" dirty="0" smtClean="0"/>
                  <a:t>providing parameter </a:t>
                </a:r>
                <a:r>
                  <a:rPr lang="en-US" altLang="zh-CN" b="0" dirty="0"/>
                  <a:t>probability distribution before </a:t>
                </a:r>
                <a:r>
                  <a:rPr lang="en-US" altLang="zh-CN" b="0" dirty="0" smtClean="0"/>
                  <a:t>new measurements are available</a:t>
                </a:r>
                <a:endParaRPr lang="zh-CN" altLang="en-US" dirty="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571500" y="1066801"/>
                <a:ext cx="9363075" cy="6248400"/>
              </a:xfrm>
              <a:blipFill rotWithShape="1">
                <a:blip r:embed="rId2"/>
                <a:stretch>
                  <a:fillRect l="-781" t="-293"/>
                </a:stretch>
              </a:blipFill>
            </p:spPr>
            <p:txBody>
              <a:bodyPr/>
              <a:lstStyle/>
              <a:p>
                <a:r>
                  <a:rPr lang="en-US">
                    <a:noFill/>
                  </a:rPr>
                  <a:t> </a:t>
                </a:r>
              </a:p>
            </p:txBody>
          </p:sp>
        </mc:Fallback>
      </mc:AlternateContent>
    </p:spTree>
    <p:extLst>
      <p:ext uri="{BB962C8B-B14F-4D97-AF65-F5344CB8AC3E}">
        <p14:creationId xmlns:p14="http://schemas.microsoft.com/office/powerpoint/2010/main" val="3374904721"/>
      </p:ext>
    </p:extLst>
  </p:cSld>
  <p:clrMapOvr>
    <a:masterClrMapping/>
  </p:clrMapOvr>
  <mc:AlternateContent xmlns:mc="http://schemas.openxmlformats.org/markup-compatibility/2006" xmlns:p14="http://schemas.microsoft.com/office/powerpoint/2010/main">
    <mc:Choice Requires="p14">
      <p:transition spd="slow" p14:dur="2000" advTm="56066"/>
    </mc:Choice>
    <mc:Fallback xmlns="">
      <p:transition spd="slow" advTm="5606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Example I: Early Technology Evaluation (</a:t>
            </a:r>
            <a:r>
              <a:rPr lang="en-US" altLang="zh-CN" dirty="0" smtClean="0"/>
              <a:t>14nm - </a:t>
            </a:r>
            <a:r>
              <a:rPr lang="en-US" altLang="zh-CN" dirty="0"/>
              <a:t>28nm)</a:t>
            </a:r>
            <a:endParaRPr lang="zh-CN" alt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116253"/>
            <a:ext cx="4033837" cy="303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14262" y="713568"/>
            <a:ext cx="2081438" cy="461665"/>
          </a:xfrm>
          <a:prstGeom prst="rect">
            <a:avLst/>
          </a:prstGeom>
          <a:noFill/>
        </p:spPr>
        <p:txBody>
          <a:bodyPr wrap="square" rtlCol="0">
            <a:spAutoFit/>
          </a:bodyPr>
          <a:lstStyle/>
          <a:p>
            <a:r>
              <a:rPr lang="en-US" altLang="zh-CN" sz="2400" dirty="0" smtClean="0">
                <a:solidFill>
                  <a:srgbClr val="9B1244"/>
                </a:solidFill>
              </a:rPr>
              <a:t>Technology 1</a:t>
            </a:r>
            <a:endParaRPr lang="zh-CN" altLang="en-US" sz="2400" dirty="0">
              <a:solidFill>
                <a:srgbClr val="9B1244"/>
              </a:solidFill>
            </a:endParaRPr>
          </a:p>
        </p:txBody>
      </p:sp>
      <p:sp>
        <p:nvSpPr>
          <p:cNvPr id="9" name="TextBox 8"/>
          <p:cNvSpPr txBox="1"/>
          <p:nvPr/>
        </p:nvSpPr>
        <p:spPr>
          <a:xfrm>
            <a:off x="6624412" y="711560"/>
            <a:ext cx="2081438" cy="461665"/>
          </a:xfrm>
          <a:prstGeom prst="rect">
            <a:avLst/>
          </a:prstGeom>
          <a:noFill/>
        </p:spPr>
        <p:txBody>
          <a:bodyPr wrap="square" rtlCol="0">
            <a:spAutoFit/>
          </a:bodyPr>
          <a:lstStyle/>
          <a:p>
            <a:r>
              <a:rPr lang="en-US" altLang="zh-CN" sz="2400" dirty="0" smtClean="0">
                <a:solidFill>
                  <a:srgbClr val="9B1244"/>
                </a:solidFill>
              </a:rPr>
              <a:t>Technology 2</a:t>
            </a:r>
            <a:endParaRPr lang="zh-CN" altLang="en-US" sz="2400" dirty="0">
              <a:solidFill>
                <a:srgbClr val="9B1244"/>
              </a:solidFill>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7" y="4576599"/>
            <a:ext cx="4076700" cy="303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35693" y="4114934"/>
            <a:ext cx="2443273" cy="461665"/>
          </a:xfrm>
          <a:prstGeom prst="rect">
            <a:avLst/>
          </a:prstGeom>
          <a:noFill/>
        </p:spPr>
        <p:txBody>
          <a:bodyPr wrap="square" rtlCol="0">
            <a:spAutoFit/>
          </a:bodyPr>
          <a:lstStyle/>
          <a:p>
            <a:r>
              <a:rPr lang="en-US" altLang="zh-CN" sz="2400" dirty="0" smtClean="0">
                <a:solidFill>
                  <a:srgbClr val="9B1244"/>
                </a:solidFill>
              </a:rPr>
              <a:t>Technology 3</a:t>
            </a:r>
            <a:endParaRPr lang="zh-CN" altLang="en-US" sz="2400" dirty="0">
              <a:solidFill>
                <a:srgbClr val="9B1244"/>
              </a:solidFill>
            </a:endParaRPr>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573464"/>
            <a:ext cx="4055269" cy="303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64894" y="4114934"/>
            <a:ext cx="2390206" cy="461665"/>
          </a:xfrm>
          <a:prstGeom prst="rect">
            <a:avLst/>
          </a:prstGeom>
          <a:noFill/>
        </p:spPr>
        <p:txBody>
          <a:bodyPr wrap="square" rtlCol="0">
            <a:spAutoFit/>
          </a:bodyPr>
          <a:lstStyle/>
          <a:p>
            <a:r>
              <a:rPr lang="en-US" altLang="zh-CN" sz="2400" dirty="0" smtClean="0">
                <a:solidFill>
                  <a:srgbClr val="9B1244"/>
                </a:solidFill>
              </a:rPr>
              <a:t>Technology 4</a:t>
            </a:r>
            <a:endParaRPr lang="zh-CN" altLang="en-US" sz="2400" dirty="0">
              <a:solidFill>
                <a:srgbClr val="9B1244"/>
              </a:solidFill>
            </a:endParaRPr>
          </a:p>
        </p:txBody>
      </p:sp>
      <p:grpSp>
        <p:nvGrpSpPr>
          <p:cNvPr id="18" name="Group 17"/>
          <p:cNvGrpSpPr/>
          <p:nvPr/>
        </p:nvGrpSpPr>
        <p:grpSpPr>
          <a:xfrm>
            <a:off x="5722143" y="3925957"/>
            <a:ext cx="3467100" cy="368257"/>
            <a:chOff x="666750" y="3985451"/>
            <a:chExt cx="3467100" cy="368257"/>
          </a:xfrm>
        </p:grpSpPr>
        <p:sp>
          <p:nvSpPr>
            <p:cNvPr id="19" name="Rectangle 18"/>
            <p:cNvSpPr/>
            <p:nvPr/>
          </p:nvSpPr>
          <p:spPr bwMode="auto">
            <a:xfrm>
              <a:off x="866775"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2235881" y="4095749"/>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3695700"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666750" y="3985451"/>
                  <a:ext cx="638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𝒅</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66750" y="3985451"/>
                  <a:ext cx="638175" cy="338554"/>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35868" y="3985451"/>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2135868" y="3985451"/>
                  <a:ext cx="638175" cy="358560"/>
                </a:xfrm>
                <a:prstGeom prst="rect">
                  <a:avLst/>
                </a:prstGeom>
                <a:blipFill rotWithShape="1">
                  <a:blip r:embed="rId6"/>
                  <a:stretch>
                    <a:fillRect b="-16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495675" y="3995148"/>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495675" y="3995148"/>
                  <a:ext cx="638175" cy="358560"/>
                </a:xfrm>
                <a:prstGeom prst="rect">
                  <a:avLst/>
                </a:prstGeom>
                <a:blipFill rotWithShape="1">
                  <a:blip r:embed="rId7"/>
                  <a:stretch>
                    <a:fillRect b="-3448"/>
                  </a:stretch>
                </a:blipFill>
              </p:spPr>
              <p:txBody>
                <a:bodyPr/>
                <a:lstStyle/>
                <a:p>
                  <a:r>
                    <a:rPr lang="zh-CN" altLang="en-US">
                      <a:noFill/>
                    </a:rPr>
                    <a:t> </a:t>
                  </a:r>
                </a:p>
              </p:txBody>
            </p:sp>
          </mc:Fallback>
        </mc:AlternateContent>
      </p:grpSp>
      <p:grpSp>
        <p:nvGrpSpPr>
          <p:cNvPr id="25" name="Group 24"/>
          <p:cNvGrpSpPr/>
          <p:nvPr/>
        </p:nvGrpSpPr>
        <p:grpSpPr>
          <a:xfrm>
            <a:off x="678626" y="7398106"/>
            <a:ext cx="3467100" cy="368257"/>
            <a:chOff x="666750" y="3985451"/>
            <a:chExt cx="3467100" cy="368257"/>
          </a:xfrm>
        </p:grpSpPr>
        <p:sp>
          <p:nvSpPr>
            <p:cNvPr id="26" name="Rectangle 25"/>
            <p:cNvSpPr/>
            <p:nvPr/>
          </p:nvSpPr>
          <p:spPr bwMode="auto">
            <a:xfrm>
              <a:off x="866775"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2235881" y="4095749"/>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3695700"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9" name="TextBox 28"/>
                <p:cNvSpPr txBox="1"/>
                <p:nvPr/>
              </p:nvSpPr>
              <p:spPr>
                <a:xfrm>
                  <a:off x="666750" y="3985451"/>
                  <a:ext cx="638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𝒅</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666750" y="3985451"/>
                  <a:ext cx="638175" cy="338554"/>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135868" y="3985451"/>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135868" y="3985451"/>
                  <a:ext cx="638175" cy="358560"/>
                </a:xfrm>
                <a:prstGeom prst="rect">
                  <a:avLst/>
                </a:prstGeom>
                <a:blipFill rotWithShape="1">
                  <a:blip r:embed="rId9"/>
                  <a:stretch>
                    <a:fillRect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95675" y="3995148"/>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495675" y="3995148"/>
                  <a:ext cx="638175" cy="358560"/>
                </a:xfrm>
                <a:prstGeom prst="rect">
                  <a:avLst/>
                </a:prstGeom>
                <a:blipFill rotWithShape="1">
                  <a:blip r:embed="rId10"/>
                  <a:stretch>
                    <a:fillRect b="-1695"/>
                  </a:stretch>
                </a:blipFill>
              </p:spPr>
              <p:txBody>
                <a:bodyPr/>
                <a:lstStyle/>
                <a:p>
                  <a:r>
                    <a:rPr lang="zh-CN" altLang="en-US">
                      <a:noFill/>
                    </a:rPr>
                    <a:t> </a:t>
                  </a:r>
                </a:p>
              </p:txBody>
            </p:sp>
          </mc:Fallback>
        </mc:AlternateContent>
      </p:grpSp>
      <p:grpSp>
        <p:nvGrpSpPr>
          <p:cNvPr id="32" name="Group 31"/>
          <p:cNvGrpSpPr/>
          <p:nvPr/>
        </p:nvGrpSpPr>
        <p:grpSpPr>
          <a:xfrm>
            <a:off x="5732859" y="7373557"/>
            <a:ext cx="3467100" cy="368257"/>
            <a:chOff x="666750" y="3985451"/>
            <a:chExt cx="3467100" cy="368257"/>
          </a:xfrm>
        </p:grpSpPr>
        <p:sp>
          <p:nvSpPr>
            <p:cNvPr id="33" name="Rectangle 32"/>
            <p:cNvSpPr/>
            <p:nvPr/>
          </p:nvSpPr>
          <p:spPr bwMode="auto">
            <a:xfrm>
              <a:off x="866775"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2235881" y="4095749"/>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3695700"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6" name="TextBox 35"/>
                <p:cNvSpPr txBox="1"/>
                <p:nvPr/>
              </p:nvSpPr>
              <p:spPr>
                <a:xfrm>
                  <a:off x="666750" y="3985451"/>
                  <a:ext cx="638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𝒅</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666750" y="3985451"/>
                  <a:ext cx="638175" cy="338554"/>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35868" y="3985451"/>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135868" y="3985451"/>
                  <a:ext cx="638175" cy="358560"/>
                </a:xfrm>
                <a:prstGeom prst="rect">
                  <a:avLst/>
                </a:prstGeom>
                <a:blipFill rotWithShape="1">
                  <a:blip r:embed="rId12"/>
                  <a:stretch>
                    <a:fillRect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495675" y="3995148"/>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3495675" y="3995148"/>
                  <a:ext cx="638175" cy="358560"/>
                </a:xfrm>
                <a:prstGeom prst="rect">
                  <a:avLst/>
                </a:prstGeom>
                <a:blipFill rotWithShape="1">
                  <a:blip r:embed="rId13"/>
                  <a:stretch>
                    <a:fillRect b="-1695"/>
                  </a:stretch>
                </a:blipFill>
              </p:spPr>
              <p:txBody>
                <a:bodyPr/>
                <a:lstStyle/>
                <a:p>
                  <a:r>
                    <a:rPr lang="zh-CN" altLang="en-US">
                      <a:noFill/>
                    </a:rPr>
                    <a:t> </a:t>
                  </a:r>
                </a:p>
              </p:txBody>
            </p:sp>
          </mc:Fallback>
        </mc:AlternateContent>
      </p:grpSp>
      <p:grpSp>
        <p:nvGrpSpPr>
          <p:cNvPr id="17" name="Group 16"/>
          <p:cNvGrpSpPr/>
          <p:nvPr/>
        </p:nvGrpSpPr>
        <p:grpSpPr>
          <a:xfrm>
            <a:off x="173802" y="1116253"/>
            <a:ext cx="4255323" cy="3173322"/>
            <a:chOff x="173802" y="1116253"/>
            <a:chExt cx="4255323" cy="3173322"/>
          </a:xfrm>
        </p:grpSpPr>
        <p:pic>
          <p:nvPicPr>
            <p:cNvPr id="512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425" y="1116253"/>
              <a:ext cx="4076700" cy="303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78626" y="3921318"/>
              <a:ext cx="3467100" cy="368257"/>
              <a:chOff x="666750" y="3985451"/>
              <a:chExt cx="3467100" cy="368257"/>
            </a:xfrm>
          </p:grpSpPr>
          <p:sp>
            <p:nvSpPr>
              <p:cNvPr id="2" name="Rectangle 1"/>
              <p:cNvSpPr/>
              <p:nvPr/>
            </p:nvSpPr>
            <p:spPr bwMode="auto">
              <a:xfrm>
                <a:off x="866775"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235881" y="4095749"/>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695700" y="4095750"/>
                <a:ext cx="438150" cy="117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 name="TextBox 3"/>
                  <p:cNvSpPr txBox="1"/>
                  <p:nvPr/>
                </p:nvSpPr>
                <p:spPr>
                  <a:xfrm>
                    <a:off x="666750" y="3985451"/>
                    <a:ext cx="6381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𝒅</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666750" y="3985451"/>
                    <a:ext cx="638175" cy="338554"/>
                  </a:xfrm>
                  <a:prstGeom prst="rect">
                    <a:avLst/>
                  </a:prstGeom>
                  <a:blipFill rotWithShape="1">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35868" y="3985451"/>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135868" y="3985451"/>
                    <a:ext cx="638175" cy="358560"/>
                  </a:xfrm>
                  <a:prstGeom prst="rect">
                    <a:avLst/>
                  </a:prstGeom>
                  <a:blipFill rotWithShape="1">
                    <a:blip r:embed="rId16"/>
                    <a:stretch>
                      <a:fillRect b="-16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95675" y="3995148"/>
                    <a:ext cx="63817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rPr>
                              </m:ctrlPr>
                            </m:sSubPr>
                            <m:e>
                              <m:r>
                                <a:rPr lang="en-US" altLang="zh-CN" sz="1600" b="1" i="1" smtClean="0">
                                  <a:latin typeface="Cambria Math"/>
                                </a:rPr>
                                <m:t>𝑽</m:t>
                              </m:r>
                            </m:e>
                            <m:sub>
                              <m:r>
                                <a:rPr lang="en-US" altLang="zh-CN" sz="1600" b="1" i="1" smtClean="0">
                                  <a:latin typeface="Cambria Math"/>
                                </a:rPr>
                                <m:t>𝒈</m:t>
                              </m:r>
                            </m:sub>
                          </m:sSub>
                          <m:d>
                            <m:dPr>
                              <m:ctrlPr>
                                <a:rPr lang="en-US" altLang="zh-CN" sz="1600" b="1" i="1" smtClean="0">
                                  <a:latin typeface="Cambria Math"/>
                                </a:rPr>
                              </m:ctrlPr>
                            </m:dPr>
                            <m:e>
                              <m:r>
                                <a:rPr lang="en-US" altLang="zh-CN" sz="1600" b="1" i="1" smtClean="0">
                                  <a:latin typeface="Cambria Math"/>
                                </a:rPr>
                                <m:t>𝑽</m:t>
                              </m:r>
                            </m:e>
                          </m:d>
                        </m:oMath>
                      </m:oMathPara>
                    </a14:m>
                    <a:endParaRPr lang="zh-CN" altLang="en-US" sz="1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495675" y="3995148"/>
                    <a:ext cx="638175" cy="358560"/>
                  </a:xfrm>
                  <a:prstGeom prst="rect">
                    <a:avLst/>
                  </a:prstGeom>
                  <a:blipFill rotWithShape="1">
                    <a:blip r:embed="rId17"/>
                    <a:stretch>
                      <a:fillRect b="-1695"/>
                    </a:stretch>
                  </a:blipFill>
                </p:spPr>
                <p:txBody>
                  <a:bodyPr/>
                  <a:lstStyle/>
                  <a:p>
                    <a:r>
                      <a:rPr lang="zh-CN" altLang="en-US">
                        <a:noFill/>
                      </a:rPr>
                      <a:t> </a:t>
                    </a:r>
                  </a:p>
                </p:txBody>
              </p:sp>
            </mc:Fallback>
          </mc:AlternateContent>
        </p:grpSp>
        <p:sp>
          <p:nvSpPr>
            <p:cNvPr id="6" name="Rectangle 5"/>
            <p:cNvSpPr/>
            <p:nvPr/>
          </p:nvSpPr>
          <p:spPr bwMode="auto">
            <a:xfrm>
              <a:off x="352425" y="2137558"/>
              <a:ext cx="146339" cy="783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751734" y="2137558"/>
              <a:ext cx="146339" cy="8898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3129272" y="2229748"/>
              <a:ext cx="146339" cy="905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rot="10800000">
                  <a:off x="173802" y="1861710"/>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7" name="TextBox 6"/>
                <p:cNvSpPr txBox="1">
                  <a:spLocks noRot="1" noChangeAspect="1" noMove="1" noResize="1" noEditPoints="1" noAdjustHandles="1" noChangeArrowheads="1" noChangeShapeType="1" noTextEdit="1"/>
                </p:cNvSpPr>
                <p:nvPr/>
              </p:nvSpPr>
              <p:spPr>
                <a:xfrm rot="10800000">
                  <a:off x="173802" y="1861710"/>
                  <a:ext cx="400110" cy="1441514"/>
                </a:xfrm>
                <a:prstGeom prst="rect">
                  <a:avLst/>
                </a:prstGeom>
                <a:blipFill rotWithShape="1">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rot="10800000">
                  <a:off x="1551679" y="1640612"/>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latin typeface="Cambria Math"/>
                          </a:rPr>
                          <m:t>𝒍𝒐𝒈</m:t>
                        </m:r>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3" name="TextBox 42"/>
                <p:cNvSpPr txBox="1">
                  <a:spLocks noRot="1" noChangeAspect="1" noMove="1" noResize="1" noEditPoints="1" noAdjustHandles="1" noChangeArrowheads="1" noChangeShapeType="1" noTextEdit="1"/>
                </p:cNvSpPr>
                <p:nvPr/>
              </p:nvSpPr>
              <p:spPr>
                <a:xfrm rot="10800000">
                  <a:off x="1551679" y="1640612"/>
                  <a:ext cx="400110" cy="1777661"/>
                </a:xfrm>
                <a:prstGeom prst="rect">
                  <a:avLst/>
                </a:prstGeom>
                <a:blipFill rotWithShape="1">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rot="10800000">
                  <a:off x="2929217" y="1808687"/>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4" name="TextBox 43"/>
                <p:cNvSpPr txBox="1">
                  <a:spLocks noRot="1" noChangeAspect="1" noMove="1" noResize="1" noEditPoints="1" noAdjustHandles="1" noChangeArrowheads="1" noChangeShapeType="1" noTextEdit="1"/>
                </p:cNvSpPr>
                <p:nvPr/>
              </p:nvSpPr>
              <p:spPr>
                <a:xfrm rot="10800000">
                  <a:off x="2929217" y="1808687"/>
                  <a:ext cx="400110" cy="1441514"/>
                </a:xfrm>
                <a:prstGeom prst="rect">
                  <a:avLst/>
                </a:prstGeom>
                <a:blipFill rotWithShape="1">
                  <a:blip r:embed="rId20"/>
                  <a:stretch>
                    <a:fillRect/>
                  </a:stretch>
                </a:blipFill>
              </p:spPr>
              <p:txBody>
                <a:bodyPr/>
                <a:lstStyle/>
                <a:p>
                  <a:r>
                    <a:rPr lang="zh-CN" altLang="en-US">
                      <a:noFill/>
                    </a:rPr>
                    <a:t> </a:t>
                  </a:r>
                </a:p>
              </p:txBody>
            </p:sp>
          </mc:Fallback>
        </mc:AlternateContent>
      </p:grpSp>
      <p:grpSp>
        <p:nvGrpSpPr>
          <p:cNvPr id="10" name="Group 9"/>
          <p:cNvGrpSpPr/>
          <p:nvPr/>
        </p:nvGrpSpPr>
        <p:grpSpPr>
          <a:xfrm>
            <a:off x="5240578" y="1602342"/>
            <a:ext cx="3155525" cy="1777661"/>
            <a:chOff x="5332208" y="1693635"/>
            <a:chExt cx="3155525" cy="1777661"/>
          </a:xfrm>
        </p:grpSpPr>
        <p:sp>
          <p:nvSpPr>
            <p:cNvPr id="45" name="Rectangle 44"/>
            <p:cNvSpPr/>
            <p:nvPr/>
          </p:nvSpPr>
          <p:spPr bwMode="auto">
            <a:xfrm>
              <a:off x="5510831" y="2190581"/>
              <a:ext cx="146339" cy="783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6910140" y="2190581"/>
              <a:ext cx="146339" cy="8898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8287678" y="2282771"/>
              <a:ext cx="146339" cy="905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8" name="TextBox 47"/>
                <p:cNvSpPr txBox="1"/>
                <p:nvPr/>
              </p:nvSpPr>
              <p:spPr>
                <a:xfrm rot="10800000">
                  <a:off x="5332208" y="1914733"/>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8" name="TextBox 47"/>
                <p:cNvSpPr txBox="1">
                  <a:spLocks noRot="1" noChangeAspect="1" noMove="1" noResize="1" noEditPoints="1" noAdjustHandles="1" noChangeArrowheads="1" noChangeShapeType="1" noTextEdit="1"/>
                </p:cNvSpPr>
                <p:nvPr/>
              </p:nvSpPr>
              <p:spPr>
                <a:xfrm rot="10800000">
                  <a:off x="5332208" y="1914733"/>
                  <a:ext cx="400110" cy="1441514"/>
                </a:xfrm>
                <a:prstGeom prst="rect">
                  <a:avLst/>
                </a:prstGeom>
                <a:blipFill rotWithShape="1">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rot="10800000">
                  <a:off x="6710085" y="1693635"/>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latin typeface="Cambria Math"/>
                          </a:rPr>
                          <m:t>𝒍𝒐𝒈</m:t>
                        </m:r>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49" name="TextBox 48"/>
                <p:cNvSpPr txBox="1">
                  <a:spLocks noRot="1" noChangeAspect="1" noMove="1" noResize="1" noEditPoints="1" noAdjustHandles="1" noChangeArrowheads="1" noChangeShapeType="1" noTextEdit="1"/>
                </p:cNvSpPr>
                <p:nvPr/>
              </p:nvSpPr>
              <p:spPr>
                <a:xfrm rot="10800000">
                  <a:off x="6710085" y="1693635"/>
                  <a:ext cx="400110" cy="1777661"/>
                </a:xfrm>
                <a:prstGeom prst="rect">
                  <a:avLst/>
                </a:prstGeom>
                <a:blipFill rotWithShape="1">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rot="10800000">
                  <a:off x="8087623" y="1861710"/>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50" name="TextBox 49"/>
                <p:cNvSpPr txBox="1">
                  <a:spLocks noRot="1" noChangeAspect="1" noMove="1" noResize="1" noEditPoints="1" noAdjustHandles="1" noChangeArrowheads="1" noChangeShapeType="1" noTextEdit="1"/>
                </p:cNvSpPr>
                <p:nvPr/>
              </p:nvSpPr>
              <p:spPr>
                <a:xfrm rot="10800000">
                  <a:off x="8087623" y="1861710"/>
                  <a:ext cx="400110" cy="1441514"/>
                </a:xfrm>
                <a:prstGeom prst="rect">
                  <a:avLst/>
                </a:prstGeom>
                <a:blipFill rotWithShape="1">
                  <a:blip r:embed="rId23"/>
                  <a:stretch>
                    <a:fillRect/>
                  </a:stretch>
                </a:blipFill>
              </p:spPr>
              <p:txBody>
                <a:bodyPr/>
                <a:lstStyle/>
                <a:p>
                  <a:r>
                    <a:rPr lang="zh-CN" altLang="en-US">
                      <a:noFill/>
                    </a:rPr>
                    <a:t> </a:t>
                  </a:r>
                </a:p>
              </p:txBody>
            </p:sp>
          </mc:Fallback>
        </mc:AlternateContent>
      </p:grpSp>
      <p:grpSp>
        <p:nvGrpSpPr>
          <p:cNvPr id="52" name="Group 51"/>
          <p:cNvGrpSpPr/>
          <p:nvPr/>
        </p:nvGrpSpPr>
        <p:grpSpPr>
          <a:xfrm>
            <a:off x="193424" y="5017650"/>
            <a:ext cx="3155525" cy="1777661"/>
            <a:chOff x="5332208" y="1693635"/>
            <a:chExt cx="3155525" cy="1777661"/>
          </a:xfrm>
        </p:grpSpPr>
        <p:sp>
          <p:nvSpPr>
            <p:cNvPr id="53" name="Rectangle 52"/>
            <p:cNvSpPr/>
            <p:nvPr/>
          </p:nvSpPr>
          <p:spPr bwMode="auto">
            <a:xfrm>
              <a:off x="5510831" y="2190581"/>
              <a:ext cx="146339" cy="783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6910140" y="2190581"/>
              <a:ext cx="146339" cy="8898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8287678" y="2282771"/>
              <a:ext cx="146339" cy="905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56" name="TextBox 55"/>
                <p:cNvSpPr txBox="1"/>
                <p:nvPr/>
              </p:nvSpPr>
              <p:spPr>
                <a:xfrm rot="10800000">
                  <a:off x="5332208" y="1914733"/>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56" name="TextBox 55"/>
                <p:cNvSpPr txBox="1">
                  <a:spLocks noRot="1" noChangeAspect="1" noMove="1" noResize="1" noEditPoints="1" noAdjustHandles="1" noChangeArrowheads="1" noChangeShapeType="1" noTextEdit="1"/>
                </p:cNvSpPr>
                <p:nvPr/>
              </p:nvSpPr>
              <p:spPr>
                <a:xfrm rot="10800000">
                  <a:off x="5332208" y="1914733"/>
                  <a:ext cx="400110" cy="1441514"/>
                </a:xfrm>
                <a:prstGeom prst="rect">
                  <a:avLst/>
                </a:prstGeom>
                <a:blipFill rotWithShape="1">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rot="10800000">
                  <a:off x="6710085" y="1693635"/>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latin typeface="Cambria Math"/>
                          </a:rPr>
                          <m:t>𝒍𝒐𝒈</m:t>
                        </m:r>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57" name="TextBox 56"/>
                <p:cNvSpPr txBox="1">
                  <a:spLocks noRot="1" noChangeAspect="1" noMove="1" noResize="1" noEditPoints="1" noAdjustHandles="1" noChangeArrowheads="1" noChangeShapeType="1" noTextEdit="1"/>
                </p:cNvSpPr>
                <p:nvPr/>
              </p:nvSpPr>
              <p:spPr>
                <a:xfrm rot="10800000">
                  <a:off x="6710085" y="1693635"/>
                  <a:ext cx="400110" cy="1777661"/>
                </a:xfrm>
                <a:prstGeom prst="rect">
                  <a:avLst/>
                </a:prstGeom>
                <a:blipFill rotWithShape="1">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rot="10800000">
                  <a:off x="8087623" y="1861710"/>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58" name="TextBox 57"/>
                <p:cNvSpPr txBox="1">
                  <a:spLocks noRot="1" noChangeAspect="1" noMove="1" noResize="1" noEditPoints="1" noAdjustHandles="1" noChangeArrowheads="1" noChangeShapeType="1" noTextEdit="1"/>
                </p:cNvSpPr>
                <p:nvPr/>
              </p:nvSpPr>
              <p:spPr>
                <a:xfrm rot="10800000">
                  <a:off x="8087623" y="1861710"/>
                  <a:ext cx="400110" cy="1441514"/>
                </a:xfrm>
                <a:prstGeom prst="rect">
                  <a:avLst/>
                </a:prstGeom>
                <a:blipFill rotWithShape="1">
                  <a:blip r:embed="rId26"/>
                  <a:stretch>
                    <a:fillRect/>
                  </a:stretch>
                </a:blipFill>
              </p:spPr>
              <p:txBody>
                <a:bodyPr/>
                <a:lstStyle/>
                <a:p>
                  <a:r>
                    <a:rPr lang="zh-CN" altLang="en-US">
                      <a:noFill/>
                    </a:rPr>
                    <a:t> </a:t>
                  </a:r>
                </a:p>
              </p:txBody>
            </p:sp>
          </mc:Fallback>
        </mc:AlternateContent>
      </p:grpSp>
      <p:grpSp>
        <p:nvGrpSpPr>
          <p:cNvPr id="59" name="Group 58"/>
          <p:cNvGrpSpPr/>
          <p:nvPr/>
        </p:nvGrpSpPr>
        <p:grpSpPr>
          <a:xfrm>
            <a:off x="5240747" y="5132611"/>
            <a:ext cx="3155525" cy="1777661"/>
            <a:chOff x="5332208" y="1693635"/>
            <a:chExt cx="3155525" cy="1777661"/>
          </a:xfrm>
        </p:grpSpPr>
        <p:sp>
          <p:nvSpPr>
            <p:cNvPr id="60" name="Rectangle 59"/>
            <p:cNvSpPr/>
            <p:nvPr/>
          </p:nvSpPr>
          <p:spPr bwMode="auto">
            <a:xfrm>
              <a:off x="5510831" y="2190581"/>
              <a:ext cx="146339" cy="783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6910140" y="2190581"/>
              <a:ext cx="146339" cy="8898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8287678" y="2282771"/>
              <a:ext cx="146339" cy="905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63" name="TextBox 62"/>
                <p:cNvSpPr txBox="1"/>
                <p:nvPr/>
              </p:nvSpPr>
              <p:spPr>
                <a:xfrm rot="10800000">
                  <a:off x="5332208" y="1914733"/>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63" name="TextBox 62"/>
                <p:cNvSpPr txBox="1">
                  <a:spLocks noRot="1" noChangeAspect="1" noMove="1" noResize="1" noEditPoints="1" noAdjustHandles="1" noChangeArrowheads="1" noChangeShapeType="1" noTextEdit="1"/>
                </p:cNvSpPr>
                <p:nvPr/>
              </p:nvSpPr>
              <p:spPr>
                <a:xfrm rot="10800000">
                  <a:off x="5332208" y="1914733"/>
                  <a:ext cx="400110" cy="1441514"/>
                </a:xfrm>
                <a:prstGeom prst="rect">
                  <a:avLst/>
                </a:prstGeom>
                <a:blipFill rotWithShape="1">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rot="10800000">
                  <a:off x="6710085" y="1693635"/>
                  <a:ext cx="400110" cy="1777661"/>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latin typeface="Cambria Math"/>
                          </a:rPr>
                          <m:t>𝒍𝒐𝒈</m:t>
                        </m:r>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64" name="TextBox 63"/>
                <p:cNvSpPr txBox="1">
                  <a:spLocks noRot="1" noChangeAspect="1" noMove="1" noResize="1" noEditPoints="1" noAdjustHandles="1" noChangeArrowheads="1" noChangeShapeType="1" noTextEdit="1"/>
                </p:cNvSpPr>
                <p:nvPr/>
              </p:nvSpPr>
              <p:spPr>
                <a:xfrm rot="10800000">
                  <a:off x="6710085" y="1693635"/>
                  <a:ext cx="400110" cy="1777661"/>
                </a:xfrm>
                <a:prstGeom prst="rect">
                  <a:avLst/>
                </a:prstGeom>
                <a:blipFill rotWithShape="1">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rot="10800000">
                  <a:off x="8087623" y="1861710"/>
                  <a:ext cx="400110" cy="1441514"/>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a:rPr>
                            </m:ctrlPr>
                          </m:sSubPr>
                          <m:e>
                            <m:r>
                              <a:rPr lang="en-US" altLang="zh-CN" sz="1400" b="1" i="1" smtClean="0">
                                <a:latin typeface="Cambria Math"/>
                              </a:rPr>
                              <m:t>𝑰</m:t>
                            </m:r>
                          </m:e>
                          <m:sub>
                            <m:r>
                              <a:rPr lang="en-US" altLang="zh-CN" sz="1400" b="1" i="1" smtClean="0">
                                <a:latin typeface="Cambria Math"/>
                              </a:rPr>
                              <m:t>𝒅</m:t>
                            </m:r>
                          </m:sub>
                        </m:sSub>
                        <m:r>
                          <a:rPr lang="en-US" altLang="zh-CN" sz="1400" b="1" i="1" smtClean="0">
                            <a:latin typeface="Cambria Math"/>
                          </a:rPr>
                          <m:t>(</m:t>
                        </m:r>
                        <m:r>
                          <a:rPr lang="en-US" altLang="zh-CN" sz="1400" b="1" i="1" smtClean="0">
                            <a:latin typeface="Cambria Math"/>
                          </a:rPr>
                          <m:t>𝑨</m:t>
                        </m:r>
                        <m:r>
                          <a:rPr lang="en-US" altLang="zh-CN" sz="1400" b="1" i="1" smtClean="0">
                            <a:latin typeface="Cambria Math"/>
                          </a:rPr>
                          <m:t>/</m:t>
                        </m:r>
                        <m:r>
                          <a:rPr lang="zh-CN" altLang="en-US" sz="1400" b="1" i="1" smtClean="0">
                            <a:latin typeface="Cambria Math"/>
                          </a:rPr>
                          <m:t>𝝁</m:t>
                        </m:r>
                        <m:r>
                          <a:rPr lang="en-US" altLang="zh-CN" sz="1400" b="1" i="1" smtClean="0">
                            <a:latin typeface="Cambria Math"/>
                          </a:rPr>
                          <m:t>𝒎</m:t>
                        </m:r>
                        <m:r>
                          <a:rPr lang="en-US" altLang="zh-CN" sz="1400" b="1" i="1" smtClean="0">
                            <a:latin typeface="Cambria Math"/>
                          </a:rPr>
                          <m:t>)</m:t>
                        </m:r>
                      </m:oMath>
                    </m:oMathPara>
                  </a14:m>
                  <a:endParaRPr lang="zh-CN" altLang="en-US" sz="1400" b="1" dirty="0"/>
                </a:p>
              </p:txBody>
            </p:sp>
          </mc:Choice>
          <mc:Fallback xmlns="">
            <p:sp>
              <p:nvSpPr>
                <p:cNvPr id="65" name="TextBox 64"/>
                <p:cNvSpPr txBox="1">
                  <a:spLocks noRot="1" noChangeAspect="1" noMove="1" noResize="1" noEditPoints="1" noAdjustHandles="1" noChangeArrowheads="1" noChangeShapeType="1" noTextEdit="1"/>
                </p:cNvSpPr>
                <p:nvPr/>
              </p:nvSpPr>
              <p:spPr>
                <a:xfrm rot="10800000">
                  <a:off x="8087623" y="1861710"/>
                  <a:ext cx="400110" cy="1441514"/>
                </a:xfrm>
                <a:prstGeom prst="rect">
                  <a:avLst/>
                </a:prstGeom>
                <a:blipFill rotWithShape="1">
                  <a:blip r:embed="rId29"/>
                  <a:stretch>
                    <a:fillRect/>
                  </a:stretch>
                </a:blipFill>
              </p:spPr>
              <p:txBody>
                <a:bodyPr/>
                <a:lstStyle/>
                <a:p>
                  <a:r>
                    <a:rPr lang="zh-CN" altLang="en-US">
                      <a:noFill/>
                    </a:rPr>
                    <a:t> </a:t>
                  </a:r>
                </a:p>
              </p:txBody>
            </p:sp>
          </mc:Fallback>
        </mc:AlternateContent>
      </p:grpSp>
      <p:sp>
        <p:nvSpPr>
          <p:cNvPr id="67" name="Oval 66"/>
          <p:cNvSpPr/>
          <p:nvPr/>
        </p:nvSpPr>
        <p:spPr bwMode="auto">
          <a:xfrm>
            <a:off x="1659962" y="6610235"/>
            <a:ext cx="622899" cy="600075"/>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71915433"/>
      </p:ext>
    </p:extLst>
  </p:cSld>
  <p:clrMapOvr>
    <a:masterClrMapping/>
  </p:clrMapOvr>
  <mc:AlternateContent xmlns:mc="http://schemas.openxmlformats.org/markup-compatibility/2006" xmlns:p14="http://schemas.microsoft.com/office/powerpoint/2010/main">
    <mc:Choice Requires="p14">
      <p:transition spd="slow" p14:dur="2000" advTm="59217"/>
    </mc:Choice>
    <mc:Fallback xmlns="">
      <p:transition spd="slow" advTm="59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335"/>
            <a:ext cx="10485689" cy="674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52474" y="298174"/>
            <a:ext cx="9025421" cy="777875"/>
          </a:xfrm>
        </p:spPr>
        <p:txBody>
          <a:bodyPr/>
          <a:lstStyle/>
          <a:p>
            <a:r>
              <a:rPr lang="en-US" altLang="zh-CN" dirty="0"/>
              <a:t>Parameter Consistency with Number of Measurements</a:t>
            </a:r>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1999686" y="1006081"/>
                <a:ext cx="861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en-US" altLang="zh-CN" sz="2400" b="0" i="1" smtClean="0">
                              <a:latin typeface="Cambria Math"/>
                            </a:rPr>
                            <m:t>𝑣</m:t>
                          </m:r>
                        </m:e>
                        <m:sub>
                          <m:r>
                            <a:rPr lang="en-US" altLang="zh-CN" sz="2400" b="0" i="1" smtClean="0">
                              <a:latin typeface="Cambria Math"/>
                            </a:rPr>
                            <m:t>𝑥</m:t>
                          </m:r>
                          <m:r>
                            <a:rPr lang="en-US" altLang="zh-CN" sz="2400" b="0" i="1" smtClean="0">
                              <a:latin typeface="Cambria Math"/>
                            </a:rPr>
                            <m:t>0</m:t>
                          </m:r>
                        </m:sub>
                      </m:sSub>
                    </m:oMath>
                  </m:oMathPara>
                </a14:m>
                <a:endParaRPr lang="zh-CN" alt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999686" y="1006081"/>
                <a:ext cx="861391" cy="461665"/>
              </a:xfrm>
              <a:prstGeom prst="rect">
                <a:avLst/>
              </a:prstGeom>
              <a:blipFill rotWithShape="1">
                <a:blip r:embed="rId10"/>
                <a:stretch>
                  <a:fillRect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12148" y="1052463"/>
                <a:ext cx="861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a:rPr>
                        <m:t>𝜇</m:t>
                      </m:r>
                    </m:oMath>
                  </m:oMathPara>
                </a14:m>
                <a:endParaRPr lang="zh-CN" alt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812148" y="1052463"/>
                <a:ext cx="861391" cy="461665"/>
              </a:xfrm>
              <a:prstGeom prst="rect">
                <a:avLst/>
              </a:prstGeom>
              <a:blipFill rotWithShape="1">
                <a:blip r:embed="rId11"/>
                <a:stretch>
                  <a:fillRect b="-1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47459" y="4267198"/>
                <a:ext cx="861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en-US" altLang="zh-CN" sz="2400" b="0" i="1" smtClean="0">
                              <a:latin typeface="Cambria Math"/>
                            </a:rPr>
                            <m:t>𝑉</m:t>
                          </m:r>
                        </m:e>
                        <m:sub>
                          <m:r>
                            <a:rPr lang="en-US" altLang="zh-CN" sz="2400" b="0" i="1" smtClean="0">
                              <a:latin typeface="Cambria Math"/>
                            </a:rPr>
                            <m:t>𝑡</m:t>
                          </m:r>
                          <m:r>
                            <a:rPr lang="en-US" altLang="zh-CN" sz="2400" b="0" i="1" smtClean="0">
                              <a:latin typeface="Cambria Math"/>
                            </a:rPr>
                            <m:t>0</m:t>
                          </m:r>
                        </m:sub>
                      </m:sSub>
                    </m:oMath>
                  </m:oMathPara>
                </a14:m>
                <a:endParaRPr lang="zh-CN" alt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047459" y="4267198"/>
                <a:ext cx="861391" cy="461665"/>
              </a:xfrm>
              <a:prstGeom prst="rect">
                <a:avLst/>
              </a:prstGeom>
              <a:blipFill rotWithShape="1">
                <a:blip r:embed="rId5"/>
                <a:stretch>
                  <a:fillRect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22572" y="4254612"/>
                <a:ext cx="861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a:rPr>
                        <m:t>𝛿</m:t>
                      </m:r>
                    </m:oMath>
                  </m:oMathPara>
                </a14:m>
                <a:endParaRPr lang="zh-CN" alt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22572" y="4254612"/>
                <a:ext cx="861391" cy="461665"/>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904920" y="4267198"/>
                <a:ext cx="861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a:rPr>
                          </m:ctrlPr>
                        </m:sSubPr>
                        <m:e>
                          <m:r>
                            <a:rPr lang="en-US" altLang="zh-CN" sz="2400" b="0" i="1" smtClean="0">
                              <a:latin typeface="Cambria Math"/>
                            </a:rPr>
                            <m:t>𝑛</m:t>
                          </m:r>
                        </m:e>
                        <m:sub>
                          <m:r>
                            <a:rPr lang="en-US" altLang="zh-CN" sz="2400" b="0" i="1" smtClean="0">
                              <a:latin typeface="Cambria Math"/>
                            </a:rPr>
                            <m:t>0</m:t>
                          </m:r>
                        </m:sub>
                      </m:sSub>
                    </m:oMath>
                  </m:oMathPara>
                </a14:m>
                <a:endParaRPr lang="zh-CN" alt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904920" y="4267198"/>
                <a:ext cx="861391" cy="461665"/>
              </a:xfrm>
              <a:prstGeom prst="rect">
                <a:avLst/>
              </a:prstGeom>
              <a:blipFill rotWithShape="1">
                <a:blip r:embed="rId7"/>
                <a:stretch>
                  <a:fillRect b="-2632"/>
                </a:stretch>
              </a:blipFill>
            </p:spPr>
            <p:txBody>
              <a:bodyPr/>
              <a:lstStyle/>
              <a:p>
                <a:r>
                  <a:rPr lang="zh-CN" altLang="en-US">
                    <a:noFill/>
                  </a:rPr>
                  <a:t> </a:t>
                </a:r>
              </a:p>
            </p:txBody>
          </p:sp>
        </mc:Fallback>
      </mc:AlternateContent>
      <p:sp>
        <p:nvSpPr>
          <p:cNvPr id="5" name="TextBox 4"/>
          <p:cNvSpPr txBox="1"/>
          <p:nvPr/>
        </p:nvSpPr>
        <p:spPr>
          <a:xfrm rot="10800000">
            <a:off x="632935" y="1490868"/>
            <a:ext cx="461665" cy="2160105"/>
          </a:xfrm>
          <a:prstGeom prst="rect">
            <a:avLst/>
          </a:prstGeom>
          <a:noFill/>
        </p:spPr>
        <p:txBody>
          <a:bodyPr vert="eaVert" wrap="square" rtlCol="0">
            <a:spAutoFit/>
          </a:bodyPr>
          <a:lstStyle/>
          <a:p>
            <a:r>
              <a:rPr lang="en-US" altLang="zh-CN" dirty="0" smtClean="0"/>
              <a:t>% error vs. baseline</a:t>
            </a:r>
            <a:endParaRPr lang="zh-CN" altLang="en-US" dirty="0"/>
          </a:p>
        </p:txBody>
      </p:sp>
      <p:sp>
        <p:nvSpPr>
          <p:cNvPr id="13" name="TextBox 12"/>
          <p:cNvSpPr txBox="1"/>
          <p:nvPr/>
        </p:nvSpPr>
        <p:spPr>
          <a:xfrm rot="10800000">
            <a:off x="632936" y="4848133"/>
            <a:ext cx="461665" cy="2160105"/>
          </a:xfrm>
          <a:prstGeom prst="rect">
            <a:avLst/>
          </a:prstGeom>
          <a:noFill/>
        </p:spPr>
        <p:txBody>
          <a:bodyPr vert="eaVert" wrap="square" rtlCol="0">
            <a:spAutoFit/>
          </a:bodyPr>
          <a:lstStyle/>
          <a:p>
            <a:r>
              <a:rPr lang="en-US" altLang="zh-CN" dirty="0" smtClean="0"/>
              <a:t>% error vs. baseline</a:t>
            </a:r>
            <a:endParaRPr lang="zh-CN" altLang="en-US" dirty="0"/>
          </a:p>
        </p:txBody>
      </p:sp>
      <p:sp>
        <p:nvSpPr>
          <p:cNvPr id="14" name="TextBox 13"/>
          <p:cNvSpPr txBox="1"/>
          <p:nvPr/>
        </p:nvSpPr>
        <p:spPr>
          <a:xfrm rot="10800000">
            <a:off x="3687561" y="1490868"/>
            <a:ext cx="461665" cy="2160105"/>
          </a:xfrm>
          <a:prstGeom prst="rect">
            <a:avLst/>
          </a:prstGeom>
          <a:noFill/>
        </p:spPr>
        <p:txBody>
          <a:bodyPr vert="eaVert" wrap="square" rtlCol="0">
            <a:spAutoFit/>
          </a:bodyPr>
          <a:lstStyle/>
          <a:p>
            <a:r>
              <a:rPr lang="en-US" altLang="zh-CN" dirty="0" smtClean="0"/>
              <a:t>% error vs. baseline</a:t>
            </a:r>
            <a:endParaRPr lang="zh-CN" altLang="en-US" dirty="0"/>
          </a:p>
        </p:txBody>
      </p:sp>
      <p:sp>
        <p:nvSpPr>
          <p:cNvPr id="15" name="TextBox 14"/>
          <p:cNvSpPr txBox="1"/>
          <p:nvPr/>
        </p:nvSpPr>
        <p:spPr>
          <a:xfrm rot="10800000">
            <a:off x="3687562" y="4848133"/>
            <a:ext cx="461665" cy="2160105"/>
          </a:xfrm>
          <a:prstGeom prst="rect">
            <a:avLst/>
          </a:prstGeom>
          <a:noFill/>
        </p:spPr>
        <p:txBody>
          <a:bodyPr vert="eaVert" wrap="square" rtlCol="0">
            <a:spAutoFit/>
          </a:bodyPr>
          <a:lstStyle/>
          <a:p>
            <a:r>
              <a:rPr lang="en-US" altLang="zh-CN" dirty="0" smtClean="0"/>
              <a:t>% error vs. baseline</a:t>
            </a:r>
            <a:endParaRPr lang="zh-CN" altLang="en-US" dirty="0"/>
          </a:p>
        </p:txBody>
      </p:sp>
      <p:sp>
        <p:nvSpPr>
          <p:cNvPr id="17" name="TextBox 16"/>
          <p:cNvSpPr txBox="1"/>
          <p:nvPr/>
        </p:nvSpPr>
        <p:spPr>
          <a:xfrm rot="10800000">
            <a:off x="6629545" y="4848132"/>
            <a:ext cx="461665" cy="2160105"/>
          </a:xfrm>
          <a:prstGeom prst="rect">
            <a:avLst/>
          </a:prstGeom>
          <a:noFill/>
        </p:spPr>
        <p:txBody>
          <a:bodyPr vert="eaVert" wrap="square" rtlCol="0">
            <a:spAutoFit/>
          </a:bodyPr>
          <a:lstStyle/>
          <a:p>
            <a:r>
              <a:rPr lang="en-US" altLang="zh-CN" dirty="0" smtClean="0"/>
              <a:t>% error vs. baseline</a:t>
            </a:r>
            <a:endParaRPr lang="zh-CN" altLang="en-US" dirty="0"/>
          </a:p>
        </p:txBody>
      </p:sp>
      <mc:AlternateContent xmlns:mc="http://schemas.openxmlformats.org/markup-compatibility/2006" xmlns:a14="http://schemas.microsoft.com/office/drawing/2010/main">
        <mc:Choice Requires="a14">
          <p:sp>
            <p:nvSpPr>
              <p:cNvPr id="16" name="Content Placeholder 1"/>
              <p:cNvSpPr txBox="1">
                <a:spLocks/>
              </p:cNvSpPr>
              <p:nvPr/>
            </p:nvSpPr>
            <p:spPr bwMode="auto">
              <a:xfrm>
                <a:off x="6149006" y="1250168"/>
                <a:ext cx="3763619" cy="3055293"/>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lvl="1">
                  <a:lnSpc>
                    <a:spcPct val="85000"/>
                  </a:lnSpc>
                </a:pPr>
                <a:r>
                  <a:rPr lang="en-US" altLang="zh-CN" sz="1800" kern="0" dirty="0" smtClean="0"/>
                  <a:t>Average extraction error for 50 transistors (variation &amp; noise)</a:t>
                </a:r>
              </a:p>
              <a:p>
                <a:pPr lvl="1">
                  <a:lnSpc>
                    <a:spcPct val="85000"/>
                  </a:lnSpc>
                </a:pPr>
                <a:endParaRPr lang="en-US" altLang="zh-CN" sz="1800" kern="0" dirty="0" smtClean="0"/>
              </a:p>
              <a:p>
                <a:pPr lvl="1">
                  <a:lnSpc>
                    <a:spcPct val="85000"/>
                  </a:lnSpc>
                </a:pPr>
                <a:r>
                  <a:rPr lang="en-US" altLang="zh-CN" sz="1800" kern="0" dirty="0" smtClean="0">
                    <a:sym typeface="Wingdings" panose="05000000000000000000" pitchFamily="2" charset="2"/>
                  </a:rPr>
                  <a:t>Baseline: parameters extracted from measurements with 20</a:t>
                </a:r>
                <a14:m>
                  <m:oMath xmlns:m="http://schemas.openxmlformats.org/officeDocument/2006/math">
                    <m:r>
                      <a:rPr lang="en-US" altLang="zh-CN" sz="1800" b="0" i="1" kern="0" smtClean="0">
                        <a:latin typeface="Cambria Math"/>
                        <a:sym typeface="Wingdings" panose="05000000000000000000" pitchFamily="2" charset="2"/>
                      </a:rPr>
                      <m:t>𝑚𝑉</m:t>
                    </m:r>
                    <m:r>
                      <a:rPr lang="en-US" altLang="zh-CN" sz="1800" b="0" i="1" kern="0" smtClean="0">
                        <a:latin typeface="Cambria Math"/>
                        <a:sym typeface="Wingdings" panose="05000000000000000000" pitchFamily="2" charset="2"/>
                      </a:rPr>
                      <m:t> </m:t>
                    </m:r>
                    <m:sSub>
                      <m:sSubPr>
                        <m:ctrlPr>
                          <a:rPr lang="en-US" altLang="zh-CN" sz="1800" b="0" i="1" kern="0" smtClean="0">
                            <a:latin typeface="Cambria Math"/>
                            <a:sym typeface="Wingdings" panose="05000000000000000000" pitchFamily="2" charset="2"/>
                          </a:rPr>
                        </m:ctrlPr>
                      </m:sSubPr>
                      <m:e>
                        <m:r>
                          <a:rPr lang="en-US" altLang="zh-CN" sz="1800" b="0" i="1" kern="0" smtClean="0">
                            <a:latin typeface="Cambria Math"/>
                            <a:sym typeface="Wingdings" panose="05000000000000000000" pitchFamily="2" charset="2"/>
                          </a:rPr>
                          <m:t>𝑉</m:t>
                        </m:r>
                      </m:e>
                      <m:sub>
                        <m:r>
                          <a:rPr lang="en-US" altLang="zh-CN" sz="1800" b="0" i="1" kern="0" smtClean="0">
                            <a:latin typeface="Cambria Math"/>
                            <a:sym typeface="Wingdings" panose="05000000000000000000" pitchFamily="2" charset="2"/>
                          </a:rPr>
                          <m:t>𝑔𝑠</m:t>
                        </m:r>
                      </m:sub>
                    </m:sSub>
                  </m:oMath>
                </a14:m>
                <a:r>
                  <a:rPr lang="en-US" altLang="zh-CN" sz="1800" kern="0" dirty="0" smtClean="0">
                    <a:sym typeface="Wingdings" panose="05000000000000000000" pitchFamily="2" charset="2"/>
                  </a:rPr>
                  <a:t> intervals (~100 measurements total) </a:t>
                </a:r>
                <a:endParaRPr lang="en-US" altLang="zh-CN" sz="1800" kern="0" dirty="0">
                  <a:sym typeface="Wingdings" panose="05000000000000000000" pitchFamily="2" charset="2"/>
                </a:endParaRPr>
              </a:p>
            </p:txBody>
          </p:sp>
        </mc:Choice>
        <mc:Fallback xmlns="">
          <p:sp>
            <p:nvSpPr>
              <p:cNvPr id="16" name="Content Placeholder 1"/>
              <p:cNvSpPr txBox="1">
                <a:spLocks noRot="1" noChangeAspect="1" noMove="1" noResize="1" noEditPoints="1" noAdjustHandles="1" noChangeArrowheads="1" noChangeShapeType="1" noTextEdit="1"/>
              </p:cNvSpPr>
              <p:nvPr/>
            </p:nvSpPr>
            <p:spPr bwMode="auto">
              <a:xfrm>
                <a:off x="6149006" y="1250168"/>
                <a:ext cx="3763619" cy="3055293"/>
              </a:xfrm>
              <a:prstGeom prst="rect">
                <a:avLst/>
              </a:prstGeom>
              <a:blipFill rotWithShape="1">
                <a:blip r:embed="rId12"/>
                <a:stretch>
                  <a:fillRect t="-2196" r="-1783"/>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3362547973"/>
      </p:ext>
    </p:extLst>
  </p:cSld>
  <p:clrMapOvr>
    <a:masterClrMapping/>
  </p:clrMapOvr>
  <mc:AlternateContent xmlns:mc="http://schemas.openxmlformats.org/markup-compatibility/2006" xmlns:p14="http://schemas.microsoft.com/office/powerpoint/2010/main">
    <mc:Choice Requires="p14">
      <p:transition spd="slow" p14:dur="2000" advTm="80725"/>
    </mc:Choice>
    <mc:Fallback xmlns="">
      <p:transition spd="slow" advTm="8072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833805"/>
            <a:ext cx="8305801" cy="626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838199" y="259391"/>
            <a:ext cx="8499475" cy="516787"/>
          </a:xfrm>
        </p:spPr>
        <p:txBody>
          <a:bodyPr/>
          <a:lstStyle/>
          <a:p>
            <a:r>
              <a:rPr lang="en-US" altLang="zh-CN" dirty="0"/>
              <a:t>Statistical </a:t>
            </a:r>
            <a:r>
              <a:rPr lang="en-US" altLang="zh-CN" dirty="0" smtClean="0"/>
              <a:t>Extraction using Measurement Results </a:t>
            </a:r>
            <a:r>
              <a:rPr lang="en-US" altLang="zh-CN" dirty="0"/>
              <a:t>(</a:t>
            </a:r>
            <a:r>
              <a:rPr lang="en-US" altLang="zh-CN" dirty="0" smtClean="0"/>
              <a:t>28nm)</a:t>
            </a:r>
            <a:endParaRPr lang="zh-CN" alt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202347835"/>
                  </p:ext>
                </p:extLst>
              </p:nvPr>
            </p:nvGraphicFramePr>
            <p:xfrm>
              <a:off x="6553200" y="4610100"/>
              <a:ext cx="2895600" cy="1961214"/>
            </p:xfrm>
            <a:graphic>
              <a:graphicData uri="http://schemas.openxmlformats.org/drawingml/2006/table">
                <a:tbl>
                  <a:tblPr firstRow="1" bandRow="1">
                    <a:tableStyleId>{5C22544A-7EE6-4342-B048-85BDC9FD1C3A}</a:tableStyleId>
                  </a:tblPr>
                  <a:tblGrid>
                    <a:gridCol w="482600"/>
                    <a:gridCol w="482600"/>
                    <a:gridCol w="482600"/>
                    <a:gridCol w="482600"/>
                    <a:gridCol w="482600"/>
                    <a:gridCol w="482600"/>
                  </a:tblGrid>
                  <a:tr h="326869">
                    <a:tc>
                      <a:txBody>
                        <a:bodyPr/>
                        <a:lstStyle/>
                        <a:p>
                          <a:pPr marL="0" algn="r" defTabSz="914400" rtl="0" eaLnBrk="1" fontAlgn="b" latinLnBrk="0" hangingPunct="1"/>
                          <a:endParaRPr lang="en-US" sz="1800" b="0" i="0" u="none" strike="noStrike" kern="1200" dirty="0">
                            <a:solidFill>
                              <a:schemeClr val="bg1"/>
                            </a:solidFill>
                            <a:effectLst/>
                            <a:latin typeface="Calibri"/>
                            <a:ea typeface="+mn-ea"/>
                            <a:cs typeface="+mn-cs"/>
                          </a:endParaRPr>
                        </a:p>
                      </a:txBody>
                      <a:tcPr marL="9525" marR="9525" marT="9525" marB="0" anchor="b"/>
                    </a:tc>
                    <a:tc>
                      <a:txBody>
                        <a:bodyPr/>
                        <a:lstStyle/>
                        <a:p>
                          <a:pPr marL="0" algn="r" defTabSz="914400" rtl="0" eaLnBrk="1" fontAlgn="b" latinLnBrk="0" hangingPunct="1"/>
                          <a14:m>
                            <m:oMathPara xmlns:m="http://schemas.openxmlformats.org/officeDocument/2006/math">
                              <m:oMathParaPr>
                                <m:jc m:val="centerGroup"/>
                              </m:oMathParaPr>
                              <m:oMath xmlns:m="http://schemas.openxmlformats.org/officeDocument/2006/math">
                                <m:sSub>
                                  <m:sSubPr>
                                    <m:ctrlPr>
                                      <a:rPr kumimoji="1" lang="en-US" altLang="zh-CN" sz="1800" b="0" i="1" kern="1200" smtClean="0">
                                        <a:solidFill>
                                          <a:schemeClr val="bg1"/>
                                        </a:solidFill>
                                        <a:latin typeface="Cambria Math"/>
                                        <a:ea typeface="+mn-ea"/>
                                        <a:cs typeface="+mn-cs"/>
                                      </a:rPr>
                                    </m:ctrlPr>
                                  </m:sSubPr>
                                  <m:e>
                                    <m:r>
                                      <a:rPr kumimoji="1" lang="en-US" altLang="zh-CN" sz="1800" b="0" i="1" kern="1200" smtClean="0">
                                        <a:solidFill>
                                          <a:schemeClr val="bg1"/>
                                        </a:solidFill>
                                        <a:latin typeface="Cambria Math"/>
                                        <a:ea typeface="+mn-ea"/>
                                        <a:cs typeface="+mn-cs"/>
                                      </a:rPr>
                                      <m:t>𝑉</m:t>
                                    </m:r>
                                  </m:e>
                                  <m:sub>
                                    <m:r>
                                      <a:rPr kumimoji="1" lang="en-US" altLang="zh-CN" sz="1800" b="0" i="1" kern="1200" smtClean="0">
                                        <a:solidFill>
                                          <a:schemeClr val="bg1"/>
                                        </a:solidFill>
                                        <a:latin typeface="Cambria Math"/>
                                        <a:ea typeface="+mn-ea"/>
                                        <a:cs typeface="+mn-cs"/>
                                      </a:rPr>
                                      <m:t>𝑡</m:t>
                                    </m:r>
                                  </m:sub>
                                </m:sSub>
                              </m:oMath>
                            </m:oMathPara>
                          </a14:m>
                          <a:endParaRPr lang="en-US" sz="1800" b="0" i="0" u="none" strike="noStrike" kern="1200" dirty="0">
                            <a:solidFill>
                              <a:schemeClr val="bg1"/>
                            </a:solidFill>
                            <a:effectLst/>
                            <a:latin typeface="Calibri"/>
                            <a:ea typeface="+mn-ea"/>
                            <a:cs typeface="+mn-cs"/>
                          </a:endParaRPr>
                        </a:p>
                      </a:txBody>
                      <a:tcPr marL="9525" marR="9525" marT="9525" marB="0" anchor="b"/>
                    </a:tc>
                    <a:tc>
                      <a:txBody>
                        <a:bodyPr/>
                        <a:lstStyle/>
                        <a:p>
                          <a:pPr algn="r" fontAlgn="b"/>
                          <a14:m>
                            <m:oMathPara xmlns:m="http://schemas.openxmlformats.org/officeDocument/2006/math">
                              <m:oMathParaPr>
                                <m:jc m:val="centerGroup"/>
                              </m:oMathParaPr>
                              <m:oMath xmlns:m="http://schemas.openxmlformats.org/officeDocument/2006/math">
                                <m:r>
                                  <a:rPr kumimoji="1" lang="en-US" altLang="zh-CN" sz="1800" b="0" i="1" kern="1200" smtClean="0">
                                    <a:solidFill>
                                      <a:schemeClr val="bg1"/>
                                    </a:solidFill>
                                    <a:latin typeface="Cambria Math"/>
                                    <a:ea typeface="Cambria Math"/>
                                    <a:cs typeface="+mn-cs"/>
                                  </a:rPr>
                                  <m:t>𝛿</m:t>
                                </m:r>
                              </m:oMath>
                            </m:oMathPara>
                          </a14:m>
                          <a:endParaRPr kumimoji="1" lang="en-US" altLang="zh-CN" sz="1800" b="0" kern="1200" dirty="0">
                            <a:solidFill>
                              <a:schemeClr val="bg1"/>
                            </a:solidFill>
                            <a:latin typeface="+mn-lt"/>
                            <a:ea typeface="+mn-ea"/>
                            <a:cs typeface="+mn-cs"/>
                          </a:endParaRPr>
                        </a:p>
                      </a:txBody>
                      <a:tcPr marL="9525" marR="9525" marT="9525" marB="0" anchor="b"/>
                    </a:tc>
                    <a:tc>
                      <a:txBody>
                        <a:bodyPr/>
                        <a:lstStyle/>
                        <a:p>
                          <a:pPr marL="0" algn="r" defTabSz="914400" rtl="0" eaLnBrk="1" fontAlgn="b" latinLnBrk="0" hangingPunct="1"/>
                          <a14:m>
                            <m:oMathPara xmlns:m="http://schemas.openxmlformats.org/officeDocument/2006/math">
                              <m:oMathParaPr>
                                <m:jc m:val="centerGroup"/>
                              </m:oMathParaPr>
                              <m:oMath xmlns:m="http://schemas.openxmlformats.org/officeDocument/2006/math">
                                <m:r>
                                  <a:rPr lang="en-US" sz="1800" b="0" i="1" u="none" strike="noStrike" kern="1200" dirty="0" smtClean="0">
                                    <a:solidFill>
                                      <a:schemeClr val="bg1"/>
                                    </a:solidFill>
                                    <a:effectLst/>
                                    <a:latin typeface="Cambria Math"/>
                                    <a:ea typeface="+mn-ea"/>
                                    <a:cs typeface="+mn-cs"/>
                                  </a:rPr>
                                  <m:t>𝑛</m:t>
                                </m:r>
                                <m:r>
                                  <a:rPr lang="en-US" sz="1800" b="0" i="1" u="none" strike="noStrike" kern="1200" dirty="0" smtClean="0">
                                    <a:solidFill>
                                      <a:schemeClr val="bg1"/>
                                    </a:solidFill>
                                    <a:effectLst/>
                                    <a:latin typeface="Cambria Math"/>
                                    <a:ea typeface="+mn-ea"/>
                                    <a:cs typeface="+mn-cs"/>
                                  </a:rPr>
                                  <m:t>0</m:t>
                                </m:r>
                              </m:oMath>
                            </m:oMathPara>
                          </a14:m>
                          <a:endParaRPr lang="en-US" sz="1800" b="0" i="0" u="none" strike="noStrike" kern="1200" dirty="0">
                            <a:solidFill>
                              <a:schemeClr val="bg1"/>
                            </a:solidFill>
                            <a:effectLst/>
                            <a:latin typeface="Calibri"/>
                            <a:ea typeface="+mn-ea"/>
                            <a:cs typeface="+mn-cs"/>
                          </a:endParaRPr>
                        </a:p>
                      </a:txBody>
                      <a:tcPr marL="9525" marR="9525" marT="9525" marB="0" anchor="b"/>
                    </a:tc>
                    <a:tc>
                      <a:txBody>
                        <a:bodyPr/>
                        <a:lstStyle/>
                        <a:p>
                          <a:pPr marL="0" algn="r" defTabSz="914400" rtl="0" eaLnBrk="1" fontAlgn="b" latinLnBrk="0" hangingPunct="1"/>
                          <a14:m>
                            <m:oMathPara xmlns:m="http://schemas.openxmlformats.org/officeDocument/2006/math">
                              <m:oMathParaPr>
                                <m:jc m:val="centerGroup"/>
                              </m:oMathParaPr>
                              <m:oMath xmlns:m="http://schemas.openxmlformats.org/officeDocument/2006/math">
                                <m:sSub>
                                  <m:sSubPr>
                                    <m:ctrlPr>
                                      <a:rPr lang="en-US" altLang="zh-CN" sz="1800" b="0" i="1" u="none" strike="noStrike" kern="1200" smtClean="0">
                                        <a:solidFill>
                                          <a:schemeClr val="bg1"/>
                                        </a:solidFill>
                                        <a:effectLst/>
                                        <a:latin typeface="Cambria Math"/>
                                        <a:ea typeface="+mn-ea"/>
                                        <a:cs typeface="+mn-cs"/>
                                      </a:rPr>
                                    </m:ctrlPr>
                                  </m:sSubPr>
                                  <m:e>
                                    <m:r>
                                      <a:rPr lang="en-US" altLang="zh-CN" sz="1800" b="0" i="1" u="none" strike="noStrike" kern="1200" smtClean="0">
                                        <a:solidFill>
                                          <a:schemeClr val="bg1"/>
                                        </a:solidFill>
                                        <a:effectLst/>
                                        <a:latin typeface="Cambria Math"/>
                                        <a:ea typeface="+mn-ea"/>
                                        <a:cs typeface="+mn-cs"/>
                                      </a:rPr>
                                      <m:t>𝑣</m:t>
                                    </m:r>
                                  </m:e>
                                  <m:sub>
                                    <m:r>
                                      <a:rPr lang="en-US" altLang="zh-CN" sz="1800" b="0" i="1" u="none" strike="noStrike" kern="1200" smtClean="0">
                                        <a:solidFill>
                                          <a:schemeClr val="bg1"/>
                                        </a:solidFill>
                                        <a:effectLst/>
                                        <a:latin typeface="Cambria Math"/>
                                        <a:ea typeface="+mn-ea"/>
                                        <a:cs typeface="+mn-cs"/>
                                      </a:rPr>
                                      <m:t>𝑥𝑜</m:t>
                                    </m:r>
                                  </m:sub>
                                </m:sSub>
                              </m:oMath>
                            </m:oMathPara>
                          </a14:m>
                          <a:endParaRPr lang="en-US" sz="1800" b="0" i="0" u="none" strike="noStrike" kern="1200" dirty="0">
                            <a:solidFill>
                              <a:schemeClr val="bg1"/>
                            </a:solidFill>
                            <a:effectLst/>
                            <a:latin typeface="Calibri"/>
                            <a:ea typeface="+mn-ea"/>
                            <a:cs typeface="+mn-cs"/>
                          </a:endParaRPr>
                        </a:p>
                      </a:txBody>
                      <a:tcPr marL="9525" marR="9525" marT="9525" marB="0" anchor="b"/>
                    </a:tc>
                    <a:tc>
                      <a:txBody>
                        <a:bodyPr/>
                        <a:lstStyle/>
                        <a:p>
                          <a:pPr marL="0" algn="r" defTabSz="914400" rtl="0" eaLnBrk="1" fontAlgn="b" latinLnBrk="0" hangingPunct="1"/>
                          <a14:m>
                            <m:oMathPara xmlns:m="http://schemas.openxmlformats.org/officeDocument/2006/math">
                              <m:oMathParaPr>
                                <m:jc m:val="centerGroup"/>
                              </m:oMathParaPr>
                              <m:oMath xmlns:m="http://schemas.openxmlformats.org/officeDocument/2006/math">
                                <m:r>
                                  <a:rPr lang="en-US" sz="1800" b="0" i="1" u="none" strike="noStrike" kern="1200" smtClean="0">
                                    <a:solidFill>
                                      <a:schemeClr val="bg1"/>
                                    </a:solidFill>
                                    <a:effectLst/>
                                    <a:latin typeface="Cambria Math"/>
                                    <a:ea typeface="Cambria Math"/>
                                    <a:cs typeface="+mn-cs"/>
                                  </a:rPr>
                                  <m:t>𝜇</m:t>
                                </m:r>
                              </m:oMath>
                            </m:oMathPara>
                          </a14:m>
                          <a:endParaRPr lang="en-US" sz="1800" b="0" i="0" u="none" strike="noStrike" kern="1200" dirty="0">
                            <a:solidFill>
                              <a:schemeClr val="bg1"/>
                            </a:solidFill>
                            <a:effectLst/>
                            <a:latin typeface="Calibri"/>
                            <a:ea typeface="+mn-ea"/>
                            <a:cs typeface="+mn-cs"/>
                          </a:endParaRPr>
                        </a:p>
                      </a:txBody>
                      <a:tcPr marL="9525" marR="9525" marT="9525" marB="0" anchor="b"/>
                    </a:tc>
                  </a:tr>
                  <a:tr h="326869">
                    <a:tc>
                      <a:txBody>
                        <a:bodyPr/>
                        <a:lstStyle/>
                        <a:p>
                          <a:pPr algn="r" fontAlgn="b"/>
                          <a14:m>
                            <m:oMathPara xmlns:m="http://schemas.openxmlformats.org/officeDocument/2006/math">
                              <m:oMathParaPr>
                                <m:jc m:val="centerGroup"/>
                              </m:oMathParaPr>
                              <m:oMath xmlns:m="http://schemas.openxmlformats.org/officeDocument/2006/math">
                                <m:sSub>
                                  <m:sSubPr>
                                    <m:ctrlPr>
                                      <a:rPr kumimoji="1" lang="en-US" altLang="zh-CN" sz="1800" b="0" i="1" kern="1200" smtClean="0">
                                        <a:solidFill>
                                          <a:schemeClr val="tx1"/>
                                        </a:solidFill>
                                        <a:latin typeface="Cambria Math"/>
                                        <a:ea typeface="+mn-ea"/>
                                        <a:cs typeface="+mn-cs"/>
                                      </a:rPr>
                                    </m:ctrlPr>
                                  </m:sSubPr>
                                  <m:e>
                                    <m:r>
                                      <a:rPr kumimoji="1" lang="en-US" altLang="zh-CN" sz="1800" b="0" i="1" kern="1200" smtClean="0">
                                        <a:solidFill>
                                          <a:schemeClr val="tx1"/>
                                        </a:solidFill>
                                        <a:latin typeface="Cambria Math"/>
                                        <a:ea typeface="+mn-ea"/>
                                        <a:cs typeface="+mn-cs"/>
                                      </a:rPr>
                                      <m:t>𝑉</m:t>
                                    </m:r>
                                  </m:e>
                                  <m:sub>
                                    <m:r>
                                      <a:rPr kumimoji="1" lang="en-US" altLang="zh-CN" sz="1800" b="0" i="1" kern="1200" smtClean="0">
                                        <a:solidFill>
                                          <a:schemeClr val="tx1"/>
                                        </a:solidFill>
                                        <a:latin typeface="Cambria Math"/>
                                        <a:ea typeface="+mn-ea"/>
                                        <a:cs typeface="+mn-cs"/>
                                      </a:rPr>
                                      <m:t>𝑡</m:t>
                                    </m:r>
                                  </m:sub>
                                </m:sSub>
                              </m:oMath>
                            </m:oMathPara>
                          </a14:m>
                          <a:endParaRPr kumimoji="1" lang="en-US" sz="1800" b="0" kern="1200" dirty="0">
                            <a:solidFill>
                              <a:schemeClr val="tx1"/>
                            </a:solidFill>
                            <a:latin typeface="+mn-lt"/>
                            <a:ea typeface="+mn-ea"/>
                            <a:cs typeface="+mn-cs"/>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0.104</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0.363</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0.339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0.328</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pPr algn="r" fontAlgn="b"/>
                          <a14:m>
                            <m:oMathPara xmlns:m="http://schemas.openxmlformats.org/officeDocument/2006/math">
                              <m:oMathParaPr>
                                <m:jc m:val="centerGroup"/>
                              </m:oMathParaPr>
                              <m:oMath xmlns:m="http://schemas.openxmlformats.org/officeDocument/2006/math">
                                <m:r>
                                  <a:rPr kumimoji="1" lang="en-US" sz="1800" b="0" i="1" kern="1200" smtClean="0">
                                    <a:solidFill>
                                      <a:schemeClr val="tx1"/>
                                    </a:solidFill>
                                    <a:latin typeface="Cambria Math"/>
                                    <a:ea typeface="Cambria Math"/>
                                    <a:cs typeface="+mn-cs"/>
                                  </a:rPr>
                                  <m:t>𝛿</m:t>
                                </m:r>
                              </m:oMath>
                            </m:oMathPara>
                          </a14:m>
                          <a:endParaRPr kumimoji="1" lang="en-US" sz="1800" b="0" kern="1200" dirty="0">
                            <a:solidFill>
                              <a:schemeClr val="tx1"/>
                            </a:solidFill>
                            <a:latin typeface="+mn-lt"/>
                            <a:ea typeface="+mn-ea"/>
                            <a:cs typeface="+mn-cs"/>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0.104</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0.001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0.311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0.075</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pPr marL="0" marR="0" indent="0" algn="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u="none" strike="noStrike" kern="1200" dirty="0" smtClean="0">
                                    <a:solidFill>
                                      <a:schemeClr val="tx1"/>
                                    </a:solidFill>
                                    <a:effectLst/>
                                    <a:latin typeface="Cambria Math"/>
                                    <a:ea typeface="+mn-ea"/>
                                    <a:cs typeface="+mn-cs"/>
                                  </a:rPr>
                                  <m:t>𝑛</m:t>
                                </m:r>
                                <m:r>
                                  <a:rPr lang="en-US" altLang="zh-CN" sz="1800" b="0" i="1" u="none" strike="noStrike" kern="1200" dirty="0" smtClean="0">
                                    <a:solidFill>
                                      <a:schemeClr val="tx1"/>
                                    </a:solidFill>
                                    <a:effectLst/>
                                    <a:latin typeface="Cambria Math"/>
                                    <a:ea typeface="+mn-ea"/>
                                    <a:cs typeface="+mn-cs"/>
                                  </a:rPr>
                                  <m:t>0</m:t>
                                </m:r>
                              </m:oMath>
                            </m:oMathPara>
                          </a14:m>
                          <a:endParaRPr lang="en-US" altLang="zh-CN" sz="1800" b="0" i="0" u="none" strike="noStrike" kern="1200" dirty="0">
                            <a:solidFill>
                              <a:schemeClr val="tx1"/>
                            </a:solidFill>
                            <a:effectLst/>
                            <a:latin typeface="+mn-lt"/>
                            <a:ea typeface="+mn-ea"/>
                            <a:cs typeface="+mn-cs"/>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0.363</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0.001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0.616</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0.529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pPr algn="r" fontAlgn="b"/>
                          <a14:m>
                            <m:oMathPara xmlns:m="http://schemas.openxmlformats.org/officeDocument/2006/math">
                              <m:oMathParaPr>
                                <m:jc m:val="centerGroup"/>
                              </m:oMathParaPr>
                              <m:oMath xmlns:m="http://schemas.openxmlformats.org/officeDocument/2006/math">
                                <m:sSub>
                                  <m:sSubPr>
                                    <m:ctrlPr>
                                      <a:rPr lang="en-US" altLang="zh-CN" sz="1800" b="0" i="1" u="none" strike="noStrike" kern="1200" smtClean="0">
                                        <a:solidFill>
                                          <a:schemeClr val="tx1"/>
                                        </a:solidFill>
                                        <a:effectLst/>
                                        <a:latin typeface="Cambria Math"/>
                                        <a:ea typeface="+mn-ea"/>
                                        <a:cs typeface="+mn-cs"/>
                                      </a:rPr>
                                    </m:ctrlPr>
                                  </m:sSubPr>
                                  <m:e>
                                    <m:r>
                                      <a:rPr lang="en-US" altLang="zh-CN" sz="1800" b="0" i="1" u="none" strike="noStrike" kern="1200" smtClean="0">
                                        <a:solidFill>
                                          <a:schemeClr val="tx1"/>
                                        </a:solidFill>
                                        <a:effectLst/>
                                        <a:latin typeface="Cambria Math"/>
                                        <a:ea typeface="+mn-ea"/>
                                        <a:cs typeface="+mn-cs"/>
                                      </a:rPr>
                                      <m:t>𝑣</m:t>
                                    </m:r>
                                  </m:e>
                                  <m:sub>
                                    <m:r>
                                      <a:rPr lang="en-US" altLang="zh-CN" sz="1800" b="0" i="1" u="none" strike="noStrike" kern="1200" smtClean="0">
                                        <a:solidFill>
                                          <a:schemeClr val="tx1"/>
                                        </a:solidFill>
                                        <a:effectLst/>
                                        <a:latin typeface="Cambria Math"/>
                                        <a:ea typeface="+mn-ea"/>
                                        <a:cs typeface="+mn-cs"/>
                                      </a:rPr>
                                      <m:t>𝑥𝑜</m:t>
                                    </m:r>
                                  </m:sub>
                                </m:sSub>
                              </m:oMath>
                            </m:oMathPara>
                          </a14:m>
                          <a:endParaRPr kumimoji="1" lang="en-US" sz="1800" b="0" kern="1200" dirty="0">
                            <a:solidFill>
                              <a:schemeClr val="tx1"/>
                            </a:solidFill>
                            <a:latin typeface="+mn-lt"/>
                            <a:ea typeface="+mn-ea"/>
                            <a:cs typeface="+mn-cs"/>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0.339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0.311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0.616</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smtClean="0">
                              <a:solidFill>
                                <a:srgbClr val="FF0000"/>
                              </a:solidFill>
                              <a:latin typeface="Cambria Math" panose="02040503050406030204" pitchFamily="18" charset="0"/>
                              <a:ea typeface="Cambria Math" panose="02040503050406030204" pitchFamily="18" charset="0"/>
                              <a:cs typeface="Arial Unicode MS" panose="020B0604020202020204" pitchFamily="34" charset="-122"/>
                            </a:rPr>
                            <a:t>0.819</a:t>
                          </a:r>
                          <a:endParaRPr kumimoji="1" lang="en-US" sz="1300" b="1" kern="1200" dirty="0">
                            <a:solidFill>
                              <a:srgbClr val="FF0000"/>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pPr marL="0" marR="0" indent="0" algn="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u="none" strike="noStrike" kern="1200" smtClean="0">
                                    <a:solidFill>
                                      <a:schemeClr val="tx1"/>
                                    </a:solidFill>
                                    <a:effectLst/>
                                    <a:latin typeface="Cambria Math"/>
                                    <a:ea typeface="Cambria Math"/>
                                    <a:cs typeface="+mn-cs"/>
                                  </a:rPr>
                                  <m:t>𝜇</m:t>
                                </m:r>
                              </m:oMath>
                            </m:oMathPara>
                          </a14:m>
                          <a:endParaRPr lang="en-US" altLang="zh-CN" sz="1800" b="0" i="0" u="none" strike="noStrike" kern="1200" dirty="0">
                            <a:solidFill>
                              <a:schemeClr val="tx1"/>
                            </a:solidFill>
                            <a:effectLst/>
                            <a:latin typeface="+mn-lt"/>
                            <a:ea typeface="+mn-ea"/>
                            <a:cs typeface="+mn-cs"/>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0.328</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0.075</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0.529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rgbClr val="FF0000"/>
                              </a:solidFill>
                              <a:latin typeface="Cambria Math" panose="02040503050406030204" pitchFamily="18" charset="0"/>
                              <a:ea typeface="Cambria Math" panose="02040503050406030204" pitchFamily="18" charset="0"/>
                              <a:cs typeface="Arial Unicode MS" panose="020B0604020202020204" pitchFamily="34" charset="-122"/>
                            </a:rPr>
                            <a:t>0.819</a:t>
                          </a:r>
                          <a:endParaRPr kumimoji="1" lang="en-US" sz="1300" b="1" kern="1200" dirty="0">
                            <a:solidFill>
                              <a:srgbClr val="FF0000"/>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202347835"/>
                  </p:ext>
                </p:extLst>
              </p:nvPr>
            </p:nvGraphicFramePr>
            <p:xfrm>
              <a:off x="6553200" y="4610100"/>
              <a:ext cx="2895600" cy="1961214"/>
            </p:xfrm>
            <a:graphic>
              <a:graphicData uri="http://schemas.openxmlformats.org/drawingml/2006/table">
                <a:tbl>
                  <a:tblPr firstRow="1" bandRow="1">
                    <a:tableStyleId>{5C22544A-7EE6-4342-B048-85BDC9FD1C3A}</a:tableStyleId>
                  </a:tblPr>
                  <a:tblGrid>
                    <a:gridCol w="482600"/>
                    <a:gridCol w="482600"/>
                    <a:gridCol w="482600"/>
                    <a:gridCol w="482600"/>
                    <a:gridCol w="482600"/>
                    <a:gridCol w="482600"/>
                  </a:tblGrid>
                  <a:tr h="326869">
                    <a:tc>
                      <a:txBody>
                        <a:bodyPr/>
                        <a:lstStyle/>
                        <a:p>
                          <a:pPr marL="0" algn="r" defTabSz="914400" rtl="0" eaLnBrk="1" fontAlgn="b" latinLnBrk="0" hangingPunct="1"/>
                          <a:endParaRPr lang="en-US" sz="1800" b="0" i="0" u="none" strike="noStrike" kern="1200" dirty="0">
                            <a:solidFill>
                              <a:schemeClr val="bg1"/>
                            </a:solidFill>
                            <a:effectLst/>
                            <a:latin typeface="Calibri"/>
                            <a:ea typeface="+mn-ea"/>
                            <a:cs typeface="+mn-cs"/>
                          </a:endParaRPr>
                        </a:p>
                      </a:txBody>
                      <a:tcPr marL="9525" marR="9525" marT="9525" marB="0" anchor="b"/>
                    </a:tc>
                    <a:tc>
                      <a:txBody>
                        <a:bodyPr/>
                        <a:lstStyle/>
                        <a:p>
                          <a:endParaRPr lang="zh-CN"/>
                        </a:p>
                      </a:txBody>
                      <a:tcPr marL="9525" marR="9525" marT="9525" marB="0" anchor="b">
                        <a:blipFill rotWithShape="1">
                          <a:blip r:embed="rId4"/>
                          <a:stretch>
                            <a:fillRect l="-100000" r="-401266" b="-525926"/>
                          </a:stretch>
                        </a:blipFill>
                      </a:tcPr>
                    </a:tc>
                    <a:tc>
                      <a:txBody>
                        <a:bodyPr/>
                        <a:lstStyle/>
                        <a:p>
                          <a:endParaRPr lang="zh-CN"/>
                        </a:p>
                      </a:txBody>
                      <a:tcPr marL="9525" marR="9525" marT="9525" marB="0" anchor="b">
                        <a:blipFill rotWithShape="1">
                          <a:blip r:embed="rId4"/>
                          <a:stretch>
                            <a:fillRect l="-197500" r="-296250" b="-525926"/>
                          </a:stretch>
                        </a:blipFill>
                      </a:tcPr>
                    </a:tc>
                    <a:tc>
                      <a:txBody>
                        <a:bodyPr/>
                        <a:lstStyle/>
                        <a:p>
                          <a:endParaRPr lang="zh-CN"/>
                        </a:p>
                      </a:txBody>
                      <a:tcPr marL="9525" marR="9525" marT="9525" marB="0" anchor="b">
                        <a:blipFill rotWithShape="1">
                          <a:blip r:embed="rId4"/>
                          <a:stretch>
                            <a:fillRect l="-301266" r="-200000" b="-525926"/>
                          </a:stretch>
                        </a:blipFill>
                      </a:tcPr>
                    </a:tc>
                    <a:tc>
                      <a:txBody>
                        <a:bodyPr/>
                        <a:lstStyle/>
                        <a:p>
                          <a:endParaRPr lang="zh-CN"/>
                        </a:p>
                      </a:txBody>
                      <a:tcPr marL="9525" marR="9525" marT="9525" marB="0" anchor="b">
                        <a:blipFill rotWithShape="1">
                          <a:blip r:embed="rId4"/>
                          <a:stretch>
                            <a:fillRect l="-401266" r="-100000" b="-525926"/>
                          </a:stretch>
                        </a:blipFill>
                      </a:tcPr>
                    </a:tc>
                    <a:tc>
                      <a:txBody>
                        <a:bodyPr/>
                        <a:lstStyle/>
                        <a:p>
                          <a:endParaRPr lang="zh-CN"/>
                        </a:p>
                      </a:txBody>
                      <a:tcPr marL="9525" marR="9525" marT="9525" marB="0" anchor="b">
                        <a:blipFill rotWithShape="1">
                          <a:blip r:embed="rId4"/>
                          <a:stretch>
                            <a:fillRect l="-501266" b="-525926"/>
                          </a:stretch>
                        </a:blipFill>
                      </a:tcPr>
                    </a:tc>
                  </a:tr>
                  <a:tr h="326869">
                    <a:tc>
                      <a:txBody>
                        <a:bodyPr/>
                        <a:lstStyle/>
                        <a:p>
                          <a:endParaRPr lang="zh-CN"/>
                        </a:p>
                      </a:txBody>
                      <a:tcPr marL="9525" marR="9525" marT="9525" marB="0" anchor="b">
                        <a:blipFill rotWithShape="1">
                          <a:blip r:embed="rId4"/>
                          <a:stretch>
                            <a:fillRect t="-101887" r="-501266" b="-435849"/>
                          </a:stretch>
                        </a:blipFill>
                      </a:tcPr>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0.104</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0.363</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0.339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0.328</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endParaRPr lang="zh-CN"/>
                        </a:p>
                      </a:txBody>
                      <a:tcPr marL="9525" marR="9525" marT="9525" marB="0" anchor="b">
                        <a:blipFill rotWithShape="1">
                          <a:blip r:embed="rId4"/>
                          <a:stretch>
                            <a:fillRect t="-198148" r="-501266" b="-327778"/>
                          </a:stretch>
                        </a:blipFill>
                      </a:tcPr>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0.104</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0.001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0.311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0.075</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endParaRPr lang="zh-CN"/>
                        </a:p>
                      </a:txBody>
                      <a:tcPr marL="9525" marR="9525" marT="9525" marB="0" anchor="b">
                        <a:blipFill rotWithShape="1">
                          <a:blip r:embed="rId4"/>
                          <a:stretch>
                            <a:fillRect t="-298148" r="-501266" b="-227778"/>
                          </a:stretch>
                        </a:blipFill>
                      </a:tcPr>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0.363</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0.001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0.616</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0.529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endParaRPr lang="zh-CN"/>
                        </a:p>
                      </a:txBody>
                      <a:tcPr marL="9525" marR="9525" marT="9525" marB="0" anchor="b">
                        <a:blipFill rotWithShape="1">
                          <a:blip r:embed="rId4"/>
                          <a:stretch>
                            <a:fillRect t="-405660" r="-501266" b="-132075"/>
                          </a:stretch>
                        </a:blipFill>
                      </a:tcPr>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0.339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a:t>
                          </a:r>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0.311</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0.616</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c>
                      <a:txBody>
                        <a:bodyPr/>
                        <a:lstStyle/>
                        <a:p>
                          <a:pPr algn="r" fontAlgn="b"/>
                          <a:r>
                            <a:rPr kumimoji="1" lang="en-US" sz="1300" b="1" kern="1200" dirty="0" smtClean="0">
                              <a:solidFill>
                                <a:srgbClr val="FF0000"/>
                              </a:solidFill>
                              <a:latin typeface="Cambria Math" panose="02040503050406030204" pitchFamily="18" charset="0"/>
                              <a:ea typeface="Cambria Math" panose="02040503050406030204" pitchFamily="18" charset="0"/>
                              <a:cs typeface="Arial Unicode MS" panose="020B0604020202020204" pitchFamily="34" charset="-122"/>
                            </a:rPr>
                            <a:t>0.819</a:t>
                          </a:r>
                          <a:endParaRPr kumimoji="1" lang="en-US" sz="1300" b="1" kern="1200" dirty="0">
                            <a:solidFill>
                              <a:srgbClr val="FF0000"/>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r>
                  <a:tr h="326869">
                    <a:tc>
                      <a:txBody>
                        <a:bodyPr/>
                        <a:lstStyle/>
                        <a:p>
                          <a:endParaRPr lang="zh-CN"/>
                        </a:p>
                      </a:txBody>
                      <a:tcPr marL="9525" marR="9525" marT="9525" marB="0" anchor="b">
                        <a:blipFill rotWithShape="1">
                          <a:blip r:embed="rId4"/>
                          <a:stretch>
                            <a:fillRect t="-496296" r="-501266" b="-29630"/>
                          </a:stretch>
                        </a:blipFill>
                      </a:tcPr>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0.328</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0.075</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0.529</a:t>
                          </a:r>
                          <a:endPar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smtClean="0">
                              <a:solidFill>
                                <a:srgbClr val="FF0000"/>
                              </a:solidFill>
                              <a:latin typeface="Cambria Math" panose="02040503050406030204" pitchFamily="18" charset="0"/>
                              <a:ea typeface="Cambria Math" panose="02040503050406030204" pitchFamily="18" charset="0"/>
                              <a:cs typeface="Arial Unicode MS" panose="020B0604020202020204" pitchFamily="34" charset="-122"/>
                            </a:rPr>
                            <a:t>0.819</a:t>
                          </a:r>
                          <a:endParaRPr kumimoji="1" lang="en-US" sz="1300" b="1" kern="1200" dirty="0">
                            <a:solidFill>
                              <a:srgbClr val="FF0000"/>
                            </a:solidFill>
                            <a:latin typeface="Cambria Math" panose="02040503050406030204" pitchFamily="18" charset="0"/>
                            <a:ea typeface="Cambria Math" panose="02040503050406030204" pitchFamily="18" charset="0"/>
                            <a:cs typeface="Arial Unicode MS" panose="020B0604020202020204" pitchFamily="34" charset="-122"/>
                          </a:endParaRPr>
                        </a:p>
                      </a:txBody>
                      <a:tcPr marL="9525" marR="9525" marT="9525" marB="0" anchor="b"/>
                    </a:tc>
                    <a:tc>
                      <a:txBody>
                        <a:bodyPr/>
                        <a:lstStyle/>
                        <a:p>
                          <a:pPr algn="r" fontAlgn="b"/>
                          <a:r>
                            <a:rPr kumimoji="1" lang="en-US" sz="1300" b="1" kern="1200" dirty="0">
                              <a:solidFill>
                                <a:schemeClr val="tx1"/>
                              </a:solidFill>
                              <a:latin typeface="Cambria Math" panose="02040503050406030204" pitchFamily="18" charset="0"/>
                              <a:ea typeface="Cambria Math" panose="02040503050406030204" pitchFamily="18" charset="0"/>
                              <a:cs typeface="Arial Unicode MS" panose="020B0604020202020204" pitchFamily="34" charset="-122"/>
                            </a:rPr>
                            <a:t>1</a:t>
                          </a:r>
                        </a:p>
                      </a:txBody>
                      <a:tcPr marL="9525" marR="9525" marT="9525" marB="0" anchor="b"/>
                    </a:tc>
                  </a:tr>
                </a:tbl>
              </a:graphicData>
            </a:graphic>
          </p:graphicFrame>
        </mc:Fallback>
      </mc:AlternateContent>
      <p:sp>
        <p:nvSpPr>
          <p:cNvPr id="7" name="Rectangle 6"/>
          <p:cNvSpPr/>
          <p:nvPr/>
        </p:nvSpPr>
        <p:spPr bwMode="auto">
          <a:xfrm>
            <a:off x="838199" y="3886200"/>
            <a:ext cx="5514976" cy="3381375"/>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6353175" y="6286500"/>
            <a:ext cx="2133600" cy="371475"/>
          </a:xfrm>
          <a:prstGeom prst="rightArrow">
            <a:avLst>
              <a:gd name="adj1" fmla="val 34615"/>
              <a:gd name="adj2" fmla="val 50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 name="TextBox 1"/>
          <p:cNvSpPr txBox="1"/>
          <p:nvPr/>
        </p:nvSpPr>
        <p:spPr>
          <a:xfrm flipH="1">
            <a:off x="6740133" y="6693548"/>
            <a:ext cx="3175653" cy="720197"/>
          </a:xfrm>
          <a:prstGeom prst="rect">
            <a:avLst/>
          </a:prstGeom>
          <a:noFill/>
        </p:spPr>
        <p:txBody>
          <a:bodyPr wrap="square" rtlCol="0">
            <a:spAutoFit/>
          </a:bodyPr>
          <a:lstStyle/>
          <a:p>
            <a:pPr algn="ctr">
              <a:lnSpc>
                <a:spcPct val="85000"/>
              </a:lnSpc>
            </a:pPr>
            <a:r>
              <a:rPr lang="en-US" sz="1600" b="1" dirty="0" smtClean="0">
                <a:solidFill>
                  <a:srgbClr val="9B1244"/>
                </a:solidFill>
              </a:rPr>
              <a:t>Allows and captures </a:t>
            </a:r>
            <a:r>
              <a:rPr lang="en-US" sz="1600" b="1" i="1" dirty="0" smtClean="0">
                <a:solidFill>
                  <a:srgbClr val="9B1244"/>
                </a:solidFill>
              </a:rPr>
              <a:t>correlation</a:t>
            </a:r>
            <a:r>
              <a:rPr lang="en-US" sz="1600" b="1" dirty="0" smtClean="0">
                <a:solidFill>
                  <a:srgbClr val="9B1244"/>
                </a:solidFill>
              </a:rPr>
              <a:t> between MVS model parameters</a:t>
            </a:r>
            <a:endParaRPr lang="en-US" sz="1600" b="1" dirty="0">
              <a:solidFill>
                <a:srgbClr val="9B1244"/>
              </a:solidFill>
            </a:endParaRPr>
          </a:p>
        </p:txBody>
      </p:sp>
    </p:spTree>
    <p:custDataLst>
      <p:tags r:id="rId1"/>
    </p:custDataLst>
    <p:extLst>
      <p:ext uri="{BB962C8B-B14F-4D97-AF65-F5344CB8AC3E}">
        <p14:creationId xmlns:p14="http://schemas.microsoft.com/office/powerpoint/2010/main" val="3199164876"/>
      </p:ext>
    </p:extLst>
  </p:cSld>
  <p:clrMapOvr>
    <a:masterClrMapping/>
  </p:clrMapOvr>
  <mc:AlternateContent xmlns:mc="http://schemas.openxmlformats.org/markup-compatibility/2006" xmlns:p14="http://schemas.microsoft.com/office/powerpoint/2010/main">
    <mc:Choice Requires="p14">
      <p:transition spd="slow" p14:dur="2000" advTm="53444"/>
    </mc:Choice>
    <mc:Fallback xmlns="">
      <p:transition spd="slow" advTm="53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47726" y="304801"/>
            <a:ext cx="8499475" cy="777875"/>
          </a:xfrm>
        </p:spPr>
        <p:txBody>
          <a:bodyPr/>
          <a:lstStyle/>
          <a:p>
            <a:r>
              <a:rPr lang="en-US" altLang="zh-CN" sz="2400" dirty="0" smtClean="0"/>
              <a:t>Outline</a:t>
            </a:r>
            <a:endParaRPr lang="en-US" dirty="0"/>
          </a:p>
        </p:txBody>
      </p:sp>
      <p:sp>
        <p:nvSpPr>
          <p:cNvPr id="37891" name="Rectangle 3"/>
          <p:cNvSpPr>
            <a:spLocks noGrp="1" noChangeArrowheads="1"/>
          </p:cNvSpPr>
          <p:nvPr>
            <p:ph type="body" idx="1"/>
          </p:nvPr>
        </p:nvSpPr>
        <p:spPr>
          <a:xfrm>
            <a:off x="824012" y="1082676"/>
            <a:ext cx="8856016" cy="6109976"/>
          </a:xfrm>
        </p:spPr>
        <p:txBody>
          <a:bodyPr/>
          <a:lstStyle/>
          <a:p>
            <a:r>
              <a:rPr lang="en-US" altLang="zh-CN" dirty="0" smtClean="0"/>
              <a:t>Introduction</a:t>
            </a:r>
            <a:endParaRPr lang="en-US" altLang="zh-CN" dirty="0"/>
          </a:p>
          <a:p>
            <a:r>
              <a:rPr lang="en-US" altLang="zh-CN" dirty="0" smtClean="0"/>
              <a:t>Foundation</a:t>
            </a:r>
            <a:endParaRPr lang="en-US" altLang="zh-CN" dirty="0"/>
          </a:p>
          <a:p>
            <a:pPr lvl="1"/>
            <a:r>
              <a:rPr lang="en-US" altLang="zh-CN" dirty="0"/>
              <a:t>MIT Virtual Source (MVS) Transistor Model: A Physical Solution</a:t>
            </a:r>
          </a:p>
          <a:p>
            <a:pPr lvl="1"/>
            <a:r>
              <a:rPr lang="en-US" altLang="zh-CN" dirty="0" smtClean="0"/>
              <a:t>Statistical MVS </a:t>
            </a:r>
            <a:r>
              <a:rPr lang="en-US" altLang="zh-CN" dirty="0"/>
              <a:t>Mode</a:t>
            </a:r>
            <a:r>
              <a:rPr lang="en-US" altLang="zh-CN" dirty="0" smtClean="0"/>
              <a:t>l through Backward </a:t>
            </a:r>
            <a:r>
              <a:rPr lang="en-US" altLang="zh-CN" dirty="0"/>
              <a:t>Propagation of </a:t>
            </a:r>
            <a:r>
              <a:rPr lang="en-US" altLang="zh-CN" dirty="0" smtClean="0"/>
              <a:t>Variance</a:t>
            </a:r>
            <a:endParaRPr lang="en-US" sz="1600" b="1" dirty="0" smtClean="0">
              <a:solidFill>
                <a:srgbClr val="253FB6"/>
              </a:solidFill>
            </a:endParaRPr>
          </a:p>
          <a:p>
            <a:r>
              <a:rPr lang="en-US" altLang="zh-CN" dirty="0"/>
              <a:t>Performance Estimation with Very </a:t>
            </a:r>
            <a:r>
              <a:rPr lang="en-US" altLang="zh-CN" dirty="0" smtClean="0"/>
              <a:t>Small Sample </a:t>
            </a:r>
            <a:r>
              <a:rPr lang="en-US" altLang="zh-CN" dirty="0"/>
              <a:t>Size </a:t>
            </a:r>
            <a:endParaRPr lang="en-US" altLang="zh-CN" dirty="0" smtClean="0"/>
          </a:p>
          <a:p>
            <a:pPr lvl="1"/>
            <a:r>
              <a:rPr lang="en-US" altLang="zh-CN" dirty="0" smtClean="0"/>
              <a:t>Physical </a:t>
            </a:r>
            <a:r>
              <a:rPr lang="en-US" altLang="zh-CN" dirty="0"/>
              <a:t>Subspace Projection</a:t>
            </a:r>
          </a:p>
          <a:p>
            <a:pPr lvl="1"/>
            <a:r>
              <a:rPr lang="en-US" altLang="zh-CN" dirty="0" smtClean="0"/>
              <a:t>Maximum a </a:t>
            </a:r>
            <a:r>
              <a:rPr lang="en-US" altLang="zh-CN" dirty="0"/>
              <a:t>Posteriori </a:t>
            </a:r>
            <a:r>
              <a:rPr lang="en-US" altLang="zh-CN" dirty="0" smtClean="0"/>
              <a:t>(MAP) Estimation</a:t>
            </a:r>
            <a:endParaRPr lang="en-US" dirty="0"/>
          </a:p>
          <a:p>
            <a:r>
              <a:rPr lang="en-US" altLang="zh-CN" dirty="0" smtClean="0"/>
              <a:t>Compact </a:t>
            </a:r>
            <a:r>
              <a:rPr lang="en-US" altLang="zh-CN" dirty="0"/>
              <a:t>Model Parameter Extraction</a:t>
            </a:r>
            <a:endParaRPr lang="en-US" sz="2400" b="1" dirty="0" smtClean="0">
              <a:solidFill>
                <a:srgbClr val="253FB6"/>
              </a:solidFill>
              <a:ea typeface="+mn-ea"/>
              <a:cs typeface="+mn-cs"/>
            </a:endParaRPr>
          </a:p>
          <a:p>
            <a:pPr lvl="1"/>
            <a:r>
              <a:rPr lang="en-US" altLang="zh-CN" dirty="0" smtClean="0"/>
              <a:t>Bayesian Inference: </a:t>
            </a:r>
            <a:r>
              <a:rPr lang="en-US" altLang="zh-CN" dirty="0"/>
              <a:t>Learning Precision </a:t>
            </a:r>
            <a:r>
              <a:rPr lang="en-US" altLang="zh-CN" dirty="0" smtClean="0"/>
              <a:t>and </a:t>
            </a:r>
            <a:r>
              <a:rPr lang="en-US" altLang="zh-CN" i="1" dirty="0"/>
              <a:t>Prior </a:t>
            </a:r>
            <a:r>
              <a:rPr lang="en-US" altLang="zh-CN" dirty="0" smtClean="0"/>
              <a:t>at </a:t>
            </a:r>
            <a:r>
              <a:rPr lang="en-US" altLang="zh-CN" dirty="0"/>
              <a:t>Different Biases </a:t>
            </a:r>
          </a:p>
          <a:p>
            <a:pPr lvl="1"/>
            <a:r>
              <a:rPr lang="en-US" altLang="zh-CN" dirty="0" smtClean="0"/>
              <a:t>Optimal Sampling of Transistor Measurements</a:t>
            </a:r>
            <a:endParaRPr lang="en-US" sz="2400" b="1" dirty="0">
              <a:solidFill>
                <a:srgbClr val="253FB6"/>
              </a:solidFill>
              <a:ea typeface="+mn-ea"/>
              <a:cs typeface="+mn-cs"/>
            </a:endParaRPr>
          </a:p>
          <a:p>
            <a:r>
              <a:rPr lang="en-US" altLang="zh-CN" sz="2400" b="1" dirty="0" smtClean="0">
                <a:solidFill>
                  <a:srgbClr val="9B1244"/>
                </a:solidFill>
                <a:ea typeface="+mn-ea"/>
                <a:cs typeface="+mn-cs"/>
              </a:rPr>
              <a:t>Statistical </a:t>
            </a:r>
            <a:r>
              <a:rPr lang="en-US" altLang="zh-CN" sz="2400" b="1" dirty="0">
                <a:solidFill>
                  <a:srgbClr val="9B1244"/>
                </a:solidFill>
                <a:ea typeface="+mn-ea"/>
                <a:cs typeface="+mn-cs"/>
              </a:rPr>
              <a:t>Library </a:t>
            </a:r>
            <a:r>
              <a:rPr lang="en-US" altLang="zh-CN" sz="2400" b="1" dirty="0" smtClean="0">
                <a:solidFill>
                  <a:srgbClr val="9B1244"/>
                </a:solidFill>
              </a:rPr>
              <a:t>Characterization</a:t>
            </a:r>
            <a:endParaRPr lang="en-US" altLang="zh-CN" dirty="0">
              <a:solidFill>
                <a:srgbClr val="9B1244"/>
              </a:solidFill>
            </a:endParaRPr>
          </a:p>
          <a:p>
            <a:pPr lvl="1"/>
            <a:r>
              <a:rPr lang="en-US" dirty="0" smtClean="0"/>
              <a:t>Novel </a:t>
            </a:r>
            <a:r>
              <a:rPr lang="en-US" dirty="0"/>
              <a:t>Delay/Slew </a:t>
            </a:r>
            <a:r>
              <a:rPr lang="en-US" dirty="0" smtClean="0"/>
              <a:t>Model</a:t>
            </a:r>
          </a:p>
          <a:p>
            <a:pPr lvl="1"/>
            <a:r>
              <a:rPr lang="en-US" dirty="0" smtClean="0"/>
              <a:t>Exploring Sparsity in </a:t>
            </a:r>
            <a:r>
              <a:rPr lang="en-US" altLang="zh-CN" dirty="0" smtClean="0"/>
              <a:t>Library Input Space</a:t>
            </a:r>
            <a:endParaRPr lang="en-US" altLang="zh-CN" b="1" dirty="0">
              <a:solidFill>
                <a:srgbClr val="253FB6"/>
              </a:solidFill>
            </a:endParaRPr>
          </a:p>
          <a:p>
            <a:r>
              <a:rPr lang="en-US" altLang="zh-CN" dirty="0"/>
              <a:t>Summary/Acknowledgement</a:t>
            </a:r>
          </a:p>
        </p:txBody>
      </p:sp>
    </p:spTree>
    <p:extLst>
      <p:ext uri="{BB962C8B-B14F-4D97-AF65-F5344CB8AC3E}">
        <p14:creationId xmlns:p14="http://schemas.microsoft.com/office/powerpoint/2010/main" val="4235136419"/>
      </p:ext>
    </p:extLst>
  </p:cSld>
  <p:clrMapOvr>
    <a:masterClrMapping/>
  </p:clrMapOvr>
  <mc:AlternateContent xmlns:mc="http://schemas.openxmlformats.org/markup-compatibility/2006" xmlns:p14="http://schemas.microsoft.com/office/powerpoint/2010/main">
    <mc:Choice Requires="p14">
      <p:transition spd="slow" p14:dur="2000" advTm="23772"/>
    </mc:Choice>
    <mc:Fallback xmlns="">
      <p:transition spd="slow" advTm="2377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zh-CN" dirty="0" smtClean="0"/>
                  <a:t>System identification approaches: </a:t>
                </a:r>
                <a:r>
                  <a:rPr lang="en-US" altLang="zh-CN" dirty="0"/>
                  <a:t>try to determine a mathematical relation between </a:t>
                </a:r>
                <a:r>
                  <a:rPr lang="en-US" altLang="zh-CN" dirty="0" smtClean="0">
                    <a:solidFill>
                      <a:srgbClr val="9B1244"/>
                    </a:solidFill>
                  </a:rPr>
                  <a:t>input</a:t>
                </a:r>
                <a:r>
                  <a:rPr lang="en-US" altLang="zh-CN" dirty="0" smtClean="0">
                    <a:solidFill>
                      <a:srgbClr val="FF0000"/>
                    </a:solidFill>
                  </a:rPr>
                  <a:t> </a:t>
                </a:r>
                <a:r>
                  <a:rPr lang="en-US" altLang="zh-CN" dirty="0" smtClean="0"/>
                  <a:t>and </a:t>
                </a:r>
                <a:r>
                  <a:rPr lang="en-US" altLang="zh-CN" dirty="0" smtClean="0">
                    <a:solidFill>
                      <a:srgbClr val="9B1244"/>
                    </a:solidFill>
                  </a:rPr>
                  <a:t>output </a:t>
                </a:r>
                <a:r>
                  <a:rPr lang="en-US" altLang="zh-CN" dirty="0"/>
                  <a:t>without going into the </a:t>
                </a:r>
                <a:r>
                  <a:rPr lang="en-US" altLang="zh-CN" dirty="0" smtClean="0"/>
                  <a:t>physical details </a:t>
                </a:r>
                <a:r>
                  <a:rPr lang="en-US" altLang="zh-CN" dirty="0"/>
                  <a:t>of </a:t>
                </a:r>
                <a:r>
                  <a:rPr lang="en-US" altLang="zh-CN" dirty="0" smtClean="0"/>
                  <a:t>the </a:t>
                </a:r>
                <a:r>
                  <a:rPr lang="en-US" altLang="zh-CN" dirty="0"/>
                  <a:t>system</a:t>
                </a:r>
              </a:p>
              <a:p>
                <a:pPr marL="0" indent="0">
                  <a:buNone/>
                </a:pPr>
                <a:endParaRPr lang="en-US" altLang="zh-CN" dirty="0" smtClean="0"/>
              </a:p>
              <a:p>
                <a:r>
                  <a:rPr lang="en-US" altLang="zh-CN" dirty="0" smtClean="0"/>
                  <a:t>Parameter extraction through least-square optimization, </a:t>
                </a:r>
                <a14:m>
                  <m:oMath xmlns:m="http://schemas.openxmlformats.org/officeDocument/2006/math">
                    <m:r>
                      <a:rPr lang="zh-CN" altLang="en-US" i="1" smtClean="0">
                        <a:latin typeface="Cambria Math"/>
                      </a:rPr>
                      <m:t>𝜺</m:t>
                    </m:r>
                    <m:d>
                      <m:dPr>
                        <m:ctrlPr>
                          <a:rPr lang="en-US" altLang="zh-CN" b="1" i="1" smtClean="0">
                            <a:latin typeface="Cambria Math"/>
                          </a:rPr>
                        </m:ctrlPr>
                      </m:dPr>
                      <m:e>
                        <m:r>
                          <a:rPr lang="en-US" altLang="zh-CN" b="1" i="0" smtClean="0">
                            <a:latin typeface="Cambria Math"/>
                          </a:rPr>
                          <m:t>𝐏</m:t>
                        </m:r>
                      </m:e>
                    </m:d>
                    <m:r>
                      <a:rPr lang="en-US" altLang="zh-CN" b="1" i="1" smtClean="0">
                        <a:latin typeface="Cambria Math"/>
                      </a:rPr>
                      <m:t>=</m:t>
                    </m:r>
                    <m:sSub>
                      <m:sSubPr>
                        <m:ctrlPr>
                          <a:rPr lang="en-US" altLang="zh-CN" b="1" i="1" smtClean="0">
                            <a:latin typeface="Cambria Math"/>
                          </a:rPr>
                        </m:ctrlPr>
                      </m:sSubPr>
                      <m:e>
                        <m:r>
                          <a:rPr lang="en-US" altLang="zh-CN" b="1" i="1" smtClean="0">
                            <a:latin typeface="Cambria Math"/>
                          </a:rPr>
                          <m:t>𝒂𝒓𝒈𝒎𝒊𝒏</m:t>
                        </m:r>
                      </m:e>
                      <m:sub>
                        <m:r>
                          <a:rPr lang="en-US" altLang="zh-CN" b="1" i="0" smtClean="0">
                            <a:latin typeface="Cambria Math"/>
                          </a:rPr>
                          <m:t>𝐏</m:t>
                        </m:r>
                      </m:sub>
                    </m:sSub>
                    <m:sSup>
                      <m:sSupPr>
                        <m:ctrlPr>
                          <a:rPr lang="en-US" altLang="zh-CN" b="1" i="1" smtClean="0">
                            <a:latin typeface="Cambria Math"/>
                          </a:rPr>
                        </m:ctrlPr>
                      </m:sSupPr>
                      <m:e>
                        <m:d>
                          <m:dPr>
                            <m:begChr m:val="‖"/>
                            <m:endChr m:val="‖"/>
                            <m:ctrlPr>
                              <a:rPr lang="en-US" altLang="zh-CN" b="1" i="1" smtClean="0">
                                <a:latin typeface="Cambria Math"/>
                              </a:rPr>
                            </m:ctrlPr>
                          </m:dPr>
                          <m:e>
                            <m:r>
                              <a:rPr lang="en-US" altLang="zh-CN" b="1" i="0" smtClean="0">
                                <a:latin typeface="Cambria Math"/>
                              </a:rPr>
                              <m:t>𝐅</m:t>
                            </m:r>
                            <m:r>
                              <a:rPr lang="en-US" altLang="zh-CN" b="1" i="1" smtClean="0">
                                <a:latin typeface="Cambria Math"/>
                              </a:rPr>
                              <m:t>−</m:t>
                            </m:r>
                            <m:r>
                              <a:rPr lang="en-US" altLang="zh-CN" b="1" i="1" smtClean="0">
                                <a:latin typeface="Cambria Math"/>
                              </a:rPr>
                              <m:t>𝒇</m:t>
                            </m:r>
                            <m:r>
                              <a:rPr lang="en-US" altLang="zh-CN" b="1" i="1" smtClean="0">
                                <a:latin typeface="Cambria Math"/>
                              </a:rPr>
                              <m:t>(</m:t>
                            </m:r>
                            <m:r>
                              <a:rPr lang="en-US" altLang="zh-CN" b="1" i="0" smtClean="0">
                                <a:latin typeface="Cambria Math"/>
                              </a:rPr>
                              <m:t>𝐕</m:t>
                            </m:r>
                            <m:r>
                              <a:rPr lang="en-US" altLang="zh-CN" b="1" i="1" smtClean="0">
                                <a:latin typeface="Cambria Math"/>
                              </a:rPr>
                              <m:t>,</m:t>
                            </m:r>
                            <m:r>
                              <a:rPr lang="en-US" altLang="zh-CN" b="1" i="0" smtClean="0">
                                <a:latin typeface="Cambria Math"/>
                              </a:rPr>
                              <m:t>𝐏</m:t>
                            </m:r>
                            <m:r>
                              <a:rPr lang="en-US" altLang="zh-CN" b="1" i="0" smtClean="0">
                                <a:latin typeface="Cambria Math"/>
                              </a:rPr>
                              <m:t>)</m:t>
                            </m:r>
                          </m:e>
                        </m:d>
                      </m:e>
                      <m:sup>
                        <m:r>
                          <a:rPr lang="en-US" altLang="zh-CN" b="1" i="1" smtClean="0">
                            <a:latin typeface="Cambria Math"/>
                          </a:rPr>
                          <m:t>𝟐</m:t>
                        </m:r>
                      </m:sup>
                    </m:sSup>
                  </m:oMath>
                </a14:m>
                <a:endParaRPr lang="en-US" altLang="zh-CN" dirty="0" smtClean="0"/>
              </a:p>
              <a:p>
                <a:endParaRPr lang="en-US" altLang="zh-CN" dirty="0"/>
              </a:p>
              <a:p>
                <a:r>
                  <a:rPr lang="en-US" altLang="zh-CN" dirty="0" smtClean="0"/>
                  <a:t>Statistical modeling/moment estimation through </a:t>
                </a:r>
                <a:r>
                  <a:rPr lang="en-US" altLang="zh-CN" dirty="0"/>
                  <a:t>Backward Propagation of Variance (BPV</a:t>
                </a:r>
                <a:r>
                  <a:rPr lang="en-US" altLang="zh-CN" dirty="0" smtClean="0"/>
                  <a:t>),              </a:t>
                </a:r>
                <a14:m>
                  <m:oMath xmlns:m="http://schemas.openxmlformats.org/officeDocument/2006/math">
                    <m:sSup>
                      <m:sSupPr>
                        <m:ctrlPr>
                          <a:rPr lang="en-US" altLang="zh-CN" i="1" smtClean="0">
                            <a:latin typeface="Cambria Math"/>
                          </a:rPr>
                        </m:ctrlPr>
                      </m:sSupPr>
                      <m:e>
                        <m:sSub>
                          <m:sSubPr>
                            <m:ctrlPr>
                              <a:rPr lang="en-US" altLang="zh-CN" i="1" smtClean="0">
                                <a:latin typeface="Cambria Math"/>
                              </a:rPr>
                            </m:ctrlPr>
                          </m:sSubPr>
                          <m:e>
                            <m:r>
                              <a:rPr lang="zh-CN" altLang="en-US" i="1" smtClean="0">
                                <a:latin typeface="Cambria Math"/>
                              </a:rPr>
                              <m:t>𝝈</m:t>
                            </m:r>
                          </m:e>
                          <m:sub>
                            <m:sSub>
                              <m:sSubPr>
                                <m:ctrlPr>
                                  <a:rPr lang="en-US" altLang="zh-CN" i="1" smtClean="0">
                                    <a:latin typeface="Cambria Math"/>
                                  </a:rPr>
                                </m:ctrlPr>
                              </m:sSubPr>
                              <m:e>
                                <m:r>
                                  <a:rPr lang="en-US" altLang="zh-CN" b="1" i="1" smtClean="0">
                                    <a:latin typeface="Cambria Math"/>
                                  </a:rPr>
                                  <m:t>𝑭</m:t>
                                </m:r>
                              </m:e>
                              <m:sub>
                                <m:r>
                                  <a:rPr lang="en-US" altLang="zh-CN" b="1" i="1" smtClean="0">
                                    <a:latin typeface="Cambria Math"/>
                                  </a:rPr>
                                  <m:t>𝒊</m:t>
                                </m:r>
                              </m:sub>
                            </m:sSub>
                          </m:sub>
                        </m:sSub>
                      </m:e>
                      <m:sup>
                        <m:r>
                          <a:rPr lang="en-US" altLang="zh-CN" b="1" i="1" smtClean="0">
                            <a:latin typeface="Cambria Math"/>
                          </a:rPr>
                          <m:t>𝟐</m:t>
                        </m:r>
                      </m:sup>
                    </m:sSup>
                    <m:r>
                      <a:rPr lang="en-US" altLang="zh-CN" b="1" i="1" smtClean="0">
                        <a:latin typeface="Cambria Math"/>
                      </a:rPr>
                      <m:t>=</m:t>
                    </m:r>
                    <m:nary>
                      <m:naryPr>
                        <m:chr m:val="∑"/>
                        <m:ctrlPr>
                          <a:rPr lang="en-US" altLang="zh-CN" b="1" i="1" smtClean="0">
                            <a:latin typeface="Cambria Math"/>
                          </a:rPr>
                        </m:ctrlPr>
                      </m:naryPr>
                      <m:sub>
                        <m:r>
                          <m:rPr>
                            <m:brk m:alnAt="23"/>
                          </m:rPr>
                          <a:rPr lang="en-US" altLang="zh-CN" b="1" i="1" smtClean="0">
                            <a:latin typeface="Cambria Math"/>
                          </a:rPr>
                          <m:t>𝒋</m:t>
                        </m:r>
                        <m:r>
                          <a:rPr lang="en-US" altLang="zh-CN" b="1" i="1" smtClean="0">
                            <a:latin typeface="Cambria Math"/>
                          </a:rPr>
                          <m:t>=</m:t>
                        </m:r>
                        <m:r>
                          <a:rPr lang="en-US" altLang="zh-CN" b="1" i="1" smtClean="0">
                            <a:latin typeface="Cambria Math"/>
                          </a:rPr>
                          <m:t>𝟏</m:t>
                        </m:r>
                      </m:sub>
                      <m:sup>
                        <m:r>
                          <a:rPr lang="en-US" altLang="zh-CN" b="1" i="1" smtClean="0">
                            <a:latin typeface="Cambria Math"/>
                          </a:rPr>
                          <m:t>𝑵</m:t>
                        </m:r>
                      </m:sup>
                      <m:e>
                        <m:sSup>
                          <m:sSupPr>
                            <m:ctrlPr>
                              <a:rPr lang="en-US" altLang="zh-CN" b="1" i="1" smtClean="0">
                                <a:latin typeface="Cambria Math"/>
                              </a:rPr>
                            </m:ctrlPr>
                          </m:sSupPr>
                          <m:e>
                            <m:r>
                              <a:rPr lang="en-US" altLang="zh-CN" b="1" i="1" smtClean="0">
                                <a:latin typeface="Cambria Math"/>
                              </a:rPr>
                              <m:t>(</m:t>
                            </m:r>
                            <m:f>
                              <m:fPr>
                                <m:ctrlPr>
                                  <a:rPr lang="en-US" altLang="zh-CN" b="1" i="1" smtClean="0">
                                    <a:latin typeface="Cambria Math"/>
                                  </a:rPr>
                                </m:ctrlPr>
                              </m:fPr>
                              <m:num>
                                <m:r>
                                  <a:rPr lang="zh-CN" altLang="en-US" b="1" i="1" smtClean="0">
                                    <a:latin typeface="Cambria Math"/>
                                  </a:rPr>
                                  <m:t>𝝏</m:t>
                                </m:r>
                                <m:sSub>
                                  <m:sSubPr>
                                    <m:ctrlPr>
                                      <a:rPr lang="en-US" altLang="zh-CN" b="1" i="1" smtClean="0">
                                        <a:latin typeface="Cambria Math"/>
                                      </a:rPr>
                                    </m:ctrlPr>
                                  </m:sSubPr>
                                  <m:e>
                                    <m:r>
                                      <a:rPr lang="en-US" altLang="zh-CN" b="1" i="1" smtClean="0">
                                        <a:latin typeface="Cambria Math"/>
                                      </a:rPr>
                                      <m:t>𝑭</m:t>
                                    </m:r>
                                  </m:e>
                                  <m:sub>
                                    <m:r>
                                      <a:rPr lang="en-US" altLang="zh-CN" b="1" i="1" smtClean="0">
                                        <a:latin typeface="Cambria Math"/>
                                      </a:rPr>
                                      <m:t>𝒊</m:t>
                                    </m:r>
                                  </m:sub>
                                </m:sSub>
                              </m:num>
                              <m:den>
                                <m:r>
                                  <a:rPr lang="zh-CN" altLang="en-US" b="1" i="1" smtClean="0">
                                    <a:latin typeface="Cambria Math"/>
                                  </a:rPr>
                                  <m:t>𝝏</m:t>
                                </m:r>
                                <m:sSub>
                                  <m:sSubPr>
                                    <m:ctrlPr>
                                      <a:rPr lang="en-US" altLang="zh-CN" b="1" i="1" smtClean="0">
                                        <a:latin typeface="Cambria Math"/>
                                      </a:rPr>
                                    </m:ctrlPr>
                                  </m:sSubPr>
                                  <m:e>
                                    <m:r>
                                      <a:rPr lang="en-US" altLang="zh-CN" b="1" i="1" smtClean="0">
                                        <a:latin typeface="Cambria Math"/>
                                      </a:rPr>
                                      <m:t>𝒑</m:t>
                                    </m:r>
                                  </m:e>
                                  <m:sub>
                                    <m:r>
                                      <a:rPr lang="en-US" altLang="zh-CN" b="1" i="1" smtClean="0">
                                        <a:latin typeface="Cambria Math"/>
                                      </a:rPr>
                                      <m:t>𝒋</m:t>
                                    </m:r>
                                  </m:sub>
                                </m:sSub>
                              </m:den>
                            </m:f>
                            <m:r>
                              <a:rPr lang="en-US" altLang="zh-CN" b="1" i="1" smtClean="0">
                                <a:latin typeface="Cambria Math"/>
                              </a:rPr>
                              <m:t>)</m:t>
                            </m:r>
                          </m:e>
                          <m:sup>
                            <m:r>
                              <a:rPr lang="en-US" altLang="zh-CN" b="1" i="1" smtClean="0">
                                <a:latin typeface="Cambria Math"/>
                              </a:rPr>
                              <m:t>𝟐</m:t>
                            </m:r>
                          </m:sup>
                        </m:sSup>
                      </m:e>
                    </m:nary>
                    <m:sSup>
                      <m:sSupPr>
                        <m:ctrlPr>
                          <a:rPr lang="en-US" altLang="zh-CN" i="1">
                            <a:latin typeface="Cambria Math"/>
                          </a:rPr>
                        </m:ctrlPr>
                      </m:sSupPr>
                      <m:e>
                        <m:sSub>
                          <m:sSubPr>
                            <m:ctrlPr>
                              <a:rPr lang="en-US" altLang="zh-CN" i="1">
                                <a:latin typeface="Cambria Math"/>
                              </a:rPr>
                            </m:ctrlPr>
                          </m:sSubPr>
                          <m:e>
                            <m:r>
                              <a:rPr lang="zh-CN" altLang="en-US" i="1">
                                <a:latin typeface="Cambria Math"/>
                              </a:rPr>
                              <m:t>𝝈</m:t>
                            </m:r>
                          </m:e>
                          <m:sub>
                            <m:sSub>
                              <m:sSubPr>
                                <m:ctrlPr>
                                  <a:rPr lang="en-US" altLang="zh-CN" i="1">
                                    <a:latin typeface="Cambria Math"/>
                                  </a:rPr>
                                </m:ctrlPr>
                              </m:sSubPr>
                              <m:e>
                                <m:r>
                                  <a:rPr lang="en-US" altLang="zh-CN" b="1" i="1" smtClean="0">
                                    <a:latin typeface="Cambria Math"/>
                                  </a:rPr>
                                  <m:t>𝒑</m:t>
                                </m:r>
                              </m:e>
                              <m:sub>
                                <m:r>
                                  <a:rPr lang="en-US" altLang="zh-CN" b="1" i="1" smtClean="0">
                                    <a:latin typeface="Cambria Math"/>
                                  </a:rPr>
                                  <m:t>𝒋</m:t>
                                </m:r>
                              </m:sub>
                            </m:sSub>
                          </m:sub>
                        </m:sSub>
                      </m:e>
                      <m:sup>
                        <m:r>
                          <a:rPr lang="en-US" altLang="zh-CN" i="1">
                            <a:latin typeface="Cambria Math"/>
                          </a:rPr>
                          <m:t>𝟐</m:t>
                        </m:r>
                      </m:sup>
                    </m:sSup>
                  </m:oMath>
                </a14:m>
                <a:endParaRPr lang="en-US" altLang="zh-CN" dirty="0" smtClean="0"/>
              </a:p>
              <a:p>
                <a:endParaRPr lang="en-US" altLang="zh-CN" dirty="0"/>
              </a:p>
              <a:p>
                <a:r>
                  <a:rPr lang="en-US" altLang="zh-CN" dirty="0"/>
                  <a:t>Performance </a:t>
                </a:r>
                <a:r>
                  <a:rPr lang="en-US" altLang="zh-CN" dirty="0" smtClean="0"/>
                  <a:t>modeling through </a:t>
                </a:r>
                <a:r>
                  <a:rPr lang="en-US" altLang="zh-CN" dirty="0"/>
                  <a:t>response surface modeling (RSM),</a:t>
                </a:r>
                <a:r>
                  <a:rPr lang="en-US" altLang="zh-CN" dirty="0" smtClean="0"/>
                  <a:t> </a:t>
                </a:r>
                <a14:m>
                  <m:oMath xmlns:m="http://schemas.openxmlformats.org/officeDocument/2006/math">
                    <m:r>
                      <a:rPr lang="zh-CN" altLang="en-US" i="1">
                        <a:latin typeface="Cambria Math"/>
                      </a:rPr>
                      <m:t>𝜺</m:t>
                    </m:r>
                    <m:d>
                      <m:dPr>
                        <m:ctrlPr>
                          <a:rPr lang="en-US" altLang="zh-CN" i="1">
                            <a:latin typeface="Cambria Math"/>
                          </a:rPr>
                        </m:ctrlPr>
                      </m:dPr>
                      <m:e>
                        <m:r>
                          <a:rPr lang="en-US" altLang="zh-CN">
                            <a:latin typeface="Cambria Math"/>
                          </a:rPr>
                          <m:t>𝐏</m:t>
                        </m:r>
                      </m:e>
                    </m:d>
                    <m:r>
                      <a:rPr lang="en-US" altLang="zh-CN" i="1">
                        <a:latin typeface="Cambria Math"/>
                      </a:rPr>
                      <m:t>=</m:t>
                    </m:r>
                    <m:sSub>
                      <m:sSubPr>
                        <m:ctrlPr>
                          <a:rPr lang="en-US" altLang="zh-CN" i="1">
                            <a:latin typeface="Cambria Math"/>
                          </a:rPr>
                        </m:ctrlPr>
                      </m:sSubPr>
                      <m:e>
                        <m:r>
                          <a:rPr lang="en-US" altLang="zh-CN" i="1">
                            <a:latin typeface="Cambria Math"/>
                          </a:rPr>
                          <m:t>𝒂𝒓𝒈𝒎𝒊𝒏</m:t>
                        </m:r>
                      </m:e>
                      <m:sub>
                        <m:r>
                          <a:rPr lang="zh-CN" altLang="en-US" i="1" smtClean="0">
                            <a:latin typeface="Cambria Math"/>
                          </a:rPr>
                          <m:t>𝜶</m:t>
                        </m:r>
                      </m:sub>
                    </m:sSub>
                    <m:sSup>
                      <m:sSupPr>
                        <m:ctrlPr>
                          <a:rPr lang="en-US" altLang="zh-CN" i="1">
                            <a:latin typeface="Cambria Math"/>
                          </a:rPr>
                        </m:ctrlPr>
                      </m:sSupPr>
                      <m:e>
                        <m:d>
                          <m:dPr>
                            <m:begChr m:val="‖"/>
                            <m:endChr m:val="‖"/>
                            <m:ctrlPr>
                              <a:rPr lang="en-US" altLang="zh-CN" i="1">
                                <a:latin typeface="Cambria Math"/>
                              </a:rPr>
                            </m:ctrlPr>
                          </m:dPr>
                          <m:e>
                            <m:r>
                              <a:rPr lang="en-US" altLang="zh-CN">
                                <a:latin typeface="Cambria Math"/>
                              </a:rPr>
                              <m:t>𝐅</m:t>
                            </m:r>
                            <m:r>
                              <a:rPr lang="en-US" altLang="zh-CN" i="1">
                                <a:latin typeface="Cambria Math"/>
                              </a:rPr>
                              <m:t>−</m:t>
                            </m:r>
                            <m:r>
                              <a:rPr lang="zh-CN" altLang="en-US" i="1">
                                <a:latin typeface="Cambria Math"/>
                              </a:rPr>
                              <m:t>𝜶</m:t>
                            </m:r>
                            <m:r>
                              <a:rPr lang="zh-CN" altLang="en-US" i="1">
                                <a:latin typeface="Cambria Math"/>
                              </a:rPr>
                              <m:t>∙</m:t>
                            </m:r>
                            <m:r>
                              <a:rPr lang="en-US" altLang="zh-CN">
                                <a:latin typeface="Cambria Math"/>
                              </a:rPr>
                              <m:t>𝐏</m:t>
                            </m:r>
                          </m:e>
                        </m:d>
                      </m:e>
                      <m:sup>
                        <m:r>
                          <a:rPr lang="en-US" altLang="zh-CN" i="1">
                            <a:latin typeface="Cambria Math"/>
                          </a:rPr>
                          <m:t>𝟐</m:t>
                        </m:r>
                      </m:sup>
                    </m:sSup>
                  </m:oMath>
                </a14:m>
                <a:endParaRPr lang="zh-CN" alt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859" t="-585"/>
                </a:stretch>
              </a:blipFill>
            </p:spPr>
            <p:txBody>
              <a:bodyPr/>
              <a:lstStyle/>
              <a:p>
                <a:r>
                  <a:rPr lang="zh-CN" altLang="en-US">
                    <a:noFill/>
                  </a:rPr>
                  <a:t> </a:t>
                </a:r>
              </a:p>
            </p:txBody>
          </p:sp>
        </mc:Fallback>
      </mc:AlternateContent>
      <p:sp>
        <p:nvSpPr>
          <p:cNvPr id="4" name="Title 3"/>
          <p:cNvSpPr>
            <a:spLocks noGrp="1"/>
          </p:cNvSpPr>
          <p:nvPr>
            <p:ph type="title"/>
          </p:nvPr>
        </p:nvSpPr>
        <p:spPr>
          <a:xfrm>
            <a:off x="847726" y="132522"/>
            <a:ext cx="8499475" cy="950155"/>
          </a:xfrm>
        </p:spPr>
        <p:txBody>
          <a:bodyPr/>
          <a:lstStyle/>
          <a:p>
            <a:r>
              <a:rPr lang="en-US" altLang="zh-CN" dirty="0" smtClean="0"/>
              <a:t>Traditional Methods: System Identification Approaches</a:t>
            </a:r>
            <a:endParaRPr lang="zh-CN" altLang="en-US" dirty="0"/>
          </a:p>
        </p:txBody>
      </p:sp>
    </p:spTree>
    <p:extLst>
      <p:ext uri="{BB962C8B-B14F-4D97-AF65-F5344CB8AC3E}">
        <p14:creationId xmlns:p14="http://schemas.microsoft.com/office/powerpoint/2010/main" val="4005910631"/>
      </p:ext>
    </p:extLst>
  </p:cSld>
  <p:clrMapOvr>
    <a:masterClrMapping/>
  </p:clrMapOvr>
  <mc:AlternateContent xmlns:mc="http://schemas.openxmlformats.org/markup-compatibility/2006" xmlns:p14="http://schemas.microsoft.com/office/powerpoint/2010/main">
    <mc:Choice Requires="p14">
      <p:transition spd="slow" p14:dur="2000" advTm="48422"/>
    </mc:Choice>
    <mc:Fallback xmlns="">
      <p:transition spd="slow" advTm="4842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33350" y="1066801"/>
                <a:ext cx="4539053" cy="6248400"/>
              </a:xfrm>
            </p:spPr>
            <p:txBody>
              <a:bodyPr/>
              <a:lstStyle/>
              <a:p>
                <a:pPr lvl="1"/>
                <a:r>
                  <a:rPr lang="en-US" altLang="zh-CN" sz="1800" dirty="0" smtClean="0"/>
                  <a:t>Traditional approach by lookup table with both </a:t>
                </a:r>
                <a14:m>
                  <m:oMath xmlns:m="http://schemas.openxmlformats.org/officeDocument/2006/math">
                    <m:r>
                      <a:rPr lang="zh-CN" altLang="en-US" sz="1800" i="1" smtClean="0">
                        <a:latin typeface="Cambria Math"/>
                      </a:rPr>
                      <m:t>𝜇</m:t>
                    </m:r>
                  </m:oMath>
                </a14:m>
                <a:r>
                  <a:rPr lang="en-US" altLang="zh-CN" sz="1800" dirty="0" smtClean="0"/>
                  <a:t> and </a:t>
                </a:r>
                <a14:m>
                  <m:oMath xmlns:m="http://schemas.openxmlformats.org/officeDocument/2006/math">
                    <m:r>
                      <a:rPr lang="zh-CN" altLang="en-US" sz="1800" i="1" smtClean="0">
                        <a:latin typeface="Cambria Math"/>
                      </a:rPr>
                      <m:t>𝜎</m:t>
                    </m:r>
                  </m:oMath>
                </a14:m>
                <a:r>
                  <a:rPr lang="en-US" altLang="zh-CN" sz="1800" dirty="0" smtClean="0"/>
                  <a:t> generated from Monte Carlo Simulation</a:t>
                </a:r>
              </a:p>
              <a:p>
                <a:pPr lvl="1"/>
                <a:endParaRPr lang="en-US" altLang="zh-CN" sz="1800" dirty="0"/>
              </a:p>
              <a:p>
                <a:pPr lvl="1"/>
                <a:r>
                  <a:rPr lang="en-US" altLang="zh-CN" sz="1800" dirty="0" smtClean="0"/>
                  <a:t>Interpolation is needed given a group of input combinations</a:t>
                </a:r>
              </a:p>
              <a:p>
                <a:pPr lvl="1"/>
                <a:endParaRPr lang="en-US" altLang="zh-CN" sz="1800" dirty="0"/>
              </a:p>
              <a:p>
                <a:pPr lvl="1"/>
                <a:r>
                  <a:rPr lang="en-US" altLang="zh-CN" sz="1800" dirty="0" smtClean="0"/>
                  <a:t>Recent work explores the sparsity in MC sampling space (process space)</a:t>
                </a:r>
              </a:p>
              <a:p>
                <a:pPr lvl="1"/>
                <a:endParaRPr lang="en-US" altLang="zh-CN" sz="1800" dirty="0"/>
              </a:p>
              <a:p>
                <a:pPr lvl="1"/>
                <a:r>
                  <a:rPr lang="en-US" altLang="zh-CN" sz="1800" dirty="0"/>
                  <a:t>We propose a novel delay/slew model with </a:t>
                </a:r>
                <a:r>
                  <a:rPr lang="en-US" altLang="zh-CN" sz="1800" dirty="0" smtClean="0"/>
                  <a:t>four parameters combined with Bayesian inference exploiting sparsity in </a:t>
                </a:r>
                <a:r>
                  <a:rPr lang="en-US" altLang="zh-CN" sz="1800" dirty="0" smtClean="0">
                    <a:solidFill>
                      <a:srgbClr val="9B1244"/>
                    </a:solidFill>
                  </a:rPr>
                  <a:t>input vector space</a:t>
                </a:r>
              </a:p>
              <a:p>
                <a:pPr lvl="1"/>
                <a:endParaRPr lang="en-US" altLang="zh-CN" sz="1800" dirty="0"/>
              </a:p>
              <a:p>
                <a:pPr lvl="1"/>
                <a:endParaRPr lang="en-US" altLang="zh-CN" sz="1800" dirty="0"/>
              </a:p>
              <a:p>
                <a:pPr lvl="1"/>
                <a:endParaRPr lang="en-US" altLang="zh-CN" dirty="0"/>
              </a:p>
              <a:p>
                <a:pPr lvl="1"/>
                <a:endParaRPr lang="en-US" altLang="zh-CN" dirty="0"/>
              </a:p>
              <a:p>
                <a:pPr lvl="1"/>
                <a:endParaRPr lang="en-US" altLang="zh-CN" dirty="0"/>
              </a:p>
              <a:p>
                <a:pPr lvl="1"/>
                <a:endParaRPr lang="en-US" altLang="zh-CN" dirty="0" smtClean="0"/>
              </a:p>
              <a:p>
                <a:pPr lvl="1"/>
                <a:endParaRPr lang="en-US" altLang="zh-CN" dirty="0" smtClean="0"/>
              </a:p>
              <a:p>
                <a:pPr lvl="1"/>
                <a:endParaRPr lang="en-US" altLang="zh-CN" dirty="0"/>
              </a:p>
              <a:p>
                <a:pPr lvl="1"/>
                <a:endParaRPr lang="zh-CN" alt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33350" y="1066801"/>
                <a:ext cx="4539053" cy="6248400"/>
              </a:xfrm>
              <a:blipFill rotWithShape="1">
                <a:blip r:embed="rId2"/>
                <a:stretch>
                  <a:fillRect t="-488" r="-1074"/>
                </a:stretch>
              </a:blipFill>
            </p:spPr>
            <p:txBody>
              <a:bodyPr/>
              <a:lstStyle/>
              <a:p>
                <a:r>
                  <a:rPr lang="zh-CN" altLang="en-US">
                    <a:noFill/>
                  </a:rPr>
                  <a:t> </a:t>
                </a:r>
              </a:p>
            </p:txBody>
          </p:sp>
        </mc:Fallback>
      </mc:AlternateContent>
      <p:sp>
        <p:nvSpPr>
          <p:cNvPr id="3" name="Title 2"/>
          <p:cNvSpPr>
            <a:spLocks noGrp="1"/>
          </p:cNvSpPr>
          <p:nvPr>
            <p:ph type="title"/>
          </p:nvPr>
        </p:nvSpPr>
        <p:spPr>
          <a:xfrm>
            <a:off x="847726" y="63501"/>
            <a:ext cx="8667749" cy="777875"/>
          </a:xfrm>
        </p:spPr>
        <p:txBody>
          <a:bodyPr/>
          <a:lstStyle/>
          <a:p>
            <a:pPr>
              <a:lnSpc>
                <a:spcPct val="85000"/>
              </a:lnSpc>
            </a:pPr>
            <a:r>
              <a:rPr lang="en-US" altLang="zh-CN" sz="2600" dirty="0" smtClean="0"/>
              <a:t>Problem Definition: </a:t>
            </a:r>
            <a:br>
              <a:rPr lang="en-US" altLang="zh-CN" sz="2600" dirty="0" smtClean="0"/>
            </a:br>
            <a:r>
              <a:rPr lang="en-US" altLang="zh-CN" sz="2600" dirty="0" smtClean="0"/>
              <a:t>Statistical Library Timing Characterization</a:t>
            </a:r>
            <a:endParaRPr lang="zh-CN" altLang="en-US" sz="2600" dirty="0"/>
          </a:p>
        </p:txBody>
      </p:sp>
      <p:sp>
        <p:nvSpPr>
          <p:cNvPr id="4" name="Isosceles Triangle 3"/>
          <p:cNvSpPr/>
          <p:nvPr/>
        </p:nvSpPr>
        <p:spPr>
          <a:xfrm rot="5400000">
            <a:off x="5730183" y="2085510"/>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01683" y="2276010"/>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6"/>
          </p:cNvCxnSpPr>
          <p:nvPr/>
        </p:nvCxnSpPr>
        <p:spPr>
          <a:xfrm>
            <a:off x="6454083" y="235221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rot="5400000">
            <a:off x="6644583" y="2085510"/>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16083" y="2276010"/>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311083" y="235221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6"/>
          </p:cNvCxnSpPr>
          <p:nvPr/>
        </p:nvCxnSpPr>
        <p:spPr>
          <a:xfrm>
            <a:off x="7368483" y="235221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5400000">
            <a:off x="7711383" y="2085511"/>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82883" y="2276011"/>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435283" y="2352211"/>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68383" y="2004909"/>
            <a:ext cx="914400" cy="71298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6492183" y="3347953"/>
            <a:ext cx="190500" cy="3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rot="5400000">
            <a:off x="6644583" y="3081254"/>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16083" y="3271754"/>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557744" y="335106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rot="5400000">
            <a:off x="7748244" y="3084361"/>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19744" y="3274861"/>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6492183" y="2352211"/>
            <a:ext cx="0" cy="2075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rot="5400000">
            <a:off x="8625783" y="2065669"/>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97283" y="2256169"/>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9349683" y="2332369"/>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urved Down Arrow 24"/>
          <p:cNvSpPr/>
          <p:nvPr/>
        </p:nvSpPr>
        <p:spPr>
          <a:xfrm flipH="1">
            <a:off x="6949382" y="1318309"/>
            <a:ext cx="1982454" cy="5392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7356962" y="1488273"/>
            <a:ext cx="1372628" cy="369332"/>
          </a:xfrm>
          <a:prstGeom prst="rect">
            <a:avLst/>
          </a:prstGeom>
          <a:noFill/>
        </p:spPr>
        <p:txBody>
          <a:bodyPr wrap="square" rtlCol="0">
            <a:spAutoFit/>
          </a:bodyPr>
          <a:lstStyle/>
          <a:p>
            <a:r>
              <a:rPr lang="en-US" dirty="0" smtClean="0"/>
              <a:t>No impact</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7351537" y="4939893"/>
                <a:ext cx="2602812" cy="430887"/>
              </a:xfrm>
              <a:prstGeom prst="rect">
                <a:avLst/>
              </a:prstGeom>
              <a:noFill/>
            </p:spPr>
            <p:txBody>
              <a:bodyPr wrap="square" rtlCol="0">
                <a:spAutoFit/>
              </a:bodyPr>
              <a:lstStyle/>
              <a:p>
                <a:r>
                  <a:rPr lang="en-US" sz="2200" dirty="0" smtClean="0">
                    <a:solidFill>
                      <a:srgbClr val="FF0000"/>
                    </a:solidFill>
                  </a:rPr>
                  <a:t>Output load: </a:t>
                </a:r>
                <a14:m>
                  <m:oMath xmlns:m="http://schemas.openxmlformats.org/officeDocument/2006/math">
                    <m:sSub>
                      <m:sSubPr>
                        <m:ctrlPr>
                          <a:rPr lang="en-US" altLang="zh-CN" sz="2200" i="1" smtClean="0">
                            <a:solidFill>
                              <a:srgbClr val="FF0000"/>
                            </a:solidFill>
                            <a:latin typeface="Cambria Math"/>
                          </a:rPr>
                        </m:ctrlPr>
                      </m:sSubPr>
                      <m:e>
                        <m:r>
                          <a:rPr lang="en-US" altLang="zh-CN" sz="2200" b="0" i="1" smtClean="0">
                            <a:solidFill>
                              <a:srgbClr val="FF0000"/>
                            </a:solidFill>
                            <a:latin typeface="Cambria Math"/>
                          </a:rPr>
                          <m:t>𝐶</m:t>
                        </m:r>
                      </m:e>
                      <m:sub>
                        <m:r>
                          <a:rPr lang="en-US" altLang="zh-CN" sz="2200" b="0" i="1" smtClean="0">
                            <a:solidFill>
                              <a:srgbClr val="FF0000"/>
                            </a:solidFill>
                            <a:latin typeface="Cambria Math"/>
                          </a:rPr>
                          <m:t>𝑙𝑜𝑎𝑑</m:t>
                        </m:r>
                      </m:sub>
                    </m:sSub>
                  </m:oMath>
                </a14:m>
                <a:endParaRPr lang="en-US" sz="2200"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351537" y="4939893"/>
                <a:ext cx="2602812" cy="430887"/>
              </a:xfrm>
              <a:prstGeom prst="rect">
                <a:avLst/>
              </a:prstGeom>
              <a:blipFill rotWithShape="1">
                <a:blip r:embed="rId3"/>
                <a:stretch>
                  <a:fillRect l="-3044" t="-7042" b="-281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09005" y="4927074"/>
                <a:ext cx="1991250" cy="430887"/>
              </a:xfrm>
              <a:prstGeom prst="rect">
                <a:avLst/>
              </a:prstGeom>
              <a:noFill/>
            </p:spPr>
            <p:txBody>
              <a:bodyPr wrap="square" rtlCol="0">
                <a:spAutoFit/>
              </a:bodyPr>
              <a:lstStyle/>
              <a:p>
                <a:r>
                  <a:rPr lang="en-US" sz="2200" dirty="0" smtClean="0">
                    <a:solidFill>
                      <a:srgbClr val="FF0000"/>
                    </a:solidFill>
                  </a:rPr>
                  <a:t>Input slew: </a:t>
                </a:r>
                <a14:m>
                  <m:oMath xmlns:m="http://schemas.openxmlformats.org/officeDocument/2006/math">
                    <m:sSub>
                      <m:sSubPr>
                        <m:ctrlPr>
                          <a:rPr lang="en-US" altLang="zh-CN" sz="2200" i="1" smtClean="0">
                            <a:solidFill>
                              <a:srgbClr val="FF0000"/>
                            </a:solidFill>
                            <a:latin typeface="Cambria Math"/>
                          </a:rPr>
                        </m:ctrlPr>
                      </m:sSubPr>
                      <m:e>
                        <m:r>
                          <a:rPr lang="en-US" altLang="zh-CN" sz="2200" b="0" i="1" smtClean="0">
                            <a:solidFill>
                              <a:srgbClr val="FF0000"/>
                            </a:solidFill>
                            <a:latin typeface="Cambria Math"/>
                          </a:rPr>
                          <m:t>𝑆</m:t>
                        </m:r>
                      </m:e>
                      <m:sub>
                        <m:r>
                          <a:rPr lang="en-US" altLang="zh-CN" sz="2200" b="0" i="1" smtClean="0">
                            <a:solidFill>
                              <a:srgbClr val="FF0000"/>
                            </a:solidFill>
                            <a:latin typeface="Cambria Math"/>
                          </a:rPr>
                          <m:t>𝑖𝑛</m:t>
                        </m:r>
                      </m:sub>
                    </m:sSub>
                  </m:oMath>
                </a14:m>
                <a:endParaRPr lang="en-US" sz="22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209005" y="4927074"/>
                <a:ext cx="1991250" cy="430887"/>
              </a:xfrm>
              <a:prstGeom prst="rect">
                <a:avLst/>
              </a:prstGeom>
              <a:blipFill rotWithShape="1">
                <a:blip r:embed="rId4"/>
                <a:stretch>
                  <a:fillRect l="-3670" t="-7042" b="-28169"/>
                </a:stretch>
              </a:blipFill>
            </p:spPr>
            <p:txBody>
              <a:bodyPr/>
              <a:lstStyle/>
              <a:p>
                <a:r>
                  <a:rPr lang="zh-CN" altLang="en-US">
                    <a:noFill/>
                  </a:rPr>
                  <a:t> </a:t>
                </a:r>
              </a:p>
            </p:txBody>
          </p:sp>
        </mc:Fallback>
      </mc:AlternateContent>
      <p:cxnSp>
        <p:nvCxnSpPr>
          <p:cNvPr id="29" name="Straight Arrow Connector 28"/>
          <p:cNvCxnSpPr>
            <a:endCxn id="7" idx="4"/>
          </p:cNvCxnSpPr>
          <p:nvPr/>
        </p:nvCxnSpPr>
        <p:spPr>
          <a:xfrm flipV="1">
            <a:off x="5637675" y="2657010"/>
            <a:ext cx="1045008" cy="56189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4462398" y="3002190"/>
                <a:ext cx="1856110" cy="796500"/>
              </a:xfrm>
              <a:prstGeom prst="rect">
                <a:avLst/>
              </a:prstGeom>
              <a:noFill/>
            </p:spPr>
            <p:txBody>
              <a:bodyPr wrap="square" rtlCol="0">
                <a:spAutoFit/>
              </a:bodyPr>
              <a:lstStyle/>
              <a:p>
                <a:r>
                  <a:rPr lang="en-US" sz="2200" dirty="0" smtClean="0">
                    <a:solidFill>
                      <a:srgbClr val="FF0000"/>
                    </a:solidFill>
                  </a:rPr>
                  <a:t>Driving strength: </a:t>
                </a:r>
                <a14:m>
                  <m:oMath xmlns:m="http://schemas.openxmlformats.org/officeDocument/2006/math">
                    <m:sSub>
                      <m:sSubPr>
                        <m:ctrlPr>
                          <a:rPr lang="en-US" altLang="zh-CN" sz="2200" i="1" smtClean="0">
                            <a:solidFill>
                              <a:srgbClr val="FF0000"/>
                            </a:solidFill>
                            <a:latin typeface="Cambria Math"/>
                          </a:rPr>
                        </m:ctrlPr>
                      </m:sSubPr>
                      <m:e>
                        <m:r>
                          <a:rPr lang="en-US" altLang="zh-CN" sz="2200" b="0" i="1" smtClean="0">
                            <a:solidFill>
                              <a:srgbClr val="FF0000"/>
                            </a:solidFill>
                            <a:latin typeface="Cambria Math"/>
                          </a:rPr>
                          <m:t>𝐼</m:t>
                        </m:r>
                      </m:e>
                      <m:sub>
                        <m:r>
                          <a:rPr lang="en-US" altLang="zh-CN" sz="2200" b="0" i="1" smtClean="0">
                            <a:solidFill>
                              <a:srgbClr val="FF0000"/>
                            </a:solidFill>
                            <a:latin typeface="Cambria Math"/>
                          </a:rPr>
                          <m:t>𝑒𝑓𝑓</m:t>
                        </m:r>
                      </m:sub>
                    </m:sSub>
                  </m:oMath>
                </a14:m>
                <a:endParaRPr lang="en-US" sz="2200"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462398" y="3002190"/>
                <a:ext cx="1856110" cy="796500"/>
              </a:xfrm>
              <a:prstGeom prst="rect">
                <a:avLst/>
              </a:prstGeom>
              <a:blipFill rotWithShape="1">
                <a:blip r:embed="rId5"/>
                <a:stretch>
                  <a:fillRect l="-3934" t="-3817" b="-10687"/>
                </a:stretch>
              </a:blipFill>
            </p:spPr>
            <p:txBody>
              <a:bodyPr/>
              <a:lstStyle/>
              <a:p>
                <a:r>
                  <a:rPr lang="zh-CN" altLang="en-US">
                    <a:noFill/>
                  </a:rPr>
                  <a:t> </a:t>
                </a:r>
              </a:p>
            </p:txBody>
          </p:sp>
        </mc:Fallback>
      </mc:AlternateContent>
      <p:sp>
        <p:nvSpPr>
          <p:cNvPr id="31" name="Isosceles Triangle 30"/>
          <p:cNvSpPr/>
          <p:nvPr/>
        </p:nvSpPr>
        <p:spPr>
          <a:xfrm rot="5400000">
            <a:off x="4561304" y="2089329"/>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32804" y="2279829"/>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142204" y="2343922"/>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urved Down Arrow 33"/>
          <p:cNvSpPr/>
          <p:nvPr/>
        </p:nvSpPr>
        <p:spPr>
          <a:xfrm>
            <a:off x="4750016" y="1318309"/>
            <a:ext cx="1956055" cy="548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5152648" y="1497824"/>
            <a:ext cx="1553423" cy="369332"/>
          </a:xfrm>
          <a:prstGeom prst="rect">
            <a:avLst/>
          </a:prstGeom>
          <a:noFill/>
        </p:spPr>
        <p:txBody>
          <a:bodyPr wrap="square" rtlCol="0">
            <a:spAutoFit/>
          </a:bodyPr>
          <a:lstStyle/>
          <a:p>
            <a:r>
              <a:rPr lang="en-US" dirty="0" smtClean="0"/>
              <a:t>No impact</a:t>
            </a:r>
            <a:endParaRPr lang="en-US" dirty="0"/>
          </a:p>
        </p:txBody>
      </p:sp>
      <p:cxnSp>
        <p:nvCxnSpPr>
          <p:cNvPr id="36" name="Straight Connector 35"/>
          <p:cNvCxnSpPr/>
          <p:nvPr/>
        </p:nvCxnSpPr>
        <p:spPr>
          <a:xfrm flipV="1">
            <a:off x="6492183" y="4427621"/>
            <a:ext cx="190500" cy="3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rot="5400000">
            <a:off x="6644583" y="4160922"/>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216083" y="4351422"/>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7550811" y="4419332"/>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rot="5400000">
            <a:off x="7738476" y="4171784"/>
            <a:ext cx="609600" cy="533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309976" y="4362284"/>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6839038" y="193023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7" idx="1"/>
          </p:cNvCxnSpPr>
          <p:nvPr/>
        </p:nvCxnSpPr>
        <p:spPr>
          <a:xfrm>
            <a:off x="6949383" y="193023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51804" y="193023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62149" y="193023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20683" y="192309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31028" y="1923092"/>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932931" y="194784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43276" y="194784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880177" y="194784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990522" y="194784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54028" y="294932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964373" y="2949323"/>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839038" y="399889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49383" y="3998895"/>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946981" y="294299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1281" y="2949323"/>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953756" y="4023561"/>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064101" y="402356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872463" y="2514699"/>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bwMode="auto">
          <a:xfrm flipV="1">
            <a:off x="4813335" y="2791456"/>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2" name="Straight Connector 61"/>
          <p:cNvCxnSpPr/>
          <p:nvPr/>
        </p:nvCxnSpPr>
        <p:spPr>
          <a:xfrm>
            <a:off x="6031028" y="2514699"/>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bwMode="auto">
          <a:xfrm flipV="1">
            <a:off x="5971900" y="2791456"/>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4" name="Straight Connector 63"/>
          <p:cNvCxnSpPr/>
          <p:nvPr/>
        </p:nvCxnSpPr>
        <p:spPr>
          <a:xfrm>
            <a:off x="6968328" y="248963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bwMode="auto">
          <a:xfrm flipV="1">
            <a:off x="6909200" y="2766388"/>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6" name="Straight Connector 65"/>
          <p:cNvCxnSpPr/>
          <p:nvPr/>
        </p:nvCxnSpPr>
        <p:spPr>
          <a:xfrm>
            <a:off x="8055477" y="2483596"/>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Isosceles Triangle 66"/>
          <p:cNvSpPr/>
          <p:nvPr/>
        </p:nvSpPr>
        <p:spPr bwMode="auto">
          <a:xfrm flipV="1">
            <a:off x="7996349" y="2760353"/>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8" name="Straight Connector 67"/>
          <p:cNvCxnSpPr/>
          <p:nvPr/>
        </p:nvCxnSpPr>
        <p:spPr>
          <a:xfrm>
            <a:off x="8990522" y="2463105"/>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Isosceles Triangle 68"/>
          <p:cNvSpPr/>
          <p:nvPr/>
        </p:nvSpPr>
        <p:spPr bwMode="auto">
          <a:xfrm flipV="1">
            <a:off x="8931394" y="2739862"/>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70" name="Straight Connector 69"/>
          <p:cNvCxnSpPr/>
          <p:nvPr/>
        </p:nvCxnSpPr>
        <p:spPr>
          <a:xfrm>
            <a:off x="6949383" y="3517964"/>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Isosceles Triangle 70"/>
          <p:cNvSpPr/>
          <p:nvPr/>
        </p:nvSpPr>
        <p:spPr bwMode="auto">
          <a:xfrm flipV="1">
            <a:off x="6890255" y="3794721"/>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72" name="Straight Connector 71"/>
          <p:cNvCxnSpPr/>
          <p:nvPr/>
        </p:nvCxnSpPr>
        <p:spPr>
          <a:xfrm>
            <a:off x="8064198" y="3513845"/>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bwMode="auto">
          <a:xfrm flipV="1">
            <a:off x="8005070" y="3790602"/>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74" name="Straight Connector 73"/>
          <p:cNvCxnSpPr/>
          <p:nvPr/>
        </p:nvCxnSpPr>
        <p:spPr>
          <a:xfrm>
            <a:off x="6936253" y="4601751"/>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bwMode="auto">
          <a:xfrm flipV="1">
            <a:off x="6877125" y="4878508"/>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76" name="Straight Connector 75"/>
          <p:cNvCxnSpPr/>
          <p:nvPr/>
        </p:nvCxnSpPr>
        <p:spPr>
          <a:xfrm>
            <a:off x="8053679" y="4597632"/>
            <a:ext cx="0" cy="26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Isosceles Triangle 76"/>
          <p:cNvSpPr/>
          <p:nvPr/>
        </p:nvSpPr>
        <p:spPr bwMode="auto">
          <a:xfrm flipV="1">
            <a:off x="7994551" y="4871330"/>
            <a:ext cx="118255" cy="112091"/>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8" name="TextBox 77"/>
              <p:cNvSpPr txBox="1"/>
              <p:nvPr/>
            </p:nvSpPr>
            <p:spPr>
              <a:xfrm>
                <a:off x="5650638" y="887422"/>
                <a:ext cx="2871317" cy="430887"/>
              </a:xfrm>
              <a:prstGeom prst="rect">
                <a:avLst/>
              </a:prstGeom>
              <a:noFill/>
            </p:spPr>
            <p:txBody>
              <a:bodyPr wrap="square" rtlCol="0">
                <a:spAutoFit/>
              </a:bodyPr>
              <a:lstStyle/>
              <a:p>
                <a:r>
                  <a:rPr lang="en-US" sz="2200" dirty="0" smtClean="0">
                    <a:solidFill>
                      <a:srgbClr val="FF0000"/>
                    </a:solidFill>
                  </a:rPr>
                  <a:t>Supply voltage: </a:t>
                </a:r>
                <a14:m>
                  <m:oMath xmlns:m="http://schemas.openxmlformats.org/officeDocument/2006/math">
                    <m:sSub>
                      <m:sSubPr>
                        <m:ctrlPr>
                          <a:rPr lang="en-US" altLang="zh-CN" sz="2200" i="1" smtClean="0">
                            <a:solidFill>
                              <a:srgbClr val="FF0000"/>
                            </a:solidFill>
                            <a:latin typeface="Cambria Math"/>
                          </a:rPr>
                        </m:ctrlPr>
                      </m:sSubPr>
                      <m:e>
                        <m:r>
                          <a:rPr lang="en-US" altLang="zh-CN" sz="2200" b="0" i="1" smtClean="0">
                            <a:solidFill>
                              <a:srgbClr val="FF0000"/>
                            </a:solidFill>
                            <a:latin typeface="Cambria Math"/>
                          </a:rPr>
                          <m:t>𝑉</m:t>
                        </m:r>
                      </m:e>
                      <m:sub>
                        <m:r>
                          <a:rPr lang="en-US" altLang="zh-CN" sz="2200" b="0" i="1" smtClean="0">
                            <a:solidFill>
                              <a:srgbClr val="FF0000"/>
                            </a:solidFill>
                            <a:latin typeface="Cambria Math"/>
                          </a:rPr>
                          <m:t>𝑑𝑑</m:t>
                        </m:r>
                      </m:sub>
                    </m:sSub>
                  </m:oMath>
                </a14:m>
                <a:endParaRPr lang="en-US" sz="2200" dirty="0">
                  <a:solidFill>
                    <a:srgbClr val="FF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5650638" y="887422"/>
                <a:ext cx="2871317" cy="430887"/>
              </a:xfrm>
              <a:prstGeom prst="rect">
                <a:avLst/>
              </a:prstGeom>
              <a:blipFill rotWithShape="1">
                <a:blip r:embed="rId6"/>
                <a:stretch>
                  <a:fillRect l="-2760" t="-7143" b="-30000"/>
                </a:stretch>
              </a:blipFill>
            </p:spPr>
            <p:txBody>
              <a:bodyPr/>
              <a:lstStyle/>
              <a:p>
                <a:r>
                  <a:rPr lang="zh-CN" altLang="en-US">
                    <a:noFill/>
                  </a:rPr>
                  <a:t> </a:t>
                </a:r>
              </a:p>
            </p:txBody>
          </p:sp>
        </mc:Fallback>
      </mc:AlternateContent>
      <p:cxnSp>
        <p:nvCxnSpPr>
          <p:cNvPr id="79" name="Straight Arrow Connector 78"/>
          <p:cNvCxnSpPr/>
          <p:nvPr/>
        </p:nvCxnSpPr>
        <p:spPr>
          <a:xfrm>
            <a:off x="6877856" y="1318309"/>
            <a:ext cx="0" cy="53929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558983" y="2343922"/>
            <a:ext cx="0" cy="2075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Content Placeholder 1"/>
              <p:cNvSpPr txBox="1">
                <a:spLocks/>
              </p:cNvSpPr>
              <p:nvPr/>
            </p:nvSpPr>
            <p:spPr bwMode="auto">
              <a:xfrm>
                <a:off x="4325100" y="5475891"/>
                <a:ext cx="6052874" cy="1977241"/>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sz="2400"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20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8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lvl="1"/>
                <a14:m>
                  <m:oMath xmlns:m="http://schemas.openxmlformats.org/officeDocument/2006/math">
                    <m:sSub>
                      <m:sSubPr>
                        <m:ctrlPr>
                          <a:rPr lang="en-US" sz="1800" i="1" kern="0" smtClean="0">
                            <a:latin typeface="Cambria Math"/>
                          </a:rPr>
                        </m:ctrlPr>
                      </m:sSubPr>
                      <m:e>
                        <m:r>
                          <a:rPr lang="en-US" sz="1800" b="0" i="1" kern="0">
                            <a:latin typeface="Cambria Math"/>
                          </a:rPr>
                          <m:t>𝑡</m:t>
                        </m:r>
                      </m:e>
                      <m:sub>
                        <m:r>
                          <a:rPr lang="en-US" sz="1800" b="0" i="1" kern="0">
                            <a:latin typeface="Cambria Math"/>
                          </a:rPr>
                          <m:t>𝑑</m:t>
                        </m:r>
                        <m:r>
                          <a:rPr lang="en-US" sz="1800" b="0" i="1" kern="0">
                            <a:latin typeface="Cambria Math"/>
                          </a:rPr>
                          <m:t>,</m:t>
                        </m:r>
                        <m:r>
                          <a:rPr lang="en-US" sz="1800" b="0" i="1" kern="0">
                            <a:latin typeface="Cambria Math"/>
                          </a:rPr>
                          <m:t>𝑙</m:t>
                        </m:r>
                        <m:r>
                          <a:rPr lang="en-US" sz="1800" b="0" i="1" kern="0">
                            <a:latin typeface="Cambria Math"/>
                          </a:rPr>
                          <m:t>−</m:t>
                        </m:r>
                        <m:r>
                          <a:rPr lang="en-US" sz="1800" b="0" i="1" kern="0">
                            <a:latin typeface="Cambria Math"/>
                          </a:rPr>
                          <m:t>h</m:t>
                        </m:r>
                      </m:sub>
                    </m:sSub>
                    <m:r>
                      <a:rPr lang="en-US" sz="1800" b="0" i="1" kern="0">
                        <a:latin typeface="Cambria Math"/>
                      </a:rPr>
                      <m:t>=</m:t>
                    </m:r>
                    <m:f>
                      <m:fPr>
                        <m:ctrlPr>
                          <a:rPr lang="en-US" sz="1800" b="0" i="1" kern="0">
                            <a:latin typeface="Cambria Math"/>
                          </a:rPr>
                        </m:ctrlPr>
                      </m:fPr>
                      <m:num>
                        <m:sSub>
                          <m:sSubPr>
                            <m:ctrlPr>
                              <a:rPr lang="en-US" sz="1800" b="0" i="1" kern="0">
                                <a:latin typeface="Cambria Math"/>
                              </a:rPr>
                            </m:ctrlPr>
                          </m:sSubPr>
                          <m:e>
                            <m:r>
                              <a:rPr lang="en-US" sz="1800" b="0" i="1" kern="0">
                                <a:latin typeface="Cambria Math"/>
                              </a:rPr>
                              <m:t>𝑘</m:t>
                            </m:r>
                          </m:e>
                          <m:sub>
                            <m:r>
                              <a:rPr lang="en-US" sz="1800" b="0" i="1" kern="0">
                                <a:latin typeface="Cambria Math"/>
                              </a:rPr>
                              <m:t>𝑑</m:t>
                            </m:r>
                          </m:sub>
                        </m:sSub>
                        <m:sSub>
                          <m:sSubPr>
                            <m:ctrlPr>
                              <a:rPr lang="en-US" sz="1800" b="0" i="1" kern="0">
                                <a:latin typeface="Cambria Math"/>
                              </a:rPr>
                            </m:ctrlPr>
                          </m:sSubPr>
                          <m:e>
                            <m:r>
                              <a:rPr lang="en-US" sz="1800" b="0" i="1" kern="0" smtClean="0">
                                <a:latin typeface="Cambria Math"/>
                              </a:rPr>
                              <m:t>(</m:t>
                            </m:r>
                            <m:r>
                              <a:rPr lang="en-US" sz="1800" b="0" i="1" kern="0">
                                <a:latin typeface="Cambria Math"/>
                              </a:rPr>
                              <m:t>𝑉</m:t>
                            </m:r>
                          </m:e>
                          <m:sub>
                            <m:r>
                              <a:rPr lang="en-US" sz="1800" b="0" i="1" kern="0">
                                <a:latin typeface="Cambria Math"/>
                              </a:rPr>
                              <m:t>𝑑𝑑</m:t>
                            </m:r>
                          </m:sub>
                        </m:sSub>
                        <m:r>
                          <a:rPr lang="en-US" sz="1800" b="0" i="1" kern="0" smtClean="0">
                            <a:latin typeface="Cambria Math"/>
                          </a:rPr>
                          <m:t>+</m:t>
                        </m:r>
                        <m:r>
                          <a:rPr lang="en-US" sz="1800" b="0" i="1" kern="0" smtClean="0">
                            <a:latin typeface="Cambria Math"/>
                          </a:rPr>
                          <m:t>𝑉</m:t>
                        </m:r>
                        <m:r>
                          <a:rPr lang="en-US" sz="1800" b="0" i="1" kern="0" smtClean="0">
                            <a:latin typeface="Cambria Math"/>
                          </a:rPr>
                          <m:t>′)</m:t>
                        </m:r>
                      </m:num>
                      <m:den>
                        <m:sSub>
                          <m:sSubPr>
                            <m:ctrlPr>
                              <a:rPr lang="en-US" sz="1800" b="0" i="1" kern="0">
                                <a:latin typeface="Cambria Math"/>
                              </a:rPr>
                            </m:ctrlPr>
                          </m:sSubPr>
                          <m:e>
                            <m:r>
                              <a:rPr lang="en-US" sz="1800" b="0" i="1" kern="0">
                                <a:latin typeface="Cambria Math"/>
                              </a:rPr>
                              <m:t>𝐼</m:t>
                            </m:r>
                          </m:e>
                          <m:sub>
                            <m:r>
                              <a:rPr lang="en-US" sz="1800" b="0" i="1" kern="0">
                                <a:latin typeface="Cambria Math"/>
                              </a:rPr>
                              <m:t>𝑒𝑓𝑓</m:t>
                            </m:r>
                            <m:r>
                              <a:rPr lang="en-US" sz="1800" b="0" i="1" kern="0">
                                <a:latin typeface="Cambria Math"/>
                              </a:rPr>
                              <m:t>,</m:t>
                            </m:r>
                            <m:r>
                              <a:rPr lang="en-US" sz="1800" b="0" i="1" kern="0">
                                <a:latin typeface="Cambria Math"/>
                              </a:rPr>
                              <m:t>𝑝𝑚𝑜𝑠</m:t>
                            </m:r>
                          </m:sub>
                        </m:sSub>
                      </m:den>
                    </m:f>
                    <m:r>
                      <a:rPr lang="en-US" sz="1800" b="0" i="1" kern="0">
                        <a:latin typeface="Cambria Math"/>
                      </a:rPr>
                      <m:t>(</m:t>
                    </m:r>
                    <m:sSub>
                      <m:sSubPr>
                        <m:ctrlPr>
                          <a:rPr lang="en-US" sz="1800" b="0" i="1" kern="0">
                            <a:latin typeface="Cambria Math"/>
                          </a:rPr>
                        </m:ctrlPr>
                      </m:sSubPr>
                      <m:e>
                        <m:r>
                          <a:rPr lang="en-US" sz="1800" b="0" i="1" kern="0">
                            <a:latin typeface="Cambria Math"/>
                          </a:rPr>
                          <m:t>𝐶</m:t>
                        </m:r>
                      </m:e>
                      <m:sub>
                        <m:r>
                          <a:rPr lang="en-US" sz="1800" b="0" i="1" kern="0">
                            <a:latin typeface="Cambria Math"/>
                          </a:rPr>
                          <m:t>𝑝𝑎𝑟</m:t>
                        </m:r>
                      </m:sub>
                    </m:sSub>
                    <m:r>
                      <a:rPr lang="en-US" sz="1800" b="0" i="1" kern="0">
                        <a:latin typeface="Cambria Math"/>
                      </a:rPr>
                      <m:t>+</m:t>
                    </m:r>
                    <m:sSub>
                      <m:sSubPr>
                        <m:ctrlPr>
                          <a:rPr lang="en-US" sz="1800" i="1" kern="0">
                            <a:latin typeface="Cambria Math"/>
                          </a:rPr>
                        </m:ctrlPr>
                      </m:sSubPr>
                      <m:e>
                        <m:r>
                          <a:rPr lang="en-US" sz="1800" i="1" kern="0">
                            <a:latin typeface="Cambria Math"/>
                          </a:rPr>
                          <m:t>𝐶</m:t>
                        </m:r>
                      </m:e>
                      <m:sub>
                        <m:r>
                          <a:rPr lang="en-US" sz="1800" i="1" kern="0">
                            <a:latin typeface="Cambria Math"/>
                          </a:rPr>
                          <m:t>𝑙𝑜𝑎𝑑</m:t>
                        </m:r>
                      </m:sub>
                    </m:sSub>
                    <m:r>
                      <a:rPr lang="en-US" sz="1800" b="0" i="1" kern="0">
                        <a:latin typeface="Cambria Math"/>
                      </a:rPr>
                      <m:t>+</m:t>
                    </m:r>
                    <m:r>
                      <a:rPr lang="en-US" sz="1800" b="0" i="1" kern="0">
                        <a:latin typeface="Cambria Math"/>
                        <a:ea typeface="Cambria Math"/>
                      </a:rPr>
                      <m:t>𝛼</m:t>
                    </m:r>
                    <m:r>
                      <a:rPr lang="en-US" sz="1800" b="0" i="1" kern="0">
                        <a:latin typeface="Cambria Math"/>
                        <a:ea typeface="Cambria Math"/>
                      </a:rPr>
                      <m:t>∙</m:t>
                    </m:r>
                    <m:r>
                      <a:rPr lang="en-US" sz="1800" b="0" i="1" kern="0">
                        <a:latin typeface="Cambria Math"/>
                      </a:rPr>
                      <m:t>𝑠𝑙𝑒𝑤</m:t>
                    </m:r>
                    <m:r>
                      <a:rPr lang="en-US" sz="1800" b="0" i="1" kern="0">
                        <a:latin typeface="Cambria Math"/>
                      </a:rPr>
                      <m:t>)</m:t>
                    </m:r>
                  </m:oMath>
                </a14:m>
                <a:endParaRPr lang="en-US" sz="1800" kern="0" dirty="0"/>
              </a:p>
              <a:p>
                <a:pPr lvl="1"/>
                <a14:m>
                  <m:oMath xmlns:m="http://schemas.openxmlformats.org/officeDocument/2006/math">
                    <m:sSub>
                      <m:sSubPr>
                        <m:ctrlPr>
                          <a:rPr lang="en-US" sz="1800" i="1" kern="0">
                            <a:latin typeface="Cambria Math"/>
                          </a:rPr>
                        </m:ctrlPr>
                      </m:sSubPr>
                      <m:e>
                        <m:r>
                          <a:rPr lang="en-US" sz="1800" b="0" i="1" kern="0">
                            <a:latin typeface="Cambria Math"/>
                          </a:rPr>
                          <m:t>𝑡</m:t>
                        </m:r>
                      </m:e>
                      <m:sub>
                        <m:r>
                          <a:rPr lang="en-US" sz="1800" b="0" i="1" kern="0">
                            <a:latin typeface="Cambria Math"/>
                          </a:rPr>
                          <m:t>𝑑</m:t>
                        </m:r>
                        <m:r>
                          <a:rPr lang="en-US" sz="1800" b="0" i="1" kern="0">
                            <a:latin typeface="Cambria Math"/>
                          </a:rPr>
                          <m:t>,</m:t>
                        </m:r>
                        <m:r>
                          <a:rPr lang="en-US" sz="1800" b="0" i="1" kern="0">
                            <a:latin typeface="Cambria Math"/>
                          </a:rPr>
                          <m:t>h</m:t>
                        </m:r>
                        <m:r>
                          <a:rPr lang="en-US" sz="1800" b="0" i="1" kern="0">
                            <a:latin typeface="Cambria Math"/>
                          </a:rPr>
                          <m:t>−</m:t>
                        </m:r>
                        <m:r>
                          <a:rPr lang="en-US" sz="1800" b="0" i="1" kern="0">
                            <a:latin typeface="Cambria Math"/>
                          </a:rPr>
                          <m:t>𝑙</m:t>
                        </m:r>
                      </m:sub>
                    </m:sSub>
                    <m:r>
                      <a:rPr lang="en-US" sz="1800" b="0" i="1" kern="0">
                        <a:latin typeface="Cambria Math"/>
                      </a:rPr>
                      <m:t>=</m:t>
                    </m:r>
                    <m:f>
                      <m:fPr>
                        <m:ctrlPr>
                          <a:rPr lang="en-US" sz="1800" b="0" i="1" kern="0">
                            <a:latin typeface="Cambria Math"/>
                          </a:rPr>
                        </m:ctrlPr>
                      </m:fPr>
                      <m:num>
                        <m:sSub>
                          <m:sSubPr>
                            <m:ctrlPr>
                              <a:rPr lang="en-US" sz="1800" b="0" i="1" kern="0">
                                <a:latin typeface="Cambria Math"/>
                              </a:rPr>
                            </m:ctrlPr>
                          </m:sSubPr>
                          <m:e>
                            <m:r>
                              <a:rPr lang="en-US" sz="1800" b="0" i="1" kern="0">
                                <a:latin typeface="Cambria Math"/>
                              </a:rPr>
                              <m:t>𝑘</m:t>
                            </m:r>
                          </m:e>
                          <m:sub>
                            <m:r>
                              <a:rPr lang="en-US" sz="1800" b="0" i="1" kern="0">
                                <a:latin typeface="Cambria Math"/>
                              </a:rPr>
                              <m:t>𝑑</m:t>
                            </m:r>
                          </m:sub>
                        </m:sSub>
                        <m:sSub>
                          <m:sSubPr>
                            <m:ctrlPr>
                              <a:rPr lang="en-US" sz="1800" b="0" i="1" kern="0">
                                <a:latin typeface="Cambria Math"/>
                              </a:rPr>
                            </m:ctrlPr>
                          </m:sSubPr>
                          <m:e>
                            <m:r>
                              <a:rPr lang="en-US" sz="1800" b="0" i="1" kern="0">
                                <a:latin typeface="Cambria Math"/>
                              </a:rPr>
                              <m:t>(</m:t>
                            </m:r>
                            <m:r>
                              <a:rPr lang="en-US" sz="1800" b="0" i="1" kern="0">
                                <a:latin typeface="Cambria Math"/>
                              </a:rPr>
                              <m:t>𝑉</m:t>
                            </m:r>
                          </m:e>
                          <m:sub>
                            <m:r>
                              <a:rPr lang="en-US" sz="1800" b="0" i="1" kern="0">
                                <a:latin typeface="Cambria Math"/>
                              </a:rPr>
                              <m:t>𝑑𝑑</m:t>
                            </m:r>
                          </m:sub>
                        </m:sSub>
                        <m:r>
                          <a:rPr lang="en-US" sz="1800" b="0" i="1" kern="0">
                            <a:latin typeface="Cambria Math"/>
                          </a:rPr>
                          <m:t>+</m:t>
                        </m:r>
                        <m:r>
                          <a:rPr lang="en-US" sz="1800" b="0" i="1" kern="0">
                            <a:latin typeface="Cambria Math"/>
                          </a:rPr>
                          <m:t>𝑉</m:t>
                        </m:r>
                        <m:r>
                          <a:rPr lang="en-US" sz="1800" b="0" i="1" kern="0">
                            <a:latin typeface="Cambria Math"/>
                          </a:rPr>
                          <m:t>′)</m:t>
                        </m:r>
                      </m:num>
                      <m:den>
                        <m:sSub>
                          <m:sSubPr>
                            <m:ctrlPr>
                              <a:rPr lang="en-US" sz="1800" b="0" i="1" kern="0">
                                <a:latin typeface="Cambria Math"/>
                              </a:rPr>
                            </m:ctrlPr>
                          </m:sSubPr>
                          <m:e>
                            <m:r>
                              <a:rPr lang="en-US" sz="1800" b="0" i="1" kern="0">
                                <a:latin typeface="Cambria Math"/>
                              </a:rPr>
                              <m:t>𝐼</m:t>
                            </m:r>
                          </m:e>
                          <m:sub>
                            <m:r>
                              <a:rPr lang="en-US" sz="1800" b="0" i="1" kern="0">
                                <a:latin typeface="Cambria Math"/>
                              </a:rPr>
                              <m:t>𝑒𝑓𝑓</m:t>
                            </m:r>
                            <m:r>
                              <a:rPr lang="en-US" sz="1800" b="0" i="1" kern="0">
                                <a:latin typeface="Cambria Math"/>
                              </a:rPr>
                              <m:t>,</m:t>
                            </m:r>
                            <m:r>
                              <a:rPr lang="en-US" sz="1800" b="0" i="1" kern="0" smtClean="0">
                                <a:latin typeface="Cambria Math"/>
                              </a:rPr>
                              <m:t>𝑛</m:t>
                            </m:r>
                            <m:r>
                              <a:rPr lang="en-US" sz="1800" b="0" i="1" kern="0">
                                <a:latin typeface="Cambria Math"/>
                              </a:rPr>
                              <m:t>𝑚𝑜𝑠</m:t>
                            </m:r>
                          </m:sub>
                        </m:sSub>
                      </m:den>
                    </m:f>
                    <m:r>
                      <a:rPr lang="en-US" sz="1800" b="0" i="1" kern="0">
                        <a:latin typeface="Cambria Math"/>
                      </a:rPr>
                      <m:t>(</m:t>
                    </m:r>
                    <m:sSub>
                      <m:sSubPr>
                        <m:ctrlPr>
                          <a:rPr lang="en-US" sz="1800" i="1" kern="0">
                            <a:latin typeface="Cambria Math"/>
                          </a:rPr>
                        </m:ctrlPr>
                      </m:sSubPr>
                      <m:e>
                        <m:r>
                          <a:rPr lang="en-US" sz="1800" i="1" kern="0">
                            <a:latin typeface="Cambria Math"/>
                          </a:rPr>
                          <m:t>𝐶</m:t>
                        </m:r>
                      </m:e>
                      <m:sub>
                        <m:r>
                          <a:rPr lang="en-US" sz="1800" i="1" kern="0">
                            <a:latin typeface="Cambria Math"/>
                          </a:rPr>
                          <m:t>𝑝𝑎𝑟</m:t>
                        </m:r>
                      </m:sub>
                    </m:sSub>
                    <m:r>
                      <a:rPr lang="en-US" sz="1800" i="1" kern="0">
                        <a:latin typeface="Cambria Math"/>
                      </a:rPr>
                      <m:t>+</m:t>
                    </m:r>
                    <m:sSub>
                      <m:sSubPr>
                        <m:ctrlPr>
                          <a:rPr lang="en-US" sz="1800" i="1" kern="0">
                            <a:latin typeface="Cambria Math"/>
                          </a:rPr>
                        </m:ctrlPr>
                      </m:sSubPr>
                      <m:e>
                        <m:r>
                          <a:rPr lang="en-US" sz="1800" i="1" kern="0">
                            <a:latin typeface="Cambria Math"/>
                          </a:rPr>
                          <m:t>𝐶</m:t>
                        </m:r>
                      </m:e>
                      <m:sub>
                        <m:r>
                          <a:rPr lang="en-US" sz="1800" i="1" kern="0">
                            <a:latin typeface="Cambria Math"/>
                          </a:rPr>
                          <m:t>𝑙𝑜𝑎𝑑</m:t>
                        </m:r>
                      </m:sub>
                    </m:sSub>
                    <m:r>
                      <a:rPr lang="en-US" sz="1800" i="1" kern="0">
                        <a:latin typeface="Cambria Math"/>
                      </a:rPr>
                      <m:t>+</m:t>
                    </m:r>
                    <m:r>
                      <a:rPr lang="en-US" sz="1800" i="1" kern="0">
                        <a:latin typeface="Cambria Math"/>
                        <a:ea typeface="Cambria Math"/>
                      </a:rPr>
                      <m:t>𝛼</m:t>
                    </m:r>
                    <m:r>
                      <a:rPr lang="en-US" sz="1800" i="1" kern="0">
                        <a:latin typeface="Cambria Math"/>
                        <a:ea typeface="Cambria Math"/>
                      </a:rPr>
                      <m:t>∙</m:t>
                    </m:r>
                    <m:r>
                      <a:rPr lang="en-US" sz="1800" i="1" kern="0">
                        <a:latin typeface="Cambria Math"/>
                      </a:rPr>
                      <m:t>𝑠𝑙𝑒𝑤</m:t>
                    </m:r>
                    <m:r>
                      <a:rPr lang="en-US" sz="1800" i="1" kern="0">
                        <a:latin typeface="Cambria Math"/>
                      </a:rPr>
                      <m:t>)</m:t>
                    </m:r>
                  </m:oMath>
                </a14:m>
                <a:endParaRPr lang="en-US" sz="1800" kern="0" dirty="0"/>
              </a:p>
              <a:p>
                <a:pPr lvl="1"/>
                <a14:m>
                  <m:oMath xmlns:m="http://schemas.openxmlformats.org/officeDocument/2006/math">
                    <m:sSub>
                      <m:sSubPr>
                        <m:ctrlPr>
                          <a:rPr lang="en-US" sz="1800" i="1" kern="0">
                            <a:latin typeface="Cambria Math"/>
                          </a:rPr>
                        </m:ctrlPr>
                      </m:sSubPr>
                      <m:e>
                        <m:r>
                          <a:rPr lang="en-US" sz="1800" b="0" i="1" kern="0">
                            <a:latin typeface="Cambria Math"/>
                          </a:rPr>
                          <m:t>𝐼</m:t>
                        </m:r>
                      </m:e>
                      <m:sub>
                        <m:r>
                          <a:rPr lang="en-US" sz="1800" b="0" i="1" kern="0">
                            <a:latin typeface="Cambria Math"/>
                          </a:rPr>
                          <m:t>𝑒𝑓𝑓</m:t>
                        </m:r>
                        <m:r>
                          <a:rPr lang="en-US" sz="1800" b="0" i="1" kern="0">
                            <a:latin typeface="Cambria Math"/>
                          </a:rPr>
                          <m:t>,</m:t>
                        </m:r>
                        <m:r>
                          <a:rPr lang="en-US" sz="1800" b="0" i="1" kern="0">
                            <a:latin typeface="Cambria Math"/>
                          </a:rPr>
                          <m:t>𝑛𝑚𝑜𝑠</m:t>
                        </m:r>
                      </m:sub>
                    </m:sSub>
                    <m:r>
                      <a:rPr lang="en-US" sz="1800" b="0" i="1" kern="0">
                        <a:latin typeface="Cambria Math"/>
                      </a:rPr>
                      <m:t>=</m:t>
                    </m:r>
                    <m:f>
                      <m:fPr>
                        <m:ctrlPr>
                          <a:rPr lang="en-US" sz="1800" b="0" i="1" kern="0">
                            <a:latin typeface="Cambria Math"/>
                          </a:rPr>
                        </m:ctrlPr>
                      </m:fPr>
                      <m:num>
                        <m:r>
                          <a:rPr lang="en-US" sz="1800" b="0" i="1" kern="0">
                            <a:latin typeface="Cambria Math"/>
                          </a:rPr>
                          <m:t>𝐼</m:t>
                        </m:r>
                        <m:d>
                          <m:dPr>
                            <m:ctrlPr>
                              <a:rPr lang="en-US" sz="1800" b="0" i="1" kern="0">
                                <a:latin typeface="Cambria Math"/>
                              </a:rPr>
                            </m:ctrlPr>
                          </m:dPr>
                          <m:e>
                            <m:sSub>
                              <m:sSubPr>
                                <m:ctrlPr>
                                  <a:rPr lang="en-US" sz="1800" b="0" i="1" kern="0">
                                    <a:latin typeface="Cambria Math"/>
                                  </a:rPr>
                                </m:ctrlPr>
                              </m:sSubPr>
                              <m:e>
                                <m:r>
                                  <a:rPr lang="en-US" sz="1800" b="0" i="1" kern="0">
                                    <a:latin typeface="Cambria Math"/>
                                  </a:rPr>
                                  <m:t>𝑉</m:t>
                                </m:r>
                              </m:e>
                              <m:sub>
                                <m:r>
                                  <a:rPr lang="en-US" sz="1800" b="0" i="1" kern="0">
                                    <a:latin typeface="Cambria Math"/>
                                  </a:rPr>
                                  <m:t>𝑑𝑠</m:t>
                                </m:r>
                              </m:sub>
                            </m:sSub>
                            <m:r>
                              <a:rPr lang="en-US" sz="1800" b="0" i="1" kern="0">
                                <a:latin typeface="Cambria Math"/>
                              </a:rPr>
                              <m:t>=</m:t>
                            </m:r>
                            <m:f>
                              <m:fPr>
                                <m:ctrlPr>
                                  <a:rPr lang="en-US" sz="1800" b="0" i="1" kern="0">
                                    <a:latin typeface="Cambria Math"/>
                                  </a:rPr>
                                </m:ctrlPr>
                              </m:fPr>
                              <m:num>
                                <m:sSub>
                                  <m:sSubPr>
                                    <m:ctrlPr>
                                      <a:rPr lang="en-US" sz="1800" b="0" i="1" kern="0">
                                        <a:latin typeface="Cambria Math"/>
                                      </a:rPr>
                                    </m:ctrlPr>
                                  </m:sSubPr>
                                  <m:e>
                                    <m:r>
                                      <a:rPr lang="en-US" sz="1800" b="0" i="1" kern="0">
                                        <a:latin typeface="Cambria Math"/>
                                      </a:rPr>
                                      <m:t>𝑉</m:t>
                                    </m:r>
                                  </m:e>
                                  <m:sub>
                                    <m:r>
                                      <a:rPr lang="en-US" sz="1800" b="0" i="1" kern="0">
                                        <a:latin typeface="Cambria Math"/>
                                      </a:rPr>
                                      <m:t>𝑑𝑑</m:t>
                                    </m:r>
                                  </m:sub>
                                </m:sSub>
                              </m:num>
                              <m:den>
                                <m:r>
                                  <a:rPr lang="en-US" sz="1800" b="0" i="1" kern="0">
                                    <a:latin typeface="Cambria Math"/>
                                  </a:rPr>
                                  <m:t>2</m:t>
                                </m:r>
                              </m:den>
                            </m:f>
                            <m:r>
                              <a:rPr lang="en-US" sz="1800" b="0" i="1" kern="0">
                                <a:latin typeface="Cambria Math"/>
                              </a:rPr>
                              <m:t>,</m:t>
                            </m:r>
                            <m:sSub>
                              <m:sSubPr>
                                <m:ctrlPr>
                                  <a:rPr lang="en-US" sz="1800" b="0" i="1" kern="0">
                                    <a:latin typeface="Cambria Math"/>
                                  </a:rPr>
                                </m:ctrlPr>
                              </m:sSubPr>
                              <m:e>
                                <m:r>
                                  <a:rPr lang="en-US" sz="1800" b="0" i="1" kern="0">
                                    <a:latin typeface="Cambria Math"/>
                                  </a:rPr>
                                  <m:t> </m:t>
                                </m:r>
                                <m:r>
                                  <a:rPr lang="en-US" sz="1800" b="0" i="1" kern="0">
                                    <a:latin typeface="Cambria Math"/>
                                  </a:rPr>
                                  <m:t>𝑉</m:t>
                                </m:r>
                              </m:e>
                              <m:sub>
                                <m:r>
                                  <a:rPr lang="en-US" sz="1800" b="0" i="1" kern="0">
                                    <a:latin typeface="Cambria Math"/>
                                  </a:rPr>
                                  <m:t>𝑔𝑠</m:t>
                                </m:r>
                              </m:sub>
                            </m:sSub>
                            <m:r>
                              <a:rPr lang="en-US" sz="1800" b="0" i="1" kern="0">
                                <a:latin typeface="Cambria Math"/>
                              </a:rPr>
                              <m:t>=</m:t>
                            </m:r>
                            <m:sSub>
                              <m:sSubPr>
                                <m:ctrlPr>
                                  <a:rPr lang="en-US" sz="1800" b="0" i="1" kern="0">
                                    <a:latin typeface="Cambria Math"/>
                                  </a:rPr>
                                </m:ctrlPr>
                              </m:sSubPr>
                              <m:e>
                                <m:r>
                                  <a:rPr lang="en-US" sz="1800" b="0" i="1" kern="0">
                                    <a:latin typeface="Cambria Math"/>
                                  </a:rPr>
                                  <m:t>𝑉</m:t>
                                </m:r>
                              </m:e>
                              <m:sub>
                                <m:r>
                                  <a:rPr lang="en-US" sz="1800" b="0" i="1" kern="0">
                                    <a:latin typeface="Cambria Math"/>
                                  </a:rPr>
                                  <m:t>𝑑𝑑</m:t>
                                </m:r>
                              </m:sub>
                            </m:sSub>
                          </m:e>
                        </m:d>
                        <m:r>
                          <a:rPr lang="en-US" sz="1800" b="0" i="1" kern="0">
                            <a:latin typeface="Cambria Math"/>
                          </a:rPr>
                          <m:t>+</m:t>
                        </m:r>
                        <m:r>
                          <a:rPr lang="en-US" sz="1800" b="0" i="1" kern="0">
                            <a:latin typeface="Cambria Math"/>
                          </a:rPr>
                          <m:t>𝐼</m:t>
                        </m:r>
                        <m:d>
                          <m:dPr>
                            <m:ctrlPr>
                              <a:rPr lang="en-US" sz="1800" b="0" i="1" kern="0">
                                <a:latin typeface="Cambria Math"/>
                              </a:rPr>
                            </m:ctrlPr>
                          </m:dPr>
                          <m:e>
                            <m:sSub>
                              <m:sSubPr>
                                <m:ctrlPr>
                                  <a:rPr lang="en-US" sz="1800" b="0" i="1" kern="0">
                                    <a:latin typeface="Cambria Math"/>
                                  </a:rPr>
                                </m:ctrlPr>
                              </m:sSubPr>
                              <m:e>
                                <m:r>
                                  <a:rPr lang="en-US" sz="1800" b="0" i="1" kern="0">
                                    <a:latin typeface="Cambria Math"/>
                                  </a:rPr>
                                  <m:t>𝑉</m:t>
                                </m:r>
                              </m:e>
                              <m:sub>
                                <m:r>
                                  <a:rPr lang="en-US" sz="1800" b="0" i="1" kern="0">
                                    <a:latin typeface="Cambria Math"/>
                                  </a:rPr>
                                  <m:t>𝑑𝑠</m:t>
                                </m:r>
                              </m:sub>
                            </m:sSub>
                            <m:r>
                              <a:rPr lang="en-US" sz="1800" b="0" i="1" kern="0">
                                <a:latin typeface="Cambria Math"/>
                              </a:rPr>
                              <m:t>=</m:t>
                            </m:r>
                            <m:sSub>
                              <m:sSubPr>
                                <m:ctrlPr>
                                  <a:rPr lang="en-US" sz="1800" b="0" i="1" kern="0">
                                    <a:latin typeface="Cambria Math"/>
                                  </a:rPr>
                                </m:ctrlPr>
                              </m:sSubPr>
                              <m:e>
                                <m:r>
                                  <a:rPr lang="en-US" sz="1800" b="0" i="1" kern="0">
                                    <a:latin typeface="Cambria Math"/>
                                  </a:rPr>
                                  <m:t>𝑉</m:t>
                                </m:r>
                              </m:e>
                              <m:sub>
                                <m:r>
                                  <a:rPr lang="en-US" sz="1800" b="0" i="1" kern="0">
                                    <a:latin typeface="Cambria Math"/>
                                  </a:rPr>
                                  <m:t>𝑑𝑑</m:t>
                                </m:r>
                              </m:sub>
                            </m:sSub>
                            <m:r>
                              <a:rPr lang="en-US" sz="1800" b="0" i="1" kern="0">
                                <a:latin typeface="Cambria Math"/>
                              </a:rPr>
                              <m:t>,</m:t>
                            </m:r>
                            <m:sSub>
                              <m:sSubPr>
                                <m:ctrlPr>
                                  <a:rPr lang="en-US" sz="1800" b="0" i="1" kern="0">
                                    <a:latin typeface="Cambria Math"/>
                                  </a:rPr>
                                </m:ctrlPr>
                              </m:sSubPr>
                              <m:e>
                                <m:r>
                                  <a:rPr lang="en-US" sz="1800" b="0" i="1" kern="0">
                                    <a:latin typeface="Cambria Math"/>
                                  </a:rPr>
                                  <m:t> </m:t>
                                </m:r>
                                <m:r>
                                  <a:rPr lang="en-US" sz="1800" b="0" i="1" kern="0">
                                    <a:latin typeface="Cambria Math"/>
                                  </a:rPr>
                                  <m:t>𝑉</m:t>
                                </m:r>
                              </m:e>
                              <m:sub>
                                <m:r>
                                  <a:rPr lang="en-US" sz="1800" b="0" i="1" kern="0">
                                    <a:latin typeface="Cambria Math"/>
                                  </a:rPr>
                                  <m:t>𝑔𝑠</m:t>
                                </m:r>
                              </m:sub>
                            </m:sSub>
                            <m:r>
                              <a:rPr lang="en-US" sz="1800" b="0" i="1" kern="0">
                                <a:latin typeface="Cambria Math"/>
                              </a:rPr>
                              <m:t>=</m:t>
                            </m:r>
                            <m:f>
                              <m:fPr>
                                <m:ctrlPr>
                                  <a:rPr lang="en-US" sz="1800" b="0" i="1" kern="0">
                                    <a:latin typeface="Cambria Math"/>
                                  </a:rPr>
                                </m:ctrlPr>
                              </m:fPr>
                              <m:num>
                                <m:sSub>
                                  <m:sSubPr>
                                    <m:ctrlPr>
                                      <a:rPr lang="en-US" sz="1800" b="0" i="1" kern="0">
                                        <a:latin typeface="Cambria Math"/>
                                      </a:rPr>
                                    </m:ctrlPr>
                                  </m:sSubPr>
                                  <m:e>
                                    <m:r>
                                      <a:rPr lang="en-US" sz="1800" b="0" i="1" kern="0">
                                        <a:latin typeface="Cambria Math"/>
                                      </a:rPr>
                                      <m:t>𝑉</m:t>
                                    </m:r>
                                  </m:e>
                                  <m:sub>
                                    <m:r>
                                      <a:rPr lang="en-US" sz="1800" b="0" i="1" kern="0">
                                        <a:latin typeface="Cambria Math"/>
                                      </a:rPr>
                                      <m:t>𝑑𝑑</m:t>
                                    </m:r>
                                  </m:sub>
                                </m:sSub>
                              </m:num>
                              <m:den>
                                <m:r>
                                  <a:rPr lang="en-US" sz="1800" b="0" i="1" kern="0">
                                    <a:latin typeface="Cambria Math"/>
                                  </a:rPr>
                                  <m:t>2</m:t>
                                </m:r>
                              </m:den>
                            </m:f>
                          </m:e>
                        </m:d>
                      </m:num>
                      <m:den>
                        <m:r>
                          <a:rPr lang="en-US" sz="1800" b="0" i="1" kern="0">
                            <a:latin typeface="Cambria Math"/>
                          </a:rPr>
                          <m:t>2</m:t>
                        </m:r>
                      </m:den>
                    </m:f>
                  </m:oMath>
                </a14:m>
                <a:r>
                  <a:rPr lang="en-US" sz="1800" b="0" i="1" kern="0" dirty="0" smtClean="0">
                    <a:latin typeface="Cambria Math"/>
                  </a:rPr>
                  <a:t> </a:t>
                </a:r>
                <a:endParaRPr lang="en-US" sz="1800" b="0" i="1" kern="0" dirty="0">
                  <a:latin typeface="Cambria Math"/>
                </a:endParaRPr>
              </a:p>
              <a:p>
                <a:pPr marL="431800" lvl="1" indent="0">
                  <a:buFont typeface="Wingdings" pitchFamily="2" charset="2"/>
                  <a:buNone/>
                </a:pPr>
                <a14:m>
                  <m:oMathPara xmlns:m="http://schemas.openxmlformats.org/officeDocument/2006/math">
                    <m:oMathParaPr>
                      <m:jc m:val="centerGroup"/>
                    </m:oMathParaPr>
                    <m:oMath xmlns:m="http://schemas.openxmlformats.org/officeDocument/2006/math">
                      <m:r>
                        <a:rPr lang="en-US" sz="1800" b="0" i="1" kern="0">
                          <a:latin typeface="Cambria Math"/>
                        </a:rPr>
                        <m:t>=</m:t>
                      </m:r>
                      <m:r>
                        <a:rPr lang="en-US" sz="1800" b="0" i="1" kern="0">
                          <a:latin typeface="Cambria Math"/>
                        </a:rPr>
                        <m:t>𝑓</m:t>
                      </m:r>
                      <m:r>
                        <a:rPr lang="en-US" sz="1800" b="0" i="1" kern="0">
                          <a:latin typeface="Cambria Math"/>
                        </a:rPr>
                        <m:t>(</m:t>
                      </m:r>
                      <m:sSub>
                        <m:sSubPr>
                          <m:ctrlPr>
                            <a:rPr lang="en-US" sz="1800" b="0" i="1" kern="0">
                              <a:latin typeface="Cambria Math"/>
                            </a:rPr>
                          </m:ctrlPr>
                        </m:sSubPr>
                        <m:e>
                          <m:r>
                            <a:rPr lang="en-US" sz="1800" b="0" i="1" kern="0">
                              <a:latin typeface="Cambria Math"/>
                            </a:rPr>
                            <m:t>𝑉</m:t>
                          </m:r>
                        </m:e>
                        <m:sub>
                          <m:r>
                            <a:rPr lang="en-US" sz="1800" b="0" i="1" kern="0">
                              <a:latin typeface="Cambria Math"/>
                            </a:rPr>
                            <m:t>𝑡h</m:t>
                          </m:r>
                        </m:sub>
                      </m:sSub>
                      <m:r>
                        <a:rPr lang="en-US" sz="1800" b="0" i="1" kern="0">
                          <a:latin typeface="Cambria Math"/>
                        </a:rPr>
                        <m:t>, </m:t>
                      </m:r>
                      <m:r>
                        <a:rPr lang="en-US" sz="1800" b="0" i="1" kern="0">
                          <a:latin typeface="Cambria Math"/>
                        </a:rPr>
                        <m:t>𝑑𝑒𝑙𝑡𝑎</m:t>
                      </m:r>
                      <m:r>
                        <a:rPr lang="en-US" sz="1800" b="0" i="1" kern="0">
                          <a:latin typeface="Cambria Math"/>
                        </a:rPr>
                        <m:t>, </m:t>
                      </m:r>
                      <m:r>
                        <a:rPr lang="en-US" sz="1800" b="0" i="1" kern="0">
                          <a:latin typeface="Cambria Math"/>
                        </a:rPr>
                        <m:t>𝑆𝑆</m:t>
                      </m:r>
                      <m:r>
                        <a:rPr lang="en-US" sz="1800" b="0" i="1" kern="0">
                          <a:latin typeface="Cambria Math"/>
                        </a:rPr>
                        <m:t>,</m:t>
                      </m:r>
                      <m:sSub>
                        <m:sSubPr>
                          <m:ctrlPr>
                            <a:rPr lang="en-US" sz="1800" b="0" i="1" kern="0">
                              <a:latin typeface="Cambria Math"/>
                            </a:rPr>
                          </m:ctrlPr>
                        </m:sSubPr>
                        <m:e>
                          <m:r>
                            <a:rPr lang="en-US" sz="1800" b="0" i="1" kern="0">
                              <a:latin typeface="Cambria Math"/>
                            </a:rPr>
                            <m:t>𝑣</m:t>
                          </m:r>
                        </m:e>
                        <m:sub>
                          <m:r>
                            <a:rPr lang="en-US" sz="1800" b="0" i="1" kern="0">
                              <a:latin typeface="Cambria Math"/>
                            </a:rPr>
                            <m:t>𝑥𝑜</m:t>
                          </m:r>
                        </m:sub>
                      </m:sSub>
                      <m:r>
                        <a:rPr lang="en-US" sz="1800" b="0" i="1" kern="0">
                          <a:latin typeface="Cambria Math"/>
                        </a:rPr>
                        <m:t>,</m:t>
                      </m:r>
                      <m:r>
                        <a:rPr lang="en-US" sz="1800" b="0" i="1" kern="0">
                          <a:latin typeface="Cambria Math"/>
                        </a:rPr>
                        <m:t>𝑚𝑢</m:t>
                      </m:r>
                      <m:r>
                        <a:rPr lang="en-US" sz="1800" b="0" i="1" kern="0">
                          <a:latin typeface="Cambria Math"/>
                        </a:rPr>
                        <m:t>,…)</m:t>
                      </m:r>
                    </m:oMath>
                  </m:oMathPara>
                </a14:m>
                <a:endParaRPr lang="en-US" sz="1800" kern="0" dirty="0"/>
              </a:p>
              <a:p>
                <a:endParaRPr lang="en-US" sz="2000" kern="0" dirty="0"/>
              </a:p>
            </p:txBody>
          </p:sp>
        </mc:Choice>
        <mc:Fallback xmlns="">
          <p:sp>
            <p:nvSpPr>
              <p:cNvPr id="81" name="Content Placeholder 1"/>
              <p:cNvSpPr txBox="1">
                <a:spLocks noRot="1" noChangeAspect="1" noMove="1" noResize="1" noEditPoints="1" noAdjustHandles="1" noChangeArrowheads="1" noChangeShapeType="1" noTextEdit="1"/>
              </p:cNvSpPr>
              <p:nvPr/>
            </p:nvSpPr>
            <p:spPr bwMode="auto">
              <a:xfrm>
                <a:off x="4325100" y="5475891"/>
                <a:ext cx="6052874" cy="1977241"/>
              </a:xfrm>
              <a:prstGeom prst="rect">
                <a:avLst/>
              </a:prstGeom>
              <a:blipFill rotWithShape="1">
                <a:blip r:embed="rId7"/>
                <a:stretch>
                  <a:fillRect b="-5231"/>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492215897"/>
      </p:ext>
    </p:extLst>
  </p:cSld>
  <p:clrMapOvr>
    <a:masterClrMapping/>
  </p:clrMapOvr>
  <mc:AlternateContent xmlns:mc="http://schemas.openxmlformats.org/markup-compatibility/2006" xmlns:p14="http://schemas.microsoft.com/office/powerpoint/2010/main">
    <mc:Choice Requires="p14">
      <p:transition spd="slow" p14:dur="2000" advTm="83482"/>
    </mc:Choice>
    <mc:Fallback xmlns="">
      <p:transition spd="slow" advTm="8348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Model Validation</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2" y="930975"/>
            <a:ext cx="5743574" cy="317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07" y="4451259"/>
            <a:ext cx="6036469" cy="319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4092022"/>
            <a:ext cx="838200" cy="369332"/>
          </a:xfrm>
          <a:prstGeom prst="rect">
            <a:avLst/>
          </a:prstGeom>
          <a:noFill/>
        </p:spPr>
        <p:txBody>
          <a:bodyPr wrap="square" rtlCol="0">
            <a:spAutoFit/>
          </a:bodyPr>
          <a:lstStyle/>
          <a:p>
            <a:r>
              <a:rPr lang="en-US" altLang="zh-CN" dirty="0" smtClean="0"/>
              <a:t>delay</a:t>
            </a:r>
            <a:endParaRPr lang="zh-CN" altLang="en-US" dirty="0"/>
          </a:p>
        </p:txBody>
      </p:sp>
      <p:sp>
        <p:nvSpPr>
          <p:cNvPr id="7" name="TextBox 6"/>
          <p:cNvSpPr txBox="1"/>
          <p:nvPr/>
        </p:nvSpPr>
        <p:spPr>
          <a:xfrm>
            <a:off x="5181600" y="746309"/>
            <a:ext cx="838200" cy="369332"/>
          </a:xfrm>
          <a:prstGeom prst="rect">
            <a:avLst/>
          </a:prstGeom>
          <a:noFill/>
        </p:spPr>
        <p:txBody>
          <a:bodyPr wrap="square" rtlCol="0">
            <a:spAutoFit/>
          </a:bodyPr>
          <a:lstStyle/>
          <a:p>
            <a:r>
              <a:rPr lang="en-US" altLang="zh-CN" dirty="0" smtClean="0"/>
              <a:t>delay</a:t>
            </a:r>
            <a:endParaRPr lang="zh-CN" altLang="en-US" dirty="0"/>
          </a:p>
        </p:txBody>
      </p:sp>
      <p:sp>
        <p:nvSpPr>
          <p:cNvPr id="8" name="TextBox 7"/>
          <p:cNvSpPr txBox="1"/>
          <p:nvPr/>
        </p:nvSpPr>
        <p:spPr>
          <a:xfrm>
            <a:off x="8181975" y="746309"/>
            <a:ext cx="838200" cy="369332"/>
          </a:xfrm>
          <a:prstGeom prst="rect">
            <a:avLst/>
          </a:prstGeom>
          <a:noFill/>
        </p:spPr>
        <p:txBody>
          <a:bodyPr wrap="square" rtlCol="0">
            <a:spAutoFit/>
          </a:bodyPr>
          <a:lstStyle/>
          <a:p>
            <a:r>
              <a:rPr lang="en-US" altLang="zh-CN" dirty="0" smtClean="0"/>
              <a:t>slew</a:t>
            </a:r>
            <a:endParaRPr lang="zh-CN" altLang="en-US" dirty="0"/>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14" y="1115642"/>
            <a:ext cx="3126118" cy="216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0" name="Content Placeholder 3"/>
              <p:cNvGraphicFramePr>
                <a:graphicFrameLocks noGrp="1"/>
              </p:cNvGraphicFramePr>
              <p:nvPr>
                <p:ph idx="1"/>
                <p:extLst>
                  <p:ext uri="{D42A27DB-BD31-4B8C-83A1-F6EECF244321}">
                    <p14:modId xmlns:p14="http://schemas.microsoft.com/office/powerpoint/2010/main" val="2417881491"/>
                  </p:ext>
                </p:extLst>
              </p:nvPr>
            </p:nvGraphicFramePr>
            <p:xfrm>
              <a:off x="314789" y="4470879"/>
              <a:ext cx="3313277" cy="2642785"/>
            </p:xfrm>
            <a:graphic>
              <a:graphicData uri="http://schemas.openxmlformats.org/drawingml/2006/table">
                <a:tbl>
                  <a:tblPr>
                    <a:tableStyleId>{5C22544A-7EE6-4342-B048-85BDC9FD1C3A}</a:tableStyleId>
                  </a:tblPr>
                  <a:tblGrid>
                    <a:gridCol w="345925"/>
                    <a:gridCol w="503957"/>
                    <a:gridCol w="418675"/>
                    <a:gridCol w="624131"/>
                    <a:gridCol w="472944"/>
                    <a:gridCol w="505251"/>
                    <a:gridCol w="442394"/>
                  </a:tblGrid>
                  <a:tr h="246922">
                    <a:tc>
                      <a:txBody>
                        <a:bodyPr/>
                        <a:lstStyle/>
                        <a:p>
                          <a:pPr algn="just" fontAlgn="b"/>
                          <a:r>
                            <a:rPr lang="en-US" sz="1100" b="0" i="0" u="none" strike="noStrike" dirty="0" smtClean="0">
                              <a:solidFill>
                                <a:srgbClr val="000000"/>
                              </a:solidFill>
                              <a:effectLst/>
                              <a:latin typeface="+mn-ea"/>
                              <a:ea typeface="+mn-ea"/>
                            </a:rPr>
                            <a:t>Tech</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Cell</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14:m>
                            <m:oMathPara xmlns:m="http://schemas.openxmlformats.org/officeDocument/2006/math">
                              <m:oMathParaPr>
                                <m:jc m:val="centerGroup"/>
                              </m:oMathParaPr>
                              <m:oMath xmlns:m="http://schemas.openxmlformats.org/officeDocument/2006/math">
                                <m:sSub>
                                  <m:sSubPr>
                                    <m:ctrlPr>
                                      <a:rPr lang="en-US" altLang="zh-CN" sz="1100" b="0" i="1" u="none" strike="noStrike" smtClean="0">
                                        <a:solidFill>
                                          <a:srgbClr val="000000"/>
                                        </a:solidFill>
                                        <a:effectLst/>
                                        <a:latin typeface="Cambria Math"/>
                                        <a:ea typeface="+mn-ea"/>
                                      </a:rPr>
                                    </m:ctrlPr>
                                  </m:sSubPr>
                                  <m:e>
                                    <m:r>
                                      <a:rPr lang="en-US" altLang="zh-CN" sz="1100" b="0" i="1" u="none" strike="noStrike" smtClean="0">
                                        <a:solidFill>
                                          <a:srgbClr val="000000"/>
                                        </a:solidFill>
                                        <a:effectLst/>
                                        <a:latin typeface="Cambria Math"/>
                                        <a:ea typeface="+mn-ea"/>
                                      </a:rPr>
                                      <m:t>𝑘</m:t>
                                    </m:r>
                                  </m:e>
                                  <m:sub>
                                    <m:r>
                                      <a:rPr lang="en-US" altLang="zh-CN" sz="1100" b="0" i="1" u="none" strike="noStrike" smtClean="0">
                                        <a:solidFill>
                                          <a:srgbClr val="000000"/>
                                        </a:solidFill>
                                        <a:effectLst/>
                                        <a:latin typeface="Cambria Math"/>
                                        <a:ea typeface="+mn-ea"/>
                                      </a:rPr>
                                      <m:t>𝑑</m:t>
                                    </m:r>
                                  </m:sub>
                                </m:sSub>
                              </m:oMath>
                            </m:oMathPara>
                          </a14:m>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14:m>
                            <m:oMathPara xmlns:m="http://schemas.openxmlformats.org/officeDocument/2006/math">
                              <m:oMathParaPr>
                                <m:jc m:val="centerGroup"/>
                              </m:oMathParaPr>
                              <m:oMath xmlns:m="http://schemas.openxmlformats.org/officeDocument/2006/math">
                                <m:sSub>
                                  <m:sSubPr>
                                    <m:ctrlPr>
                                      <a:rPr lang="en-US" altLang="zh-CN" sz="1100" b="0" i="1" u="none" strike="noStrike" smtClean="0">
                                        <a:solidFill>
                                          <a:srgbClr val="000000"/>
                                        </a:solidFill>
                                        <a:effectLst/>
                                        <a:latin typeface="Cambria Math"/>
                                        <a:ea typeface="+mn-ea"/>
                                      </a:rPr>
                                    </m:ctrlPr>
                                  </m:sSubPr>
                                  <m:e>
                                    <m:r>
                                      <a:rPr lang="en-US" altLang="zh-CN" sz="1100" b="0" i="1" u="none" strike="noStrike" smtClean="0">
                                        <a:solidFill>
                                          <a:srgbClr val="000000"/>
                                        </a:solidFill>
                                        <a:effectLst/>
                                        <a:latin typeface="Cambria Math"/>
                                        <a:ea typeface="+mn-ea"/>
                                      </a:rPr>
                                      <m:t>𝐶</m:t>
                                    </m:r>
                                  </m:e>
                                  <m:sub>
                                    <m:r>
                                      <a:rPr lang="en-US" altLang="zh-CN" sz="1100" b="0" i="1" u="none" strike="noStrike" smtClean="0">
                                        <a:solidFill>
                                          <a:srgbClr val="000000"/>
                                        </a:solidFill>
                                        <a:effectLst/>
                                        <a:latin typeface="Cambria Math"/>
                                        <a:ea typeface="+mn-ea"/>
                                      </a:rPr>
                                      <m:t>𝑝𝑎𝑟</m:t>
                                    </m:r>
                                  </m:sub>
                                </m:sSub>
                                <m:r>
                                  <a:rPr lang="en-US" altLang="zh-CN" sz="1100" b="0" i="1" u="none" strike="noStrike" smtClean="0">
                                    <a:solidFill>
                                      <a:srgbClr val="000000"/>
                                    </a:solidFill>
                                    <a:effectLst/>
                                    <a:latin typeface="Cambria Math"/>
                                    <a:ea typeface="+mn-ea"/>
                                  </a:rPr>
                                  <m:t>(</m:t>
                                </m:r>
                                <m:r>
                                  <a:rPr lang="en-US" altLang="zh-CN" sz="1100" b="0" i="1" u="none" strike="noStrike" smtClean="0">
                                    <a:solidFill>
                                      <a:srgbClr val="000000"/>
                                    </a:solidFill>
                                    <a:effectLst/>
                                    <a:latin typeface="Cambria Math"/>
                                    <a:ea typeface="+mn-ea"/>
                                  </a:rPr>
                                  <m:t>𝑓𝐹</m:t>
                                </m:r>
                                <m:r>
                                  <a:rPr lang="en-US" altLang="zh-CN" sz="1100" b="0" i="1" u="none" strike="noStrike" smtClean="0">
                                    <a:solidFill>
                                      <a:srgbClr val="000000"/>
                                    </a:solidFill>
                                    <a:effectLst/>
                                    <a:latin typeface="Cambria Math"/>
                                    <a:ea typeface="+mn-ea"/>
                                  </a:rPr>
                                  <m:t>)</m:t>
                                </m:r>
                              </m:oMath>
                            </m:oMathPara>
                          </a14:m>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14:m>
                            <m:oMathPara xmlns:m="http://schemas.openxmlformats.org/officeDocument/2006/math">
                              <m:oMathParaPr>
                                <m:jc m:val="centerGroup"/>
                              </m:oMathParaPr>
                              <m:oMath xmlns:m="http://schemas.openxmlformats.org/officeDocument/2006/math">
                                <m:r>
                                  <a:rPr lang="en-US" sz="1100" b="0" i="1" u="none" strike="noStrike" smtClean="0">
                                    <a:solidFill>
                                      <a:srgbClr val="000000"/>
                                    </a:solidFill>
                                    <a:effectLst/>
                                    <a:latin typeface="Cambria Math"/>
                                    <a:ea typeface="+mn-ea"/>
                                  </a:rPr>
                                  <m:t>𝑉</m:t>
                                </m:r>
                                <m:r>
                                  <a:rPr lang="en-US" sz="1100" b="0" i="1" u="none" strike="noStrike" smtClean="0">
                                    <a:solidFill>
                                      <a:srgbClr val="000000"/>
                                    </a:solidFill>
                                    <a:effectLst/>
                                    <a:latin typeface="Cambria Math"/>
                                    <a:ea typeface="+mn-ea"/>
                                  </a:rPr>
                                  <m:t>′</m:t>
                                </m:r>
                                <m:r>
                                  <a:rPr lang="en-US" sz="1100" b="0" i="0" u="none" strike="noStrike" smtClean="0">
                                    <a:solidFill>
                                      <a:srgbClr val="000000"/>
                                    </a:solidFill>
                                    <a:effectLst/>
                                    <a:latin typeface="Cambria Math"/>
                                    <a:ea typeface="+mn-ea"/>
                                  </a:rPr>
                                  <m:t>(</m:t>
                                </m:r>
                                <m:r>
                                  <m:rPr>
                                    <m:sty m:val="p"/>
                                  </m:rPr>
                                  <a:rPr lang="en-US" sz="1100" b="0" i="0" u="none" strike="noStrike" smtClean="0">
                                    <a:solidFill>
                                      <a:srgbClr val="000000"/>
                                    </a:solidFill>
                                    <a:effectLst/>
                                    <a:latin typeface="Cambria Math"/>
                                    <a:ea typeface="+mn-ea"/>
                                  </a:rPr>
                                  <m:t>V</m:t>
                                </m:r>
                                <m:r>
                                  <a:rPr lang="en-US" sz="1100" b="0" i="0" u="none" strike="noStrike" smtClean="0">
                                    <a:solidFill>
                                      <a:srgbClr val="000000"/>
                                    </a:solidFill>
                                    <a:effectLst/>
                                    <a:latin typeface="Cambria Math"/>
                                    <a:ea typeface="+mn-ea"/>
                                  </a:rPr>
                                  <m:t>)</m:t>
                                </m:r>
                              </m:oMath>
                            </m:oMathPara>
                          </a14:m>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14:m>
                            <m:oMathPara xmlns:m="http://schemas.openxmlformats.org/officeDocument/2006/math">
                              <m:oMathParaPr>
                                <m:jc m:val="centerGroup"/>
                              </m:oMathParaPr>
                              <m:oMath xmlns:m="http://schemas.openxmlformats.org/officeDocument/2006/math">
                                <m:r>
                                  <a:rPr lang="en-US" sz="1100" b="0" i="1" u="none" strike="noStrike" smtClean="0">
                                    <a:solidFill>
                                      <a:srgbClr val="000000"/>
                                    </a:solidFill>
                                    <a:effectLst/>
                                    <a:latin typeface="Cambria Math"/>
                                    <a:ea typeface="+mn-ea"/>
                                  </a:rPr>
                                  <m:t>𝛼</m:t>
                                </m:r>
                              </m:oMath>
                            </m:oMathPara>
                          </a14:m>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error</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A</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0.951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0.266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0.0922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1.56%</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A</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0.372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1.328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0.209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0.0342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1.98%</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A</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0.356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1.186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0.241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0.91%</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B</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0.416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1.046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0.287</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0.1029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1.50%</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B</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0.403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1.471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0.228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0.0339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2.05%</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B</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0.374</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1.276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0.253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0.1041</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1.12%</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C</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0.978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0.272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0.1069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1.84%</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C</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1.120</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0.258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0.050</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1.94%</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C</a:t>
                          </a: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0.368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1.225</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0.264</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0.1170</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1.47%</a:t>
                          </a:r>
                        </a:p>
                      </a:txBody>
                      <a:tcPr marL="9525" marR="9525" marT="9525" marB="0" anchor="b"/>
                    </a:tc>
                  </a:tr>
                </a:tbl>
              </a:graphicData>
            </a:graphic>
          </p:graphicFrame>
        </mc:Choice>
        <mc:Fallback xmlns="">
          <p:graphicFrame>
            <p:nvGraphicFramePr>
              <p:cNvPr id="10" name="Content Placeholder 3"/>
              <p:cNvGraphicFramePr>
                <a:graphicFrameLocks noGrp="1"/>
              </p:cNvGraphicFramePr>
              <p:nvPr>
                <p:ph idx="1"/>
                <p:extLst>
                  <p:ext uri="{D42A27DB-BD31-4B8C-83A1-F6EECF244321}">
                    <p14:modId xmlns:p14="http://schemas.microsoft.com/office/powerpoint/2010/main" val="2417881491"/>
                  </p:ext>
                </p:extLst>
              </p:nvPr>
            </p:nvGraphicFramePr>
            <p:xfrm>
              <a:off x="314789" y="4470879"/>
              <a:ext cx="3313277" cy="2642785"/>
            </p:xfrm>
            <a:graphic>
              <a:graphicData uri="http://schemas.openxmlformats.org/drawingml/2006/table">
                <a:tbl>
                  <a:tblPr>
                    <a:tableStyleId>{5C22544A-7EE6-4342-B048-85BDC9FD1C3A}</a:tableStyleId>
                  </a:tblPr>
                  <a:tblGrid>
                    <a:gridCol w="345925"/>
                    <a:gridCol w="503957"/>
                    <a:gridCol w="418675"/>
                    <a:gridCol w="624131"/>
                    <a:gridCol w="472944"/>
                    <a:gridCol w="505251"/>
                    <a:gridCol w="442394"/>
                  </a:tblGrid>
                  <a:tr h="246922">
                    <a:tc>
                      <a:txBody>
                        <a:bodyPr/>
                        <a:lstStyle/>
                        <a:p>
                          <a:pPr algn="just" fontAlgn="b"/>
                          <a:r>
                            <a:rPr lang="en-US" sz="1100" b="0" i="0" u="none" strike="noStrike" dirty="0" smtClean="0">
                              <a:solidFill>
                                <a:srgbClr val="000000"/>
                              </a:solidFill>
                              <a:effectLst/>
                              <a:latin typeface="+mn-ea"/>
                              <a:ea typeface="+mn-ea"/>
                            </a:rPr>
                            <a:t>Tech</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Cell</a:t>
                          </a:r>
                          <a:endParaRPr lang="en-US" sz="1100" b="0" i="0" u="none" strike="noStrike" dirty="0">
                            <a:solidFill>
                              <a:srgbClr val="000000"/>
                            </a:solidFill>
                            <a:effectLst/>
                            <a:latin typeface="+mn-ea"/>
                            <a:ea typeface="+mn-ea"/>
                          </a:endParaRPr>
                        </a:p>
                      </a:txBody>
                      <a:tcPr marL="9525" marR="9525" marT="9525" marB="0" anchor="b"/>
                    </a:tc>
                    <a:tc>
                      <a:txBody>
                        <a:bodyPr/>
                        <a:lstStyle/>
                        <a:p>
                          <a:endParaRPr lang="zh-CN"/>
                        </a:p>
                      </a:txBody>
                      <a:tcPr marL="9525" marR="9525" marT="9525" marB="0" anchor="b">
                        <a:blipFill rotWithShape="1">
                          <a:blip r:embed="rId5"/>
                          <a:stretch>
                            <a:fillRect l="-202899" r="-486957" b="-995122"/>
                          </a:stretch>
                        </a:blipFill>
                      </a:tcPr>
                    </a:tc>
                    <a:tc>
                      <a:txBody>
                        <a:bodyPr/>
                        <a:lstStyle/>
                        <a:p>
                          <a:endParaRPr lang="zh-CN"/>
                        </a:p>
                      </a:txBody>
                      <a:tcPr marL="9525" marR="9525" marT="9525" marB="0" anchor="b">
                        <a:blipFill rotWithShape="1">
                          <a:blip r:embed="rId5"/>
                          <a:stretch>
                            <a:fillRect l="-204902" r="-229412" b="-995122"/>
                          </a:stretch>
                        </a:blipFill>
                      </a:tcPr>
                    </a:tc>
                    <a:tc>
                      <a:txBody>
                        <a:bodyPr/>
                        <a:lstStyle/>
                        <a:p>
                          <a:endParaRPr lang="zh-CN"/>
                        </a:p>
                      </a:txBody>
                      <a:tcPr marL="9525" marR="9525" marT="9525" marB="0" anchor="b">
                        <a:blipFill rotWithShape="1">
                          <a:blip r:embed="rId5"/>
                          <a:stretch>
                            <a:fillRect l="-398718" r="-200000" b="-995122"/>
                          </a:stretch>
                        </a:blipFill>
                      </a:tcPr>
                    </a:tc>
                    <a:tc>
                      <a:txBody>
                        <a:bodyPr/>
                        <a:lstStyle/>
                        <a:p>
                          <a:endParaRPr lang="zh-CN"/>
                        </a:p>
                      </a:txBody>
                      <a:tcPr marL="9525" marR="9525" marT="9525" marB="0" anchor="b">
                        <a:blipFill rotWithShape="1">
                          <a:blip r:embed="rId5"/>
                          <a:stretch>
                            <a:fillRect l="-474390" r="-90244" b="-995122"/>
                          </a:stretch>
                        </a:blip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error</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A</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0.951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0.266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0.0922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1.56%</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A</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0.372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1.328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0.209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0.0342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1.98%</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A</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0.356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1.186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0.241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0.102</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0.91%</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B</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0.416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1.046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0.287</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0.1029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1.50%</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B</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0.403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1.471</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0.228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0.0339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2.05%</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B</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0.374</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1.276</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0.253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0.1041</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1.12%</a:t>
                          </a:r>
                        </a:p>
                      </a:txBody>
                      <a:tcPr marL="9525" marR="9525" marT="9525" marB="0" anchor="b"/>
                    </a:tc>
                  </a:tr>
                  <a:tr h="266207">
                    <a:tc>
                      <a:txBody>
                        <a:bodyPr/>
                        <a:lstStyle/>
                        <a:p>
                          <a:pPr algn="just" fontAlgn="b"/>
                          <a:r>
                            <a:rPr lang="en-US" sz="1100" b="0" i="0" u="none" strike="noStrike" dirty="0" smtClean="0">
                              <a:solidFill>
                                <a:srgbClr val="000000"/>
                              </a:solidFill>
                              <a:effectLst/>
                              <a:latin typeface="+mn-ea"/>
                              <a:ea typeface="+mn-ea"/>
                            </a:rPr>
                            <a:t>C</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INV</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0.389</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0.978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0.272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0.1069</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1.84%</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C</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NAND2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0.383</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1.120</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0.258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0.050</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1.94%</a:t>
                          </a:r>
                        </a:p>
                      </a:txBody>
                      <a:tcPr marL="9525" marR="9525" marT="9525" marB="0" anchor="b"/>
                    </a:tc>
                  </a:tr>
                  <a:tr h="266207">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ea"/>
                              <a:ea typeface="+mn-ea"/>
                            </a:rPr>
                            <a:t>C</a:t>
                          </a:r>
                          <a:endParaRPr lang="en-US" altLang="zh-CN" sz="1100" b="0" i="0" u="none" strike="noStrike" dirty="0" smtClean="0">
                            <a:solidFill>
                              <a:srgbClr val="000000"/>
                            </a:solidFill>
                            <a:effectLst/>
                            <a:latin typeface="+mn-ea"/>
                            <a:ea typeface="+mn-ea"/>
                          </a:endParaRPr>
                        </a:p>
                      </a:txBody>
                      <a:tcPr marL="9525" marR="9525" marT="9525" marB="0" anchor="b"/>
                    </a:tc>
                    <a:tc>
                      <a:txBody>
                        <a:bodyPr/>
                        <a:lstStyle/>
                        <a:p>
                          <a:pPr algn="just" fontAlgn="b"/>
                          <a:r>
                            <a:rPr lang="en-US" sz="1100" b="0" i="0" u="none" strike="noStrike" dirty="0" smtClean="0">
                              <a:solidFill>
                                <a:srgbClr val="000000"/>
                              </a:solidFill>
                              <a:effectLst/>
                              <a:latin typeface="+mn-ea"/>
                              <a:ea typeface="+mn-ea"/>
                            </a:rPr>
                            <a:t>NOR2</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0.368</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1.225</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a:effectLst/>
                              <a:latin typeface="+mn-ea"/>
                              <a:ea typeface="+mn-ea"/>
                            </a:rPr>
                            <a:t>-</a:t>
                          </a:r>
                          <a:r>
                            <a:rPr lang="en-US" sz="1100" u="none" strike="noStrike" dirty="0" smtClean="0">
                              <a:effectLst/>
                              <a:latin typeface="+mn-ea"/>
                              <a:ea typeface="+mn-ea"/>
                            </a:rPr>
                            <a:t>0.264</a:t>
                          </a:r>
                          <a:endParaRPr lang="en-US" sz="1100" b="0" i="0" u="none" strike="noStrike" dirty="0">
                            <a:solidFill>
                              <a:srgbClr val="000000"/>
                            </a:solidFill>
                            <a:effectLst/>
                            <a:latin typeface="+mn-ea"/>
                            <a:ea typeface="+mn-ea"/>
                          </a:endParaRPr>
                        </a:p>
                      </a:txBody>
                      <a:tcPr marL="9525" marR="9525" marT="9525" marB="0" anchor="b"/>
                    </a:tc>
                    <a:tc>
                      <a:txBody>
                        <a:bodyPr/>
                        <a:lstStyle/>
                        <a:p>
                          <a:pPr algn="just" fontAlgn="b"/>
                          <a:r>
                            <a:rPr lang="en-US" sz="1100" u="none" strike="noStrike" dirty="0" smtClean="0">
                              <a:effectLst/>
                              <a:latin typeface="+mn-ea"/>
                              <a:ea typeface="+mn-ea"/>
                            </a:rPr>
                            <a:t>0.1170</a:t>
                          </a:r>
                          <a:endParaRPr lang="en-US" sz="1100" b="0" i="0" u="none" strike="noStrike" dirty="0">
                            <a:solidFill>
                              <a:srgbClr val="000000"/>
                            </a:solidFill>
                            <a:effectLst/>
                            <a:latin typeface="+mn-ea"/>
                            <a:ea typeface="+mn-ea"/>
                          </a:endParaRPr>
                        </a:p>
                      </a:txBody>
                      <a:tcPr marL="9525" marR="9525" marT="9525" marB="0" anchor="b"/>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altLang="zh-CN" sz="1100" dirty="0" smtClean="0">
                              <a:latin typeface="+mn-ea"/>
                              <a:ea typeface="+mn-ea"/>
                            </a:rPr>
                            <a:t>1.47%</a:t>
                          </a:r>
                        </a:p>
                      </a:txBody>
                      <a:tcPr marL="9525" marR="9525" marT="9525" marB="0" anchor="b"/>
                    </a:tc>
                  </a:tr>
                </a:tbl>
              </a:graphicData>
            </a:graphic>
          </p:graphicFrame>
        </mc:Fallback>
      </mc:AlternateContent>
      <p:sp>
        <p:nvSpPr>
          <p:cNvPr id="11" name="TextBox 10"/>
          <p:cNvSpPr txBox="1"/>
          <p:nvPr/>
        </p:nvSpPr>
        <p:spPr>
          <a:xfrm>
            <a:off x="8181975" y="4101547"/>
            <a:ext cx="838200" cy="369332"/>
          </a:xfrm>
          <a:prstGeom prst="rect">
            <a:avLst/>
          </a:prstGeom>
          <a:noFill/>
        </p:spPr>
        <p:txBody>
          <a:bodyPr wrap="square" rtlCol="0">
            <a:spAutoFit/>
          </a:bodyPr>
          <a:lstStyle/>
          <a:p>
            <a:r>
              <a:rPr lang="en-US" altLang="zh-CN" dirty="0" smtClean="0"/>
              <a:t>slew</a:t>
            </a:r>
            <a:endParaRPr lang="zh-CN" altLang="en-US" dirty="0"/>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3343275"/>
            <a:ext cx="38576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0" y="2874075"/>
            <a:ext cx="8572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270" y="3771900"/>
            <a:ext cx="25717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698198"/>
      </p:ext>
    </p:extLst>
  </p:cSld>
  <p:clrMapOvr>
    <a:masterClrMapping/>
  </p:clrMapOvr>
  <mc:AlternateContent xmlns:mc="http://schemas.openxmlformats.org/markup-compatibility/2006" xmlns:p14="http://schemas.microsoft.com/office/powerpoint/2010/main">
    <mc:Choice Requires="p14">
      <p:transition spd="slow" p14:dur="2000" advTm="41510"/>
    </mc:Choice>
    <mc:Fallback xmlns="">
      <p:transition spd="slow" advTm="4151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Bayesian Inference Characterization Flow</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228725"/>
            <a:ext cx="7280275" cy="609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965737"/>
      </p:ext>
    </p:extLst>
  </p:cSld>
  <p:clrMapOvr>
    <a:masterClrMapping/>
  </p:clrMapOvr>
  <mc:AlternateContent xmlns:mc="http://schemas.openxmlformats.org/markup-compatibility/2006" xmlns:p14="http://schemas.microsoft.com/office/powerpoint/2010/main">
    <mc:Choice Requires="p14">
      <p:transition spd="slow" p14:dur="2000" advTm="20808"/>
    </mc:Choice>
    <mc:Fallback xmlns="">
      <p:transition spd="slow" advTm="2080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Validation</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97" y="838198"/>
            <a:ext cx="3968153" cy="29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37" y="3981510"/>
            <a:ext cx="7421337" cy="334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823848" y="6150303"/>
            <a:ext cx="1599645" cy="0"/>
          </a:xfrm>
          <a:prstGeom prst="straightConnector1">
            <a:avLst/>
          </a:prstGeom>
          <a:solidFill>
            <a:schemeClr val="accent1"/>
          </a:solidFill>
          <a:ln w="19050" cap="flat" cmpd="sng" algn="ctr">
            <a:solidFill>
              <a:schemeClr val="tx1"/>
            </a:solidFill>
            <a:prstDash val="solid"/>
            <a:round/>
            <a:headEnd type="arrow"/>
            <a:tailEnd type="arrow"/>
          </a:ln>
          <a:effectLst/>
        </p:spPr>
      </p:cxnSp>
      <p:cxnSp>
        <p:nvCxnSpPr>
          <p:cNvPr id="8" name="Straight Arrow Connector 7"/>
          <p:cNvCxnSpPr/>
          <p:nvPr/>
        </p:nvCxnSpPr>
        <p:spPr bwMode="auto">
          <a:xfrm>
            <a:off x="4177423" y="6275697"/>
            <a:ext cx="1594727" cy="0"/>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9" name="TextBox 8"/>
          <p:cNvSpPr txBox="1"/>
          <p:nvPr/>
        </p:nvSpPr>
        <p:spPr>
          <a:xfrm>
            <a:off x="768646" y="5811234"/>
            <a:ext cx="1710048" cy="369332"/>
          </a:xfrm>
          <a:prstGeom prst="rect">
            <a:avLst/>
          </a:prstGeom>
          <a:noFill/>
        </p:spPr>
        <p:txBody>
          <a:bodyPr wrap="square" rtlCol="0">
            <a:spAutoFit/>
          </a:bodyPr>
          <a:lstStyle/>
          <a:p>
            <a:r>
              <a:rPr lang="en-US" altLang="zh-CN" dirty="0" smtClean="0"/>
              <a:t>17X reduction</a:t>
            </a:r>
            <a:endParaRPr lang="zh-CN" altLang="en-US" dirty="0"/>
          </a:p>
        </p:txBody>
      </p:sp>
      <p:sp>
        <p:nvSpPr>
          <p:cNvPr id="10" name="TextBox 9"/>
          <p:cNvSpPr txBox="1"/>
          <p:nvPr/>
        </p:nvSpPr>
        <p:spPr>
          <a:xfrm>
            <a:off x="4090677" y="5916755"/>
            <a:ext cx="1710048" cy="369332"/>
          </a:xfrm>
          <a:prstGeom prst="rect">
            <a:avLst/>
          </a:prstGeom>
          <a:noFill/>
        </p:spPr>
        <p:txBody>
          <a:bodyPr wrap="square" rtlCol="0">
            <a:spAutoFit/>
          </a:bodyPr>
          <a:lstStyle/>
          <a:p>
            <a:r>
              <a:rPr lang="en-US" altLang="zh-CN" dirty="0" smtClean="0"/>
              <a:t>20X reduction</a:t>
            </a:r>
            <a:endParaRPr lang="zh-CN" altLang="en-US" dirty="0"/>
          </a:p>
        </p:txBody>
      </p:sp>
      <mc:AlternateContent xmlns:mc="http://schemas.openxmlformats.org/markup-compatibility/2006" xmlns:a14="http://schemas.microsoft.com/office/drawing/2010/main">
        <mc:Choice Requires="a14">
          <p:sp>
            <p:nvSpPr>
              <p:cNvPr id="11" name="TextBox 10"/>
              <p:cNvSpPr txBox="1"/>
              <p:nvPr/>
            </p:nvSpPr>
            <p:spPr>
              <a:xfrm>
                <a:off x="854275" y="3823867"/>
                <a:ext cx="96202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a:rPr>
                        <m:t>𝜇</m:t>
                      </m:r>
                      <m:r>
                        <a:rPr lang="en-US" altLang="zh-CN" sz="2000" b="0" i="1" smtClean="0">
                          <a:latin typeface="Cambria Math"/>
                        </a:rPr>
                        <m:t>(</m:t>
                      </m:r>
                      <m:sSub>
                        <m:sSubPr>
                          <m:ctrlPr>
                            <a:rPr lang="en-US" altLang="zh-CN" sz="2000" i="1" smtClean="0">
                              <a:latin typeface="Cambria Math"/>
                            </a:rPr>
                          </m:ctrlPr>
                        </m:sSubPr>
                        <m:e>
                          <m:r>
                            <a:rPr lang="en-US" altLang="zh-CN" sz="2000" b="0" i="1" smtClean="0">
                              <a:latin typeface="Cambria Math"/>
                            </a:rPr>
                            <m:t>𝑇</m:t>
                          </m:r>
                        </m:e>
                        <m:sub>
                          <m:r>
                            <a:rPr lang="en-US" altLang="zh-CN" sz="2000" b="0" i="1" smtClean="0">
                              <a:latin typeface="Cambria Math"/>
                            </a:rPr>
                            <m:t>𝑑</m:t>
                          </m:r>
                        </m:sub>
                      </m:sSub>
                      <m:r>
                        <a:rPr lang="en-US" altLang="zh-CN" sz="2000" b="0" i="1" smtClean="0">
                          <a:latin typeface="Cambria Math"/>
                        </a:rPr>
                        <m:t>)</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54275" y="3823867"/>
                <a:ext cx="962025" cy="400110"/>
              </a:xfrm>
              <a:prstGeom prst="rect">
                <a:avLst/>
              </a:prstGeom>
              <a:blipFill rotWithShape="1">
                <a:blip r:embed="rId4"/>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32132" y="3823867"/>
                <a:ext cx="88530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a:rPr>
                        <m:t>𝜎</m:t>
                      </m:r>
                      <m:r>
                        <a:rPr lang="en-US" altLang="zh-CN" sz="2000" i="1">
                          <a:latin typeface="Cambria Math"/>
                        </a:rPr>
                        <m:t>(</m:t>
                      </m:r>
                      <m:sSub>
                        <m:sSubPr>
                          <m:ctrlPr>
                            <a:rPr lang="en-US" altLang="zh-CN" sz="2000" i="1">
                              <a:latin typeface="Cambria Math"/>
                            </a:rPr>
                          </m:ctrlPr>
                        </m:sSubPr>
                        <m:e>
                          <m:r>
                            <a:rPr lang="en-US" altLang="zh-CN" sz="2000" i="1">
                              <a:latin typeface="Cambria Math"/>
                            </a:rPr>
                            <m:t>𝑇</m:t>
                          </m:r>
                        </m:e>
                        <m:sub>
                          <m:r>
                            <a:rPr lang="en-US" altLang="zh-CN" sz="2000" i="1">
                              <a:latin typeface="Cambria Math"/>
                            </a:rPr>
                            <m:t>𝑑</m:t>
                          </m:r>
                        </m:sub>
                      </m:sSub>
                      <m:r>
                        <a:rPr lang="en-US" altLang="zh-CN" sz="2000" i="1">
                          <a:latin typeface="Cambria Math"/>
                        </a:rPr>
                        <m:t>)</m:t>
                      </m:r>
                    </m:oMath>
                  </m:oMathPara>
                </a14:m>
                <a:endParaRPr lang="en-US" altLang="zh-CN" sz="2000" dirty="0"/>
              </a:p>
            </p:txBody>
          </p:sp>
        </mc:Choice>
        <mc:Fallback xmlns="">
          <p:sp>
            <p:nvSpPr>
              <p:cNvPr id="12" name="Rectangle 11"/>
              <p:cNvSpPr>
                <a:spLocks noRot="1" noChangeAspect="1" noMove="1" noResize="1" noEditPoints="1" noAdjustHandles="1" noChangeArrowheads="1" noChangeShapeType="1" noTextEdit="1"/>
              </p:cNvSpPr>
              <p:nvPr/>
            </p:nvSpPr>
            <p:spPr>
              <a:xfrm>
                <a:off x="4532132" y="3823867"/>
                <a:ext cx="885307" cy="400110"/>
              </a:xfrm>
              <a:prstGeom prst="rect">
                <a:avLst/>
              </a:prstGeom>
              <a:blipFill rotWithShape="1">
                <a:blip r:embed="rId5"/>
                <a:stretch>
                  <a:fillRect b="-16667"/>
                </a:stretch>
              </a:blipFill>
            </p:spPr>
            <p:txBody>
              <a:bodyPr/>
              <a:lstStyle/>
              <a:p>
                <a:r>
                  <a:rPr lang="zh-CN" altLang="en-US">
                    <a:noFill/>
                  </a:rPr>
                  <a:t> </a:t>
                </a:r>
              </a:p>
            </p:txBody>
          </p:sp>
        </mc:Fallback>
      </mc:AlternateContent>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600" y="1032335"/>
            <a:ext cx="4671583" cy="231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71102" y="834481"/>
            <a:ext cx="2648310" cy="338554"/>
          </a:xfrm>
          <a:prstGeom prst="rect">
            <a:avLst/>
          </a:prstGeom>
          <a:noFill/>
        </p:spPr>
        <p:txBody>
          <a:bodyPr wrap="square" rtlCol="0">
            <a:spAutoFit/>
          </a:bodyPr>
          <a:lstStyle/>
          <a:p>
            <a:r>
              <a:rPr lang="en-US" sz="1600" dirty="0" smtClean="0"/>
              <a:t>Validation input spread</a:t>
            </a:r>
            <a:endParaRPr lang="en-US" sz="1600" dirty="0"/>
          </a:p>
        </p:txBody>
      </p:sp>
      <p:sp>
        <p:nvSpPr>
          <p:cNvPr id="13" name="TextBox 12"/>
          <p:cNvSpPr txBox="1"/>
          <p:nvPr/>
        </p:nvSpPr>
        <p:spPr>
          <a:xfrm>
            <a:off x="5772150" y="838198"/>
            <a:ext cx="2838450" cy="338554"/>
          </a:xfrm>
          <a:prstGeom prst="rect">
            <a:avLst/>
          </a:prstGeom>
          <a:noFill/>
        </p:spPr>
        <p:txBody>
          <a:bodyPr wrap="square" rtlCol="0">
            <a:spAutoFit/>
          </a:bodyPr>
          <a:lstStyle/>
          <a:p>
            <a:r>
              <a:rPr lang="en-US" altLang="zh-CN" sz="1600" dirty="0" smtClean="0"/>
              <a:t>Nominal characterization</a:t>
            </a:r>
            <a:endParaRPr lang="zh-CN" altLang="en-US" sz="1600" dirty="0"/>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981510"/>
            <a:ext cx="3655374" cy="33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072925" y="3488946"/>
            <a:ext cx="2838450" cy="338554"/>
          </a:xfrm>
          <a:prstGeom prst="rect">
            <a:avLst/>
          </a:prstGeom>
          <a:noFill/>
        </p:spPr>
        <p:txBody>
          <a:bodyPr wrap="square" rtlCol="0">
            <a:spAutoFit/>
          </a:bodyPr>
          <a:lstStyle/>
          <a:p>
            <a:r>
              <a:rPr lang="en-US" altLang="zh-CN" sz="1600" dirty="0" smtClean="0"/>
              <a:t>Statistical characterization</a:t>
            </a:r>
            <a:endParaRPr lang="zh-CN" altLang="en-US" sz="1600" dirty="0"/>
          </a:p>
        </p:txBody>
      </p:sp>
    </p:spTree>
    <p:extLst>
      <p:ext uri="{BB962C8B-B14F-4D97-AF65-F5344CB8AC3E}">
        <p14:creationId xmlns:p14="http://schemas.microsoft.com/office/powerpoint/2010/main" val="2875547234"/>
      </p:ext>
    </p:extLst>
  </p:cSld>
  <p:clrMapOvr>
    <a:masterClrMapping/>
  </p:clrMapOvr>
  <mc:AlternateContent xmlns:mc="http://schemas.openxmlformats.org/markup-compatibility/2006" xmlns:p14="http://schemas.microsoft.com/office/powerpoint/2010/main">
    <mc:Choice Requires="p14">
      <p:transition spd="slow" p14:dur="2000" advTm="57399"/>
    </mc:Choice>
    <mc:Fallback xmlns="">
      <p:transition spd="slow" advTm="5739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Funding and support provided in part through the MIT/Masdar Institute Cooperative Program, and in part through collaboration with PDF Solutions, Inc.</a:t>
            </a:r>
          </a:p>
        </p:txBody>
      </p:sp>
      <p:sp>
        <p:nvSpPr>
          <p:cNvPr id="3" name="Title 2"/>
          <p:cNvSpPr>
            <a:spLocks noGrp="1"/>
          </p:cNvSpPr>
          <p:nvPr>
            <p:ph type="title"/>
          </p:nvPr>
        </p:nvSpPr>
        <p:spPr/>
        <p:txBody>
          <a:bodyPr/>
          <a:lstStyle/>
          <a:p>
            <a:r>
              <a:rPr lang="en-US" dirty="0" smtClean="0"/>
              <a:t>Acknowledgments</a:t>
            </a:r>
            <a:endParaRPr lang="en-US" dirty="0"/>
          </a:p>
        </p:txBody>
      </p:sp>
    </p:spTree>
    <p:extLst>
      <p:ext uri="{BB962C8B-B14F-4D97-AF65-F5344CB8AC3E}">
        <p14:creationId xmlns:p14="http://schemas.microsoft.com/office/powerpoint/2010/main" val="136123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dirty="0" smtClean="0"/>
              <a:t>Challenges </a:t>
            </a:r>
            <a:r>
              <a:rPr lang="en-US" altLang="zh-CN" dirty="0"/>
              <a:t>with solution uniqueness/expressiveness</a:t>
            </a:r>
          </a:p>
          <a:p>
            <a:pPr lvl="1"/>
            <a:r>
              <a:rPr lang="en-US" altLang="zh-CN" dirty="0"/>
              <a:t>We wish to extract parameters with </a:t>
            </a:r>
            <a:r>
              <a:rPr lang="en-US" altLang="zh-CN" dirty="0">
                <a:solidFill>
                  <a:srgbClr val="9B1244"/>
                </a:solidFill>
              </a:rPr>
              <a:t>physical meaning</a:t>
            </a:r>
          </a:p>
          <a:p>
            <a:pPr lvl="1"/>
            <a:r>
              <a:rPr lang="en-US" altLang="zh-CN" dirty="0"/>
              <a:t>We need to preserve </a:t>
            </a:r>
            <a:r>
              <a:rPr lang="en-US" altLang="zh-CN" dirty="0">
                <a:solidFill>
                  <a:srgbClr val="9B1244"/>
                </a:solidFill>
              </a:rPr>
              <a:t>physical correlation </a:t>
            </a:r>
            <a:r>
              <a:rPr lang="en-US" altLang="zh-CN" dirty="0"/>
              <a:t>among </a:t>
            </a:r>
            <a:r>
              <a:rPr lang="en-US" altLang="zh-CN" dirty="0" smtClean="0"/>
              <a:t>parameters</a:t>
            </a:r>
          </a:p>
          <a:p>
            <a:pPr lvl="1"/>
            <a:r>
              <a:rPr lang="en-US" altLang="zh-CN" dirty="0"/>
              <a:t>We need to </a:t>
            </a:r>
            <a:r>
              <a:rPr lang="en-US" altLang="zh-CN" dirty="0" smtClean="0"/>
              <a:t>limit the </a:t>
            </a:r>
            <a:r>
              <a:rPr lang="en-US" altLang="zh-CN" dirty="0"/>
              <a:t>parameter values to a </a:t>
            </a:r>
            <a:r>
              <a:rPr lang="en-US" altLang="zh-CN" dirty="0" smtClean="0"/>
              <a:t>specific domain</a:t>
            </a:r>
          </a:p>
          <a:p>
            <a:pPr marL="0" indent="0">
              <a:buNone/>
            </a:pPr>
            <a:endParaRPr lang="en-US" altLang="zh-CN" dirty="0">
              <a:solidFill>
                <a:srgbClr val="FF0000"/>
              </a:solidFill>
            </a:endParaRPr>
          </a:p>
          <a:p>
            <a:r>
              <a:rPr lang="en-US" altLang="zh-CN" dirty="0"/>
              <a:t>Challenges from </a:t>
            </a:r>
            <a:r>
              <a:rPr lang="en-US" altLang="zh-CN" dirty="0" smtClean="0"/>
              <a:t>over-fitting</a:t>
            </a:r>
          </a:p>
          <a:p>
            <a:pPr lvl="1"/>
            <a:r>
              <a:rPr lang="en-US" altLang="zh-CN" dirty="0"/>
              <a:t>We wish </a:t>
            </a:r>
            <a:r>
              <a:rPr lang="en-US" altLang="zh-CN" dirty="0" smtClean="0"/>
              <a:t>to model the system with limited measurements/samples</a:t>
            </a:r>
          </a:p>
          <a:p>
            <a:pPr lvl="1"/>
            <a:r>
              <a:rPr lang="en-US" altLang="zh-CN" dirty="0" smtClean="0"/>
              <a:t>Some methods require </a:t>
            </a:r>
            <a:r>
              <a:rPr lang="en-US" altLang="zh-CN" dirty="0" smtClean="0">
                <a:solidFill>
                  <a:srgbClr val="9B1244"/>
                </a:solidFill>
              </a:rPr>
              <a:t>uncorrelated</a:t>
            </a:r>
            <a:r>
              <a:rPr lang="en-US" altLang="zh-CN" dirty="0" smtClean="0">
                <a:solidFill>
                  <a:srgbClr val="FF0000"/>
                </a:solidFill>
              </a:rPr>
              <a:t> </a:t>
            </a:r>
            <a:r>
              <a:rPr lang="en-US" altLang="zh-CN" dirty="0" smtClean="0"/>
              <a:t>measurements/variables</a:t>
            </a:r>
          </a:p>
          <a:p>
            <a:pPr lvl="1"/>
            <a:r>
              <a:rPr lang="en-US" altLang="zh-CN" dirty="0" smtClean="0"/>
              <a:t>Need to perform feature selection</a:t>
            </a:r>
            <a:endParaRPr lang="en-US" altLang="zh-CN" dirty="0"/>
          </a:p>
          <a:p>
            <a:pPr marL="0" indent="0">
              <a:buNone/>
            </a:pPr>
            <a:endParaRPr lang="en-US" altLang="zh-CN" dirty="0" smtClean="0">
              <a:solidFill>
                <a:srgbClr val="0000FF"/>
              </a:solidFill>
            </a:endParaRPr>
          </a:p>
          <a:p>
            <a:r>
              <a:rPr lang="en-US" altLang="zh-CN" dirty="0"/>
              <a:t>Challenges with noisy data</a:t>
            </a:r>
          </a:p>
          <a:p>
            <a:pPr lvl="1"/>
            <a:r>
              <a:rPr lang="en-US" altLang="zh-CN" dirty="0" smtClean="0"/>
              <a:t>Equal weight is assigned to different measurements</a:t>
            </a:r>
          </a:p>
          <a:p>
            <a:pPr lvl="1"/>
            <a:r>
              <a:rPr lang="en-US" altLang="zh-CN" dirty="0"/>
              <a:t>We wish </a:t>
            </a:r>
            <a:r>
              <a:rPr lang="en-US" altLang="zh-CN" dirty="0" smtClean="0"/>
              <a:t>to identify data with </a:t>
            </a:r>
            <a:r>
              <a:rPr lang="en-US" altLang="zh-CN" dirty="0" smtClean="0">
                <a:solidFill>
                  <a:srgbClr val="9B1244"/>
                </a:solidFill>
              </a:rPr>
              <a:t>systematic offset</a:t>
            </a:r>
            <a:r>
              <a:rPr lang="en-US" altLang="zh-CN" dirty="0" smtClean="0"/>
              <a:t> or </a:t>
            </a:r>
            <a:r>
              <a:rPr lang="en-US" altLang="zh-CN" dirty="0" smtClean="0">
                <a:solidFill>
                  <a:srgbClr val="9B1244"/>
                </a:solidFill>
              </a:rPr>
              <a:t>measurement noise</a:t>
            </a:r>
          </a:p>
        </p:txBody>
      </p:sp>
      <p:sp>
        <p:nvSpPr>
          <p:cNvPr id="3" name="Title 2"/>
          <p:cNvSpPr>
            <a:spLocks noGrp="1"/>
          </p:cNvSpPr>
          <p:nvPr>
            <p:ph type="title"/>
          </p:nvPr>
        </p:nvSpPr>
        <p:spPr/>
        <p:txBody>
          <a:bodyPr/>
          <a:lstStyle/>
          <a:p>
            <a:r>
              <a:rPr lang="en-US" altLang="zh-CN" dirty="0" smtClean="0"/>
              <a:t>Limitations in System Identification Approaches</a:t>
            </a:r>
            <a:endParaRPr lang="zh-CN" altLang="en-US" dirty="0"/>
          </a:p>
        </p:txBody>
      </p:sp>
    </p:spTree>
    <p:extLst>
      <p:ext uri="{BB962C8B-B14F-4D97-AF65-F5344CB8AC3E}">
        <p14:creationId xmlns:p14="http://schemas.microsoft.com/office/powerpoint/2010/main" val="2206647259"/>
      </p:ext>
    </p:extLst>
  </p:cSld>
  <p:clrMapOvr>
    <a:masterClrMapping/>
  </p:clrMapOvr>
  <mc:AlternateContent xmlns:mc="http://schemas.openxmlformats.org/markup-compatibility/2006" xmlns:p14="http://schemas.microsoft.com/office/powerpoint/2010/main">
    <mc:Choice Requires="p14">
      <p:transition spd="slow" p14:dur="2000" advTm="66589"/>
    </mc:Choice>
    <mc:Fallback xmlns="">
      <p:transition spd="slow" advTm="6658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1525" y="192067"/>
            <a:ext cx="8842375" cy="608432"/>
          </a:xfrm>
        </p:spPr>
        <p:txBody>
          <a:bodyPr/>
          <a:lstStyle/>
          <a:p>
            <a:r>
              <a:rPr lang="en-US" altLang="zh-CN" dirty="0"/>
              <a:t>Our Approach to IC Statistical Modeling and Extraction</a:t>
            </a:r>
            <a:endParaRPr lang="en-US" dirty="0"/>
          </a:p>
        </p:txBody>
      </p:sp>
      <p:sp>
        <p:nvSpPr>
          <p:cNvPr id="6" name="Content Placeholder 1"/>
          <p:cNvSpPr txBox="1">
            <a:spLocks/>
          </p:cNvSpPr>
          <p:nvPr/>
        </p:nvSpPr>
        <p:spPr bwMode="auto">
          <a:xfrm>
            <a:off x="266701" y="913232"/>
            <a:ext cx="5400674" cy="170688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marL="341313" indent="-341313"/>
            <a:r>
              <a:rPr lang="en-US" kern="0" dirty="0" smtClean="0"/>
              <a:t>MIT </a:t>
            </a:r>
            <a:r>
              <a:rPr lang="en-US" kern="0" dirty="0" smtClean="0"/>
              <a:t>Virtual Source (MVS) Compact MOSFET Model (Antoniadis et al.)</a:t>
            </a:r>
          </a:p>
          <a:p>
            <a:pPr marL="627063" lvl="1" indent="-285750">
              <a:buClr>
                <a:schemeClr val="tx2"/>
              </a:buClr>
              <a:buSzPct val="150000"/>
              <a:buFont typeface="Arial" panose="020B0604020202020204" pitchFamily="34" charset="0"/>
              <a:buChar char="•"/>
            </a:pPr>
            <a:r>
              <a:rPr lang="en-US" b="1" kern="0" dirty="0" smtClean="0"/>
              <a:t>Ultra-compact model: small number of physically based parameters</a:t>
            </a:r>
          </a:p>
          <a:p>
            <a:pPr marL="627063" lvl="1" indent="-285750">
              <a:buClr>
                <a:schemeClr val="tx2"/>
              </a:buClr>
              <a:buSzPct val="150000"/>
              <a:buFont typeface="Arial" panose="020B0604020202020204" pitchFamily="34" charset="0"/>
              <a:buChar char="•"/>
            </a:pPr>
            <a:r>
              <a:rPr lang="en-US" b="1" kern="0" dirty="0" smtClean="0"/>
              <a:t>Applicable to </a:t>
            </a:r>
            <a:r>
              <a:rPr lang="en-US" b="1" kern="0" dirty="0" err="1" smtClean="0"/>
              <a:t>nano</a:t>
            </a:r>
            <a:r>
              <a:rPr lang="en-US" b="1" kern="0" dirty="0" smtClean="0"/>
              <a:t>-scale MOS devices</a:t>
            </a:r>
            <a:endParaRPr lang="en-US" b="1" kern="0" dirty="0"/>
          </a:p>
        </p:txBody>
      </p:sp>
      <p:grpSp>
        <p:nvGrpSpPr>
          <p:cNvPr id="11" name="Group 10"/>
          <p:cNvGrpSpPr/>
          <p:nvPr/>
        </p:nvGrpSpPr>
        <p:grpSpPr>
          <a:xfrm>
            <a:off x="266701" y="4131570"/>
            <a:ext cx="4438649" cy="2561330"/>
            <a:chOff x="266701" y="4131570"/>
            <a:chExt cx="4438649" cy="2561330"/>
          </a:xfrm>
        </p:grpSpPr>
        <p:sp>
          <p:nvSpPr>
            <p:cNvPr id="7" name="Content Placeholder 1"/>
            <p:cNvSpPr txBox="1">
              <a:spLocks/>
            </p:cNvSpPr>
            <p:nvPr/>
          </p:nvSpPr>
          <p:spPr bwMode="auto">
            <a:xfrm>
              <a:off x="266701" y="4711040"/>
              <a:ext cx="4438649" cy="198186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marL="341313" indent="-341313"/>
              <a:r>
                <a:rPr lang="en-US" kern="0" dirty="0" smtClean="0"/>
                <a:t>Statistical </a:t>
              </a:r>
              <a:r>
                <a:rPr lang="en-US" kern="0" dirty="0" smtClean="0"/>
                <a:t>Formulations</a:t>
              </a:r>
            </a:p>
            <a:p>
              <a:pPr marL="627063" lvl="1" indent="-285750">
                <a:buClr>
                  <a:schemeClr val="tx2"/>
                </a:buClr>
                <a:buSzPct val="150000"/>
                <a:buFont typeface="Arial" panose="020B0604020202020204" pitchFamily="34" charset="0"/>
                <a:buChar char="•"/>
              </a:pPr>
              <a:r>
                <a:rPr lang="en-US" b="1" kern="0" dirty="0"/>
                <a:t>Variation model and extraction using Back-Propagation of Variance (BPV)</a:t>
              </a:r>
            </a:p>
            <a:p>
              <a:pPr marL="627063" lvl="1" indent="-285750">
                <a:buClr>
                  <a:schemeClr val="tx2"/>
                </a:buClr>
                <a:buSzPct val="150000"/>
                <a:buFont typeface="Arial" panose="020B0604020202020204" pitchFamily="34" charset="0"/>
                <a:buChar char="•"/>
              </a:pPr>
              <a:r>
                <a:rPr lang="en-US" b="1" kern="0" dirty="0" smtClean="0"/>
                <a:t>Projection onto physical subspace spanned by MVS model (in contrast to PCA projections)</a:t>
              </a:r>
              <a:endParaRPr lang="en-US" b="1" kern="0" dirty="0"/>
            </a:p>
          </p:txBody>
        </p:sp>
        <p:sp>
          <p:nvSpPr>
            <p:cNvPr id="8" name="Right Arrow 7"/>
            <p:cNvSpPr/>
            <p:nvPr/>
          </p:nvSpPr>
          <p:spPr bwMode="auto">
            <a:xfrm rot="19193272">
              <a:off x="2358543" y="4131570"/>
              <a:ext cx="536448" cy="481584"/>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 name="Group 17"/>
          <p:cNvGrpSpPr/>
          <p:nvPr/>
        </p:nvGrpSpPr>
        <p:grpSpPr>
          <a:xfrm>
            <a:off x="2351229" y="2500188"/>
            <a:ext cx="4646979" cy="1631732"/>
            <a:chOff x="2351229" y="2500188"/>
            <a:chExt cx="4646979" cy="1631732"/>
          </a:xfrm>
        </p:grpSpPr>
        <p:sp>
          <p:nvSpPr>
            <p:cNvPr id="5" name="Rounded Rectangle 4"/>
            <p:cNvSpPr/>
            <p:nvPr/>
          </p:nvSpPr>
          <p:spPr bwMode="auto">
            <a:xfrm>
              <a:off x="2950464" y="2918816"/>
              <a:ext cx="4047744" cy="121310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Statistical</a:t>
              </a:r>
              <a:r>
                <a:rPr kumimoji="0" lang="en-US" sz="2000" b="1" i="0" u="none" strike="noStrike" cap="none" normalizeH="0" dirty="0" smtClean="0">
                  <a:ln>
                    <a:noFill/>
                  </a:ln>
                  <a:solidFill>
                    <a:schemeClr val="bg1"/>
                  </a:solidFill>
                  <a:effectLst/>
                  <a:latin typeface="Arial" charset="0"/>
                </a:rPr>
                <a:t> </a:t>
              </a:r>
              <a:r>
                <a:rPr kumimoji="0" lang="en-US" sz="2000" b="1" i="0" u="none" strike="noStrike" cap="none" normalizeH="0" baseline="0" dirty="0" smtClean="0">
                  <a:ln>
                    <a:noFill/>
                  </a:ln>
                  <a:solidFill>
                    <a:schemeClr val="bg1"/>
                  </a:solidFill>
                  <a:effectLst/>
                  <a:latin typeface="Arial" charset="0"/>
                </a:rPr>
                <a:t>IC</a:t>
              </a:r>
              <a:r>
                <a:rPr kumimoji="0" lang="en-US" sz="2000" b="1" i="0" u="none" strike="noStrike" cap="none" normalizeH="0" dirty="0" smtClean="0">
                  <a:ln>
                    <a:noFill/>
                  </a:ln>
                  <a:solidFill>
                    <a:schemeClr val="bg1"/>
                  </a:solidFill>
                  <a:effectLst/>
                  <a:latin typeface="Arial" charset="0"/>
                </a:rPr>
                <a:t> </a:t>
              </a:r>
              <a:r>
                <a:rPr kumimoji="0" lang="en-US" sz="2000" b="1" i="0" u="none" strike="noStrike" cap="none" normalizeH="0" baseline="0" dirty="0" smtClean="0">
                  <a:ln>
                    <a:noFill/>
                  </a:ln>
                  <a:solidFill>
                    <a:schemeClr val="bg1"/>
                  </a:solidFill>
                  <a:effectLst/>
                  <a:latin typeface="Arial" charset="0"/>
                </a:rPr>
                <a:t>Modeling and Extraction Methods</a:t>
              </a:r>
            </a:p>
          </p:txBody>
        </p:sp>
        <p:sp>
          <p:nvSpPr>
            <p:cNvPr id="9" name="Right Arrow 8"/>
            <p:cNvSpPr/>
            <p:nvPr/>
          </p:nvSpPr>
          <p:spPr bwMode="auto">
            <a:xfrm rot="2406728" flipV="1">
              <a:off x="2351229" y="2500188"/>
              <a:ext cx="536448" cy="481584"/>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7" name="Group 16"/>
          <p:cNvGrpSpPr/>
          <p:nvPr/>
        </p:nvGrpSpPr>
        <p:grpSpPr>
          <a:xfrm>
            <a:off x="5023104" y="4174943"/>
            <a:ext cx="4779264" cy="2212497"/>
            <a:chOff x="5023104" y="4174943"/>
            <a:chExt cx="4779264" cy="2212497"/>
          </a:xfrm>
        </p:grpSpPr>
        <p:sp>
          <p:nvSpPr>
            <p:cNvPr id="4" name="Content Placeholder 1"/>
            <p:cNvSpPr txBox="1">
              <a:spLocks/>
            </p:cNvSpPr>
            <p:nvPr/>
          </p:nvSpPr>
          <p:spPr bwMode="auto">
            <a:xfrm>
              <a:off x="5023104" y="4680560"/>
              <a:ext cx="4779264" cy="170688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marL="341313" indent="-341313"/>
              <a:r>
                <a:rPr lang="en-US" kern="0" dirty="0" smtClean="0"/>
                <a:t>Applications</a:t>
              </a:r>
              <a:endParaRPr lang="en-US" kern="0" dirty="0" smtClean="0"/>
            </a:p>
            <a:p>
              <a:pPr marL="627063" lvl="1" indent="-285750">
                <a:buClr>
                  <a:schemeClr val="tx2"/>
                </a:buClr>
                <a:buSzPct val="150000"/>
                <a:buFont typeface="Arial" panose="020B0604020202020204" pitchFamily="34" charset="0"/>
                <a:buChar char="•"/>
              </a:pPr>
              <a:r>
                <a:rPr lang="en-US" b="1" kern="0" dirty="0" smtClean="0"/>
                <a:t>Early technology evaluation and trends</a:t>
              </a:r>
            </a:p>
            <a:p>
              <a:pPr marL="627063" lvl="1" indent="-285750">
                <a:buClr>
                  <a:schemeClr val="tx2"/>
                </a:buClr>
                <a:buSzPct val="150000"/>
                <a:buFont typeface="Arial" panose="020B0604020202020204" pitchFamily="34" charset="0"/>
                <a:buChar char="•"/>
              </a:pPr>
              <a:r>
                <a:rPr lang="en-US" b="1" kern="0" dirty="0" smtClean="0"/>
                <a:t>Efficient circuit performance evaluation</a:t>
              </a:r>
            </a:p>
            <a:p>
              <a:pPr marL="627063" lvl="1" indent="-285750">
                <a:buClr>
                  <a:schemeClr val="tx2"/>
                </a:buClr>
                <a:buSzPct val="150000"/>
                <a:buFont typeface="Arial" panose="020B0604020202020204" pitchFamily="34" charset="0"/>
                <a:buChar char="•"/>
              </a:pPr>
              <a:r>
                <a:rPr lang="en-US" b="1" kern="0" dirty="0" smtClean="0"/>
                <a:t>Efficient statistical library cell timing characterization</a:t>
              </a:r>
            </a:p>
          </p:txBody>
        </p:sp>
        <p:sp>
          <p:nvSpPr>
            <p:cNvPr id="10" name="Right Arrow 9"/>
            <p:cNvSpPr/>
            <p:nvPr/>
          </p:nvSpPr>
          <p:spPr bwMode="auto">
            <a:xfrm rot="2406728" flipV="1">
              <a:off x="7010399" y="4174943"/>
              <a:ext cx="536448" cy="481584"/>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3" name="Group 12"/>
          <p:cNvGrpSpPr/>
          <p:nvPr/>
        </p:nvGrpSpPr>
        <p:grpSpPr>
          <a:xfrm>
            <a:off x="5324476" y="913232"/>
            <a:ext cx="4477893" cy="2073585"/>
            <a:chOff x="6182444" y="913232"/>
            <a:chExt cx="3619924" cy="2073585"/>
          </a:xfrm>
        </p:grpSpPr>
        <p:sp>
          <p:nvSpPr>
            <p:cNvPr id="12" name="Content Placeholder 1"/>
            <p:cNvSpPr txBox="1">
              <a:spLocks/>
            </p:cNvSpPr>
            <p:nvPr/>
          </p:nvSpPr>
          <p:spPr bwMode="auto">
            <a:xfrm>
              <a:off x="6182444" y="913232"/>
              <a:ext cx="3619924" cy="1706880"/>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r>
                <a:rPr lang="en-US" dirty="0" smtClean="0"/>
                <a:t>Bayesian </a:t>
              </a:r>
              <a:r>
                <a:rPr lang="en-US" dirty="0"/>
                <a:t>Extraction Method </a:t>
              </a:r>
              <a:r>
                <a:rPr lang="en-US" dirty="0" smtClean="0"/>
                <a:t>with Very Limited Data</a:t>
              </a:r>
              <a:endParaRPr lang="en-US" dirty="0"/>
            </a:p>
            <a:p>
              <a:pPr marL="627063" lvl="1" indent="-285750">
                <a:buClr>
                  <a:schemeClr val="tx2"/>
                </a:buClr>
                <a:buSzPct val="150000"/>
                <a:buFont typeface="Arial" panose="020B0604020202020204" pitchFamily="34" charset="0"/>
                <a:buChar char="•"/>
              </a:pPr>
              <a:r>
                <a:rPr lang="en-US" b="1" kern="0" dirty="0" smtClean="0"/>
                <a:t>Fit model from small number of early device and monitor </a:t>
              </a:r>
              <a:r>
                <a:rPr lang="en-US" b="1" kern="0" dirty="0" smtClean="0"/>
                <a:t>measurements</a:t>
              </a:r>
              <a:endParaRPr lang="en-US" b="1" kern="0" dirty="0" smtClean="0"/>
            </a:p>
          </p:txBody>
        </p:sp>
        <p:sp>
          <p:nvSpPr>
            <p:cNvPr id="14" name="Right Arrow 13"/>
            <p:cNvSpPr/>
            <p:nvPr/>
          </p:nvSpPr>
          <p:spPr bwMode="auto">
            <a:xfrm rot="19193272" flipH="1" flipV="1">
              <a:off x="7597812" y="2505233"/>
              <a:ext cx="536448" cy="481584"/>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6" name="TextBox 13"/>
          <p:cNvSpPr txBox="1">
            <a:spLocks noChangeArrowheads="1"/>
          </p:cNvSpPr>
          <p:nvPr/>
        </p:nvSpPr>
        <p:spPr bwMode="auto">
          <a:xfrm>
            <a:off x="359664" y="6927966"/>
            <a:ext cx="6193536" cy="523220"/>
          </a:xfrm>
          <a:prstGeom prst="rect">
            <a:avLst/>
          </a:prstGeom>
          <a:noFill/>
          <a:ln w="9525">
            <a:noFill/>
            <a:miter lim="800000"/>
            <a:headEnd/>
            <a:tailEnd/>
          </a:ln>
        </p:spPr>
        <p:txBody>
          <a:bodyPr wrap="square">
            <a:spAutoFit/>
          </a:bodyPr>
          <a:lstStyle/>
          <a:p>
            <a:pPr marL="339725" indent="-339725"/>
            <a:r>
              <a:rPr lang="en-US" sz="1200" dirty="0" smtClean="0"/>
              <a:t>	</a:t>
            </a:r>
            <a:r>
              <a:rPr lang="en-US" sz="1400" dirty="0" err="1" smtClean="0"/>
              <a:t>Shaloo</a:t>
            </a:r>
            <a:r>
              <a:rPr lang="en-US" sz="1400" dirty="0" smtClean="0"/>
              <a:t> </a:t>
            </a:r>
            <a:r>
              <a:rPr lang="en-US" sz="1400" dirty="0" err="1"/>
              <a:t>Rakheja</a:t>
            </a:r>
            <a:r>
              <a:rPr lang="en-US" sz="1400" dirty="0"/>
              <a:t>; Dimitri Antoniadis (2013), "MVS 1.0.1 </a:t>
            </a:r>
            <a:r>
              <a:rPr lang="en-US" sz="1400" dirty="0" err="1"/>
              <a:t>Nanotransistor</a:t>
            </a:r>
            <a:r>
              <a:rPr lang="en-US" sz="1400" dirty="0"/>
              <a:t> Model (Silicon</a:t>
            </a:r>
            <a:r>
              <a:rPr lang="en-US" sz="1400" dirty="0" smtClean="0"/>
              <a:t>),“ http</a:t>
            </a:r>
            <a:r>
              <a:rPr lang="en-US" sz="1400" dirty="0"/>
              <a:t>://nanohub.org/resources/19684.</a:t>
            </a:r>
          </a:p>
        </p:txBody>
      </p:sp>
    </p:spTree>
    <p:custDataLst>
      <p:tags r:id="rId1"/>
    </p:custDataLst>
    <p:extLst>
      <p:ext uri="{BB962C8B-B14F-4D97-AF65-F5344CB8AC3E}">
        <p14:creationId xmlns:p14="http://schemas.microsoft.com/office/powerpoint/2010/main" val="1830563080"/>
      </p:ext>
    </p:extLst>
  </p:cSld>
  <p:clrMapOvr>
    <a:masterClrMapping/>
  </p:clrMapOvr>
  <mc:AlternateContent xmlns:mc="http://schemas.openxmlformats.org/markup-compatibility/2006" xmlns:p14="http://schemas.microsoft.com/office/powerpoint/2010/main">
    <mc:Choice Requires="p14">
      <p:transition spd="slow" p14:dur="2000" advTm="78754"/>
    </mc:Choice>
    <mc:Fallback xmlns="">
      <p:transition spd="slow" advTm="78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47726" y="304801"/>
            <a:ext cx="8499475" cy="777875"/>
          </a:xfrm>
        </p:spPr>
        <p:txBody>
          <a:bodyPr/>
          <a:lstStyle/>
          <a:p>
            <a:r>
              <a:rPr lang="en-US" altLang="zh-CN" sz="2400" dirty="0" smtClean="0"/>
              <a:t>Outline</a:t>
            </a:r>
            <a:endParaRPr lang="en-US" dirty="0"/>
          </a:p>
        </p:txBody>
      </p:sp>
      <p:sp>
        <p:nvSpPr>
          <p:cNvPr id="37891" name="Rectangle 3"/>
          <p:cNvSpPr>
            <a:spLocks noGrp="1" noChangeArrowheads="1"/>
          </p:cNvSpPr>
          <p:nvPr>
            <p:ph type="body" idx="1"/>
          </p:nvPr>
        </p:nvSpPr>
        <p:spPr>
          <a:xfrm>
            <a:off x="638481" y="1056171"/>
            <a:ext cx="9022353" cy="6109976"/>
          </a:xfrm>
        </p:spPr>
        <p:txBody>
          <a:bodyPr/>
          <a:lstStyle/>
          <a:p>
            <a:r>
              <a:rPr lang="en-US" altLang="zh-CN" dirty="0" smtClean="0"/>
              <a:t>Introduction</a:t>
            </a:r>
            <a:endParaRPr lang="en-US" altLang="zh-CN" dirty="0"/>
          </a:p>
          <a:p>
            <a:r>
              <a:rPr lang="en-US" altLang="zh-CN" dirty="0" smtClean="0">
                <a:solidFill>
                  <a:srgbClr val="9B1244"/>
                </a:solidFill>
              </a:rPr>
              <a:t>Foundation</a:t>
            </a:r>
            <a:endParaRPr lang="en-US" altLang="zh-CN" dirty="0">
              <a:solidFill>
                <a:srgbClr val="9B1244"/>
              </a:solidFill>
            </a:endParaRPr>
          </a:p>
          <a:p>
            <a:pPr lvl="1"/>
            <a:r>
              <a:rPr lang="en-US" altLang="zh-CN" dirty="0"/>
              <a:t>MIT Virtual Source (MVS) Transistor Model: A Physical Solution</a:t>
            </a:r>
          </a:p>
          <a:p>
            <a:r>
              <a:rPr lang="en-US" altLang="zh-CN" dirty="0"/>
              <a:t>Performance Estimation with Mixed &amp; Small Size Samples </a:t>
            </a:r>
          </a:p>
          <a:p>
            <a:pPr lvl="1"/>
            <a:r>
              <a:rPr lang="en-US" altLang="zh-CN" dirty="0" smtClean="0"/>
              <a:t>Physical </a:t>
            </a:r>
            <a:r>
              <a:rPr lang="en-US" altLang="zh-CN" dirty="0"/>
              <a:t>Subspace Projection</a:t>
            </a:r>
          </a:p>
          <a:p>
            <a:pPr lvl="1"/>
            <a:r>
              <a:rPr lang="en-US" altLang="zh-CN" dirty="0" smtClean="0"/>
              <a:t>Maximum a </a:t>
            </a:r>
            <a:r>
              <a:rPr lang="en-US" altLang="zh-CN" dirty="0"/>
              <a:t>Posteriori </a:t>
            </a:r>
            <a:r>
              <a:rPr lang="en-US" altLang="zh-CN" dirty="0" smtClean="0"/>
              <a:t>(MAP) Estimation</a:t>
            </a:r>
            <a:endParaRPr lang="en-US" dirty="0"/>
          </a:p>
          <a:p>
            <a:r>
              <a:rPr lang="en-US" altLang="zh-CN" dirty="0" smtClean="0"/>
              <a:t>Compact </a:t>
            </a:r>
            <a:r>
              <a:rPr lang="en-US" altLang="zh-CN" dirty="0"/>
              <a:t>Model Parameter Extraction</a:t>
            </a:r>
            <a:endParaRPr lang="en-US" sz="2400" b="1" dirty="0" smtClean="0">
              <a:solidFill>
                <a:srgbClr val="253FB6"/>
              </a:solidFill>
              <a:ea typeface="+mn-ea"/>
              <a:cs typeface="+mn-cs"/>
            </a:endParaRPr>
          </a:p>
          <a:p>
            <a:pPr lvl="1"/>
            <a:r>
              <a:rPr lang="en-US" altLang="zh-CN" dirty="0" smtClean="0"/>
              <a:t>Bayesian Inference: </a:t>
            </a:r>
            <a:r>
              <a:rPr lang="en-US" altLang="zh-CN" dirty="0"/>
              <a:t>Learning Precision </a:t>
            </a:r>
            <a:r>
              <a:rPr lang="en-US" altLang="zh-CN" dirty="0" smtClean="0"/>
              <a:t>and </a:t>
            </a:r>
            <a:r>
              <a:rPr lang="en-US" altLang="zh-CN" i="1" dirty="0"/>
              <a:t>Prior </a:t>
            </a:r>
            <a:r>
              <a:rPr lang="en-US" altLang="zh-CN" dirty="0" smtClean="0"/>
              <a:t>at </a:t>
            </a:r>
            <a:r>
              <a:rPr lang="en-US" altLang="zh-CN" dirty="0"/>
              <a:t>Different Biases </a:t>
            </a:r>
          </a:p>
          <a:p>
            <a:pPr lvl="1"/>
            <a:r>
              <a:rPr lang="en-US" altLang="zh-CN" dirty="0" smtClean="0"/>
              <a:t>Optimal Sampling of Transistor Measurements</a:t>
            </a:r>
            <a:endParaRPr lang="en-US" sz="2400" b="1" dirty="0">
              <a:solidFill>
                <a:srgbClr val="253FB6"/>
              </a:solidFill>
              <a:ea typeface="+mn-ea"/>
              <a:cs typeface="+mn-cs"/>
            </a:endParaRPr>
          </a:p>
          <a:p>
            <a:r>
              <a:rPr lang="en-US" altLang="zh-CN" sz="2400" b="1" dirty="0" smtClean="0">
                <a:solidFill>
                  <a:srgbClr val="253FB6"/>
                </a:solidFill>
                <a:ea typeface="+mn-ea"/>
                <a:cs typeface="+mn-cs"/>
              </a:rPr>
              <a:t>Statistical </a:t>
            </a:r>
            <a:r>
              <a:rPr lang="en-US" altLang="zh-CN" sz="2400" b="1" dirty="0">
                <a:solidFill>
                  <a:srgbClr val="253FB6"/>
                </a:solidFill>
                <a:ea typeface="+mn-ea"/>
                <a:cs typeface="+mn-cs"/>
              </a:rPr>
              <a:t>Library </a:t>
            </a:r>
            <a:r>
              <a:rPr lang="en-US" altLang="zh-CN" sz="2400" b="1" dirty="0" smtClean="0">
                <a:solidFill>
                  <a:srgbClr val="253FB6"/>
                </a:solidFill>
                <a:ea typeface="+mn-ea"/>
                <a:cs typeface="+mn-cs"/>
              </a:rPr>
              <a:t>Characterization</a:t>
            </a:r>
            <a:endParaRPr lang="en-US" altLang="zh-CN" dirty="0"/>
          </a:p>
          <a:p>
            <a:pPr lvl="1"/>
            <a:r>
              <a:rPr lang="en-US" dirty="0" smtClean="0"/>
              <a:t>Novel </a:t>
            </a:r>
            <a:r>
              <a:rPr lang="en-US" dirty="0"/>
              <a:t>Delay/Slew </a:t>
            </a:r>
            <a:r>
              <a:rPr lang="en-US" dirty="0" smtClean="0"/>
              <a:t>Model</a:t>
            </a:r>
          </a:p>
          <a:p>
            <a:pPr lvl="1"/>
            <a:r>
              <a:rPr lang="en-US" dirty="0" smtClean="0"/>
              <a:t>Exploring Sparsity in </a:t>
            </a:r>
            <a:r>
              <a:rPr lang="en-US" altLang="zh-CN" dirty="0" smtClean="0"/>
              <a:t>Library Input Space</a:t>
            </a:r>
            <a:endParaRPr lang="en-US" altLang="zh-CN" b="1" dirty="0">
              <a:solidFill>
                <a:srgbClr val="253FB6"/>
              </a:solidFill>
            </a:endParaRPr>
          </a:p>
          <a:p>
            <a:r>
              <a:rPr lang="en-US" dirty="0" smtClean="0"/>
              <a:t>Summary/Acknowledgement</a:t>
            </a:r>
            <a:endParaRPr lang="en-US" dirty="0"/>
          </a:p>
        </p:txBody>
      </p:sp>
    </p:spTree>
    <p:extLst>
      <p:ext uri="{BB962C8B-B14F-4D97-AF65-F5344CB8AC3E}">
        <p14:creationId xmlns:p14="http://schemas.microsoft.com/office/powerpoint/2010/main" val="1308852899"/>
      </p:ext>
    </p:extLst>
  </p:cSld>
  <p:clrMapOvr>
    <a:masterClrMapping/>
  </p:clrMapOvr>
  <mc:AlternateContent xmlns:mc="http://schemas.openxmlformats.org/markup-compatibility/2006" xmlns:p14="http://schemas.microsoft.com/office/powerpoint/2010/main">
    <mc:Choice Requires="p14">
      <p:transition spd="slow" p14:dur="2000" advTm="7751"/>
    </mc:Choice>
    <mc:Fallback xmlns="">
      <p:transition spd="slow" advTm="775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54077" y="796613"/>
                <a:ext cx="8829869" cy="3762687"/>
              </a:xfrm>
            </p:spPr>
            <p:txBody>
              <a:bodyPr/>
              <a:lstStyle/>
              <a:p>
                <a:r>
                  <a:rPr lang="en-US" altLang="zh-CN" dirty="0" smtClean="0"/>
                  <a:t>Virtual source velocity</a:t>
                </a:r>
                <a14:m>
                  <m:oMath xmlns:m="http://schemas.openxmlformats.org/officeDocument/2006/math">
                    <m:sSub>
                      <m:sSubPr>
                        <m:ctrlPr>
                          <a:rPr lang="en-US" altLang="zh-CN" i="1">
                            <a:solidFill>
                              <a:schemeClr val="tx1"/>
                            </a:solidFill>
                            <a:latin typeface="Cambria Math"/>
                          </a:rPr>
                        </m:ctrlPr>
                      </m:sSubPr>
                      <m:e>
                        <m:r>
                          <a:rPr lang="en-US" altLang="zh-CN" b="0" i="1">
                            <a:solidFill>
                              <a:schemeClr val="tx1"/>
                            </a:solidFill>
                            <a:latin typeface="Cambria Math"/>
                          </a:rPr>
                          <m:t> </m:t>
                        </m:r>
                        <m:r>
                          <a:rPr lang="en-US" altLang="zh-CN" i="1">
                            <a:solidFill>
                              <a:schemeClr val="tx1"/>
                            </a:solidFill>
                            <a:latin typeface="Cambria Math"/>
                          </a:rPr>
                          <m:t>𝑣</m:t>
                        </m:r>
                      </m:e>
                      <m:sub>
                        <m:r>
                          <a:rPr lang="en-US" altLang="zh-CN" i="1">
                            <a:solidFill>
                              <a:schemeClr val="tx1"/>
                            </a:solidFill>
                            <a:latin typeface="Cambria Math"/>
                          </a:rPr>
                          <m:t>𝑥</m:t>
                        </m:r>
                        <m:r>
                          <a:rPr lang="en-US" altLang="zh-CN" i="1">
                            <a:solidFill>
                              <a:schemeClr val="tx1"/>
                            </a:solidFill>
                            <a:latin typeface="Cambria Math"/>
                          </a:rPr>
                          <m:t>0</m:t>
                        </m:r>
                      </m:sub>
                    </m:sSub>
                  </m:oMath>
                </a14:m>
                <a:endParaRPr lang="en-US" altLang="zh-CN" dirty="0" smtClean="0"/>
              </a:p>
              <a:p>
                <a:pPr>
                  <a:lnSpc>
                    <a:spcPct val="90000"/>
                  </a:lnSpc>
                </a:pPr>
                <a:r>
                  <a:rPr lang="en-US" altLang="zh-CN" dirty="0"/>
                  <a:t>Continuity function </a:t>
                </a:r>
                <a14:m>
                  <m:oMath xmlns:m="http://schemas.openxmlformats.org/officeDocument/2006/math">
                    <m:sSub>
                      <m:sSubPr>
                        <m:ctrlPr>
                          <a:rPr lang="en-US" altLang="zh-CN" i="1">
                            <a:solidFill>
                              <a:schemeClr val="tx1"/>
                            </a:solidFill>
                            <a:latin typeface="Cambria Math"/>
                          </a:rPr>
                        </m:ctrlPr>
                      </m:sSubPr>
                      <m:e>
                        <m:r>
                          <a:rPr lang="en-US" altLang="zh-CN" i="1">
                            <a:solidFill>
                              <a:schemeClr val="tx1"/>
                            </a:solidFill>
                            <a:latin typeface="Cambria Math"/>
                          </a:rPr>
                          <m:t>𝐹</m:t>
                        </m:r>
                      </m:e>
                      <m:sub>
                        <m:r>
                          <a:rPr lang="en-US" altLang="zh-CN" i="1">
                            <a:solidFill>
                              <a:schemeClr val="tx1"/>
                            </a:solidFill>
                            <a:latin typeface="Cambria Math"/>
                          </a:rPr>
                          <m:t>𝑠</m:t>
                        </m:r>
                      </m:sub>
                    </m:sSub>
                  </m:oMath>
                </a14:m>
                <a:r>
                  <a:rPr lang="en-US" altLang="zh-CN" i="1" dirty="0">
                    <a:solidFill>
                      <a:schemeClr val="tx1"/>
                    </a:solidFill>
                    <a:latin typeface="Cambria Math"/>
                  </a:rPr>
                  <a:t> </a:t>
                </a:r>
                <a:r>
                  <a:rPr lang="en-US" altLang="zh-CN" dirty="0" smtClean="0"/>
                  <a:t>links linear</a:t>
                </a:r>
                <a:br>
                  <a:rPr lang="en-US" altLang="zh-CN" dirty="0" smtClean="0"/>
                </a:br>
                <a:r>
                  <a:rPr lang="en-US" altLang="zh-CN" dirty="0" smtClean="0"/>
                  <a:t>and saturation region</a:t>
                </a:r>
              </a:p>
              <a:p>
                <a:pPr marL="457200" lvl="1" indent="0">
                  <a:lnSpc>
                    <a:spcPct val="120000"/>
                  </a:lnSpc>
                  <a:spcBef>
                    <a:spcPts val="0"/>
                  </a:spcBef>
                  <a:buNone/>
                </a:pPr>
                <a14:m>
                  <m:oMath xmlns:m="http://schemas.openxmlformats.org/officeDocument/2006/math">
                    <m:sSub>
                      <m:sSubPr>
                        <m:ctrlPr>
                          <a:rPr lang="en-US" altLang="zh-CN" sz="2400" b="1" i="1" smtClean="0">
                            <a:latin typeface="Cambria Math"/>
                            <a:ea typeface="+mn-ea"/>
                            <a:cs typeface="+mn-cs"/>
                          </a:rPr>
                        </m:ctrlPr>
                      </m:sSubPr>
                      <m:e>
                        <m:r>
                          <a:rPr lang="en-US" altLang="zh-CN" sz="2400" b="1" i="1">
                            <a:latin typeface="Cambria Math"/>
                            <a:ea typeface="+mn-ea"/>
                            <a:cs typeface="+mn-cs"/>
                          </a:rPr>
                          <m:t>𝐹</m:t>
                        </m:r>
                      </m:e>
                      <m:sub>
                        <m:r>
                          <a:rPr lang="en-US" altLang="zh-CN" sz="2400" b="1" i="1">
                            <a:latin typeface="Cambria Math"/>
                            <a:ea typeface="+mn-ea"/>
                            <a:cs typeface="+mn-cs"/>
                          </a:rPr>
                          <m:t>𝑠</m:t>
                        </m:r>
                      </m:sub>
                    </m:sSub>
                    <m:r>
                      <a:rPr lang="en-US" altLang="zh-CN" sz="2400" b="1" i="1">
                        <a:latin typeface="Cambria Math"/>
                        <a:ea typeface="+mn-ea"/>
                        <a:cs typeface="+mn-cs"/>
                      </a:rPr>
                      <m:t>=</m:t>
                    </m:r>
                    <m:f>
                      <m:fPr>
                        <m:ctrlPr>
                          <a:rPr lang="en-US" altLang="zh-CN" sz="2400" b="1" i="1">
                            <a:latin typeface="Cambria Math"/>
                            <a:ea typeface="+mn-ea"/>
                            <a:cs typeface="+mn-cs"/>
                          </a:rPr>
                        </m:ctrlPr>
                      </m:fPr>
                      <m:num>
                        <m:f>
                          <m:fPr>
                            <m:type m:val="lin"/>
                            <m:ctrlPr>
                              <a:rPr lang="en-US" altLang="zh-CN" sz="2400" b="1" i="1">
                                <a:latin typeface="Cambria Math"/>
                                <a:ea typeface="+mn-ea"/>
                                <a:cs typeface="+mn-cs"/>
                              </a:rPr>
                            </m:ctrlPr>
                          </m:fPr>
                          <m:num>
                            <m:sSub>
                              <m:sSubPr>
                                <m:ctrlPr>
                                  <a:rPr lang="en-US" altLang="zh-CN" sz="2400" b="1" i="1">
                                    <a:latin typeface="Cambria Math"/>
                                    <a:ea typeface="+mn-ea"/>
                                    <a:cs typeface="+mn-cs"/>
                                  </a:rPr>
                                </m:ctrlPr>
                              </m:sSubPr>
                              <m:e>
                                <m:r>
                                  <a:rPr lang="en-US" altLang="zh-CN" sz="2400" b="1" i="1">
                                    <a:latin typeface="Cambria Math"/>
                                    <a:ea typeface="+mn-ea"/>
                                    <a:cs typeface="+mn-cs"/>
                                  </a:rPr>
                                  <m:t>𝑉</m:t>
                                </m:r>
                              </m:e>
                              <m:sub>
                                <m:r>
                                  <a:rPr lang="en-US" altLang="zh-CN" sz="2400" b="1" i="1">
                                    <a:latin typeface="Cambria Math"/>
                                    <a:ea typeface="+mn-ea"/>
                                    <a:cs typeface="+mn-cs"/>
                                  </a:rPr>
                                  <m:t>𝑑𝑠</m:t>
                                </m:r>
                              </m:sub>
                            </m:sSub>
                          </m:num>
                          <m:den>
                            <m:sSub>
                              <m:sSubPr>
                                <m:ctrlPr>
                                  <a:rPr lang="en-US" altLang="zh-CN" sz="2400" b="1" i="1">
                                    <a:latin typeface="Cambria Math"/>
                                    <a:ea typeface="+mn-ea"/>
                                    <a:cs typeface="+mn-cs"/>
                                  </a:rPr>
                                </m:ctrlPr>
                              </m:sSubPr>
                              <m:e>
                                <m:r>
                                  <a:rPr lang="en-US" altLang="zh-CN" sz="2400" b="1" i="1">
                                    <a:latin typeface="Cambria Math"/>
                                    <a:ea typeface="+mn-ea"/>
                                    <a:cs typeface="+mn-cs"/>
                                  </a:rPr>
                                  <m:t>𝑉</m:t>
                                </m:r>
                              </m:e>
                              <m:sub>
                                <m:r>
                                  <a:rPr lang="en-US" altLang="zh-CN" sz="2400" b="1" i="1">
                                    <a:latin typeface="Cambria Math"/>
                                    <a:ea typeface="+mn-ea"/>
                                    <a:cs typeface="+mn-cs"/>
                                  </a:rPr>
                                  <m:t>𝑑𝑠𝑎𝑡</m:t>
                                </m:r>
                              </m:sub>
                            </m:sSub>
                          </m:den>
                        </m:f>
                      </m:num>
                      <m:den>
                        <m:sSup>
                          <m:sSupPr>
                            <m:ctrlPr>
                              <a:rPr lang="en-US" altLang="zh-CN" sz="2400" b="1" i="1">
                                <a:latin typeface="Cambria Math"/>
                                <a:ea typeface="+mn-ea"/>
                                <a:cs typeface="+mn-cs"/>
                              </a:rPr>
                            </m:ctrlPr>
                          </m:sSupPr>
                          <m:e>
                            <m:r>
                              <a:rPr lang="en-US" altLang="zh-CN" sz="2400" b="1" i="1">
                                <a:latin typeface="Cambria Math"/>
                                <a:ea typeface="+mn-ea"/>
                                <a:cs typeface="+mn-cs"/>
                              </a:rPr>
                              <m:t>(1+</m:t>
                            </m:r>
                            <m:sSup>
                              <m:sSupPr>
                                <m:ctrlPr>
                                  <a:rPr lang="en-US" altLang="zh-CN" sz="2400" b="1" i="1">
                                    <a:latin typeface="Cambria Math"/>
                                    <a:ea typeface="+mn-ea"/>
                                    <a:cs typeface="+mn-cs"/>
                                  </a:rPr>
                                </m:ctrlPr>
                              </m:sSupPr>
                              <m:e>
                                <m:r>
                                  <a:rPr lang="en-US" altLang="zh-CN" sz="2400" b="1" i="1">
                                    <a:latin typeface="Cambria Math"/>
                                    <a:ea typeface="+mn-ea"/>
                                    <a:cs typeface="+mn-cs"/>
                                  </a:rPr>
                                  <m:t>(</m:t>
                                </m:r>
                                <m:f>
                                  <m:fPr>
                                    <m:type m:val="lin"/>
                                    <m:ctrlPr>
                                      <a:rPr lang="en-US" altLang="zh-CN" sz="2400" b="1" i="1">
                                        <a:latin typeface="Cambria Math"/>
                                        <a:ea typeface="+mn-ea"/>
                                        <a:cs typeface="+mn-cs"/>
                                      </a:rPr>
                                    </m:ctrlPr>
                                  </m:fPr>
                                  <m:num>
                                    <m:sSub>
                                      <m:sSubPr>
                                        <m:ctrlPr>
                                          <a:rPr lang="en-US" altLang="zh-CN" sz="2400" b="1" i="1">
                                            <a:latin typeface="Cambria Math"/>
                                            <a:ea typeface="+mn-ea"/>
                                            <a:cs typeface="+mn-cs"/>
                                          </a:rPr>
                                        </m:ctrlPr>
                                      </m:sSubPr>
                                      <m:e>
                                        <m:r>
                                          <a:rPr lang="en-US" altLang="zh-CN" sz="2400" b="1" i="1">
                                            <a:latin typeface="Cambria Math"/>
                                            <a:ea typeface="+mn-ea"/>
                                            <a:cs typeface="+mn-cs"/>
                                          </a:rPr>
                                          <m:t>𝑉</m:t>
                                        </m:r>
                                      </m:e>
                                      <m:sub>
                                        <m:r>
                                          <a:rPr lang="en-US" altLang="zh-CN" sz="2400" b="1" i="1">
                                            <a:latin typeface="Cambria Math"/>
                                            <a:ea typeface="+mn-ea"/>
                                            <a:cs typeface="+mn-cs"/>
                                          </a:rPr>
                                          <m:t>𝑑𝑠</m:t>
                                        </m:r>
                                      </m:sub>
                                    </m:sSub>
                                  </m:num>
                                  <m:den>
                                    <m:sSub>
                                      <m:sSubPr>
                                        <m:ctrlPr>
                                          <a:rPr lang="en-US" altLang="zh-CN" sz="2400" b="1" i="1">
                                            <a:latin typeface="Cambria Math"/>
                                            <a:ea typeface="+mn-ea"/>
                                            <a:cs typeface="+mn-cs"/>
                                          </a:rPr>
                                        </m:ctrlPr>
                                      </m:sSubPr>
                                      <m:e>
                                        <m:r>
                                          <a:rPr lang="en-US" altLang="zh-CN" sz="2400" b="1" i="1">
                                            <a:latin typeface="Cambria Math"/>
                                            <a:ea typeface="+mn-ea"/>
                                            <a:cs typeface="+mn-cs"/>
                                          </a:rPr>
                                          <m:t>𝑉</m:t>
                                        </m:r>
                                      </m:e>
                                      <m:sub>
                                        <m:r>
                                          <a:rPr lang="en-US" altLang="zh-CN" sz="2400" b="1" i="1">
                                            <a:latin typeface="Cambria Math"/>
                                            <a:ea typeface="+mn-ea"/>
                                            <a:cs typeface="+mn-cs"/>
                                          </a:rPr>
                                          <m:t>𝑑𝑠𝑎𝑡</m:t>
                                        </m:r>
                                      </m:sub>
                                    </m:sSub>
                                  </m:den>
                                </m:f>
                                <m:r>
                                  <a:rPr lang="en-US" altLang="zh-CN" sz="2400" b="1" i="1">
                                    <a:latin typeface="Cambria Math"/>
                                    <a:ea typeface="+mn-ea"/>
                                    <a:cs typeface="+mn-cs"/>
                                  </a:rPr>
                                  <m:t>)</m:t>
                                </m:r>
                              </m:e>
                              <m:sup>
                                <m:r>
                                  <a:rPr lang="en-US" altLang="zh-CN" sz="2400" b="1" i="1">
                                    <a:latin typeface="Cambria Math"/>
                                    <a:ea typeface="+mn-ea"/>
                                    <a:cs typeface="+mn-cs"/>
                                  </a:rPr>
                                  <m:t>𝛽</m:t>
                                </m:r>
                              </m:sup>
                            </m:sSup>
                            <m:r>
                              <a:rPr lang="en-US" altLang="zh-CN" sz="2400" b="1" i="1">
                                <a:latin typeface="Cambria Math"/>
                                <a:ea typeface="+mn-ea"/>
                                <a:cs typeface="+mn-cs"/>
                              </a:rPr>
                              <m:t>)</m:t>
                            </m:r>
                          </m:e>
                          <m:sup>
                            <m:f>
                              <m:fPr>
                                <m:type m:val="lin"/>
                                <m:ctrlPr>
                                  <a:rPr lang="en-US" altLang="zh-CN" sz="2400" b="1" i="1">
                                    <a:latin typeface="Cambria Math"/>
                                    <a:ea typeface="+mn-ea"/>
                                    <a:cs typeface="+mn-cs"/>
                                  </a:rPr>
                                </m:ctrlPr>
                              </m:fPr>
                              <m:num>
                                <m:r>
                                  <a:rPr lang="en-US" altLang="zh-CN" sz="2400" b="1" i="1">
                                    <a:latin typeface="Cambria Math"/>
                                    <a:ea typeface="+mn-ea"/>
                                    <a:cs typeface="+mn-cs"/>
                                  </a:rPr>
                                  <m:t>1</m:t>
                                </m:r>
                              </m:num>
                              <m:den>
                                <m:r>
                                  <a:rPr lang="en-US" altLang="zh-CN" sz="2400" b="1" i="1">
                                    <a:latin typeface="Cambria Math"/>
                                    <a:ea typeface="+mn-ea"/>
                                    <a:cs typeface="+mn-cs"/>
                                  </a:rPr>
                                  <m:t>𝛽</m:t>
                                </m:r>
                              </m:den>
                            </m:f>
                          </m:sup>
                        </m:sSup>
                      </m:den>
                    </m:f>
                  </m:oMath>
                </a14:m>
                <a:r>
                  <a:rPr lang="en-US" altLang="zh-CN" sz="2400" b="1" i="1" dirty="0" smtClean="0">
                    <a:latin typeface="Cambria Math"/>
                    <a:ea typeface="+mn-ea"/>
                    <a:cs typeface="+mn-cs"/>
                  </a:rPr>
                  <a:t> </a:t>
                </a:r>
                <a:endParaRPr lang="en-US" altLang="zh-CN" sz="2400" b="1" i="1" dirty="0">
                  <a:latin typeface="Cambria Math"/>
                  <a:ea typeface="+mn-ea"/>
                  <a:cs typeface="+mn-cs"/>
                </a:endParaRPr>
              </a:p>
              <a:p>
                <a:pPr>
                  <a:lnSpc>
                    <a:spcPct val="120000"/>
                  </a:lnSpc>
                </a:pPr>
                <a:r>
                  <a:rPr lang="en-US" altLang="zh-CN" dirty="0"/>
                  <a:t>Inversion charge density </a:t>
                </a:r>
                <a14:m>
                  <m:oMath xmlns:m="http://schemas.openxmlformats.org/officeDocument/2006/math">
                    <m:sSub>
                      <m:sSubPr>
                        <m:ctrlPr>
                          <a:rPr lang="en-US" altLang="zh-CN" i="1">
                            <a:solidFill>
                              <a:schemeClr val="tx1"/>
                            </a:solidFill>
                            <a:latin typeface="Cambria Math"/>
                          </a:rPr>
                        </m:ctrlPr>
                      </m:sSubPr>
                      <m:e>
                        <m:r>
                          <a:rPr lang="en-US" altLang="zh-CN" i="1">
                            <a:solidFill>
                              <a:schemeClr val="tx1"/>
                            </a:solidFill>
                            <a:latin typeface="Cambria Math"/>
                          </a:rPr>
                          <m:t>𝑄</m:t>
                        </m:r>
                      </m:e>
                      <m:sub>
                        <m:r>
                          <a:rPr lang="en-US" altLang="zh-CN" i="1">
                            <a:solidFill>
                              <a:schemeClr val="tx1"/>
                            </a:solidFill>
                            <a:latin typeface="Cambria Math"/>
                          </a:rPr>
                          <m:t>𝑖𝑥</m:t>
                        </m:r>
                        <m:r>
                          <a:rPr lang="en-US" altLang="zh-CN" i="1">
                            <a:solidFill>
                              <a:schemeClr val="tx1"/>
                            </a:solidFill>
                            <a:latin typeface="Cambria Math"/>
                          </a:rPr>
                          <m:t>0</m:t>
                        </m:r>
                      </m:sub>
                    </m:sSub>
                  </m:oMath>
                </a14:m>
                <a:r>
                  <a:rPr lang="en-US" altLang="zh-CN" i="1" dirty="0">
                    <a:solidFill>
                      <a:schemeClr val="tx1"/>
                    </a:solidFill>
                    <a:latin typeface="Cambria Math"/>
                  </a:rPr>
                  <a:t> </a:t>
                </a:r>
              </a:p>
              <a:p>
                <a:pPr marL="457200" lvl="1" indent="0">
                  <a:lnSpc>
                    <a:spcPct val="120000"/>
                  </a:lnSpc>
                  <a:spcBef>
                    <a:spcPts val="0"/>
                  </a:spcBef>
                  <a:buNone/>
                </a:pPr>
                <a14:m>
                  <m:oMath xmlns:m="http://schemas.openxmlformats.org/officeDocument/2006/math">
                    <m:sSub>
                      <m:sSubPr>
                        <m:ctrlPr>
                          <a:rPr lang="en-US" altLang="zh-CN" sz="2000" b="1" i="1">
                            <a:latin typeface="Cambria Math"/>
                            <a:ea typeface="+mn-ea"/>
                            <a:cs typeface="+mn-cs"/>
                          </a:rPr>
                        </m:ctrlPr>
                      </m:sSubPr>
                      <m:e>
                        <m:r>
                          <a:rPr lang="en-US" altLang="zh-CN" sz="2000" b="1" i="1">
                            <a:latin typeface="Cambria Math"/>
                            <a:ea typeface="+mn-ea"/>
                            <a:cs typeface="+mn-cs"/>
                          </a:rPr>
                          <m:t>𝑄</m:t>
                        </m:r>
                      </m:e>
                      <m:sub>
                        <m:r>
                          <a:rPr lang="en-US" altLang="zh-CN" sz="2000" b="1" i="1">
                            <a:latin typeface="Cambria Math"/>
                            <a:ea typeface="+mn-ea"/>
                            <a:cs typeface="+mn-cs"/>
                          </a:rPr>
                          <m:t>𝑖𝑥</m:t>
                        </m:r>
                        <m:r>
                          <a:rPr lang="en-US" altLang="zh-CN" sz="2000" b="1" i="1">
                            <a:latin typeface="Cambria Math"/>
                            <a:ea typeface="+mn-ea"/>
                            <a:cs typeface="+mn-cs"/>
                          </a:rPr>
                          <m:t>0</m:t>
                        </m:r>
                      </m:sub>
                    </m:sSub>
                    <m:r>
                      <a:rPr lang="en-US" altLang="zh-CN" sz="2000" b="1" i="1">
                        <a:latin typeface="Cambria Math"/>
                        <a:ea typeface="+mn-ea"/>
                        <a:cs typeface="+mn-cs"/>
                      </a:rPr>
                      <m:t>=</m:t>
                    </m:r>
                    <m:sSub>
                      <m:sSubPr>
                        <m:ctrlPr>
                          <a:rPr lang="en-US" altLang="zh-CN" sz="2000" b="1" i="1">
                            <a:latin typeface="Cambria Math"/>
                            <a:ea typeface="+mn-ea"/>
                            <a:cs typeface="+mn-cs"/>
                          </a:rPr>
                        </m:ctrlPr>
                      </m:sSubPr>
                      <m:e>
                        <m:r>
                          <a:rPr lang="en-US" altLang="zh-CN" sz="2000" b="1" i="1">
                            <a:latin typeface="Cambria Math"/>
                            <a:ea typeface="+mn-ea"/>
                            <a:cs typeface="+mn-cs"/>
                          </a:rPr>
                          <m:t>𝐶</m:t>
                        </m:r>
                      </m:e>
                      <m:sub>
                        <m:r>
                          <a:rPr lang="en-US" altLang="zh-CN" sz="2000" b="1" i="1">
                            <a:latin typeface="Cambria Math"/>
                            <a:ea typeface="+mn-ea"/>
                            <a:cs typeface="+mn-cs"/>
                          </a:rPr>
                          <m:t>𝑖𝑛𝑣</m:t>
                        </m:r>
                      </m:sub>
                    </m:sSub>
                    <m:r>
                      <a:rPr lang="en-US" altLang="zh-CN" sz="2000" b="1" i="1">
                        <a:latin typeface="Cambria Math"/>
                        <a:ea typeface="+mn-ea"/>
                        <a:cs typeface="+mn-cs"/>
                      </a:rPr>
                      <m:t>𝑛</m:t>
                    </m:r>
                    <m:sSub>
                      <m:sSubPr>
                        <m:ctrlPr>
                          <a:rPr lang="en-US" altLang="zh-CN" sz="2000" b="1" i="1">
                            <a:latin typeface="Cambria Math"/>
                            <a:ea typeface="+mn-ea"/>
                            <a:cs typeface="+mn-cs"/>
                          </a:rPr>
                        </m:ctrlPr>
                      </m:sSubPr>
                      <m:e>
                        <m:r>
                          <a:rPr lang="en-US" altLang="zh-CN" sz="2000" b="1" i="1">
                            <a:latin typeface="Cambria Math"/>
                            <a:ea typeface="+mn-ea"/>
                            <a:cs typeface="+mn-cs"/>
                          </a:rPr>
                          <m:t>𝜙</m:t>
                        </m:r>
                      </m:e>
                      <m:sub>
                        <m:r>
                          <a:rPr lang="en-US" altLang="zh-CN" sz="2000" b="1" i="1">
                            <a:latin typeface="Cambria Math"/>
                            <a:ea typeface="+mn-ea"/>
                            <a:cs typeface="+mn-cs"/>
                          </a:rPr>
                          <m:t>𝑡</m:t>
                        </m:r>
                      </m:sub>
                    </m:sSub>
                    <m:r>
                      <m:rPr>
                        <m:sty m:val="p"/>
                      </m:rPr>
                      <a:rPr lang="en-US" altLang="zh-CN" sz="2000" b="1" i="1">
                        <a:latin typeface="Cambria Math"/>
                        <a:ea typeface="+mn-ea"/>
                        <a:cs typeface="+mn-cs"/>
                      </a:rPr>
                      <m:t>ln</m:t>
                    </m:r>
                    <m:r>
                      <a:rPr lang="en-US" altLang="zh-CN" sz="2000" b="1" i="1">
                        <a:latin typeface="Cambria Math"/>
                        <a:ea typeface="+mn-ea"/>
                        <a:cs typeface="+mn-cs"/>
                      </a:rPr>
                      <m:t>⁡(1+</m:t>
                    </m:r>
                    <m:r>
                      <m:rPr>
                        <m:sty m:val="p"/>
                      </m:rPr>
                      <a:rPr lang="en-US" altLang="zh-CN" sz="2000" b="1" i="1">
                        <a:latin typeface="Cambria Math"/>
                        <a:ea typeface="+mn-ea"/>
                        <a:cs typeface="+mn-cs"/>
                      </a:rPr>
                      <m:t>exp</m:t>
                    </m:r>
                    <m:f>
                      <m:fPr>
                        <m:ctrlPr>
                          <a:rPr lang="en-US" altLang="zh-CN" sz="2000" b="1" i="1">
                            <a:latin typeface="Cambria Math"/>
                            <a:ea typeface="+mn-ea"/>
                            <a:cs typeface="+mn-cs"/>
                          </a:rPr>
                        </m:ctrlPr>
                      </m:fPr>
                      <m:num>
                        <m:sSub>
                          <m:sSubPr>
                            <m:ctrlPr>
                              <a:rPr lang="en-US" altLang="zh-CN" sz="2000" b="1" i="1">
                                <a:latin typeface="Cambria Math"/>
                                <a:ea typeface="+mn-ea"/>
                                <a:cs typeface="+mn-cs"/>
                              </a:rPr>
                            </m:ctrlPr>
                          </m:sSubPr>
                          <m:e>
                            <m:r>
                              <a:rPr lang="en-US" altLang="zh-CN" sz="2000" b="1" i="1">
                                <a:latin typeface="Cambria Math"/>
                                <a:ea typeface="+mn-ea"/>
                                <a:cs typeface="+mn-cs"/>
                              </a:rPr>
                              <m:t>𝑉</m:t>
                            </m:r>
                          </m:e>
                          <m:sub>
                            <m:r>
                              <a:rPr lang="en-US" altLang="zh-CN" sz="2000" b="1" i="1">
                                <a:latin typeface="Cambria Math"/>
                                <a:ea typeface="+mn-ea"/>
                                <a:cs typeface="+mn-cs"/>
                              </a:rPr>
                              <m:t>𝐺𝑆</m:t>
                            </m:r>
                          </m:sub>
                        </m:sSub>
                        <m:r>
                          <a:rPr lang="en-US" altLang="zh-CN" sz="2000" b="1" i="1">
                            <a:latin typeface="Cambria Math"/>
                            <a:ea typeface="+mn-ea"/>
                            <a:cs typeface="+mn-cs"/>
                          </a:rPr>
                          <m:t>−(</m:t>
                        </m:r>
                        <m:sSub>
                          <m:sSubPr>
                            <m:ctrlPr>
                              <a:rPr lang="en-US" altLang="zh-CN" sz="2000" b="1" i="1">
                                <a:latin typeface="Cambria Math"/>
                                <a:ea typeface="+mn-ea"/>
                                <a:cs typeface="+mn-cs"/>
                              </a:rPr>
                            </m:ctrlPr>
                          </m:sSubPr>
                          <m:e>
                            <m:r>
                              <a:rPr lang="en-US" altLang="zh-CN" sz="2000" b="1" i="1">
                                <a:latin typeface="Cambria Math"/>
                                <a:ea typeface="+mn-ea"/>
                                <a:cs typeface="+mn-cs"/>
                              </a:rPr>
                              <m:t>𝑉</m:t>
                            </m:r>
                          </m:e>
                          <m:sub>
                            <m:r>
                              <a:rPr lang="en-US" altLang="zh-CN" sz="2000" b="1" i="1">
                                <a:latin typeface="Cambria Math"/>
                                <a:ea typeface="+mn-ea"/>
                                <a:cs typeface="+mn-cs"/>
                              </a:rPr>
                              <m:t>𝑇</m:t>
                            </m:r>
                          </m:sub>
                        </m:sSub>
                        <m:r>
                          <a:rPr lang="en-US" altLang="zh-CN" sz="2000" b="1" i="1">
                            <a:latin typeface="Cambria Math"/>
                            <a:ea typeface="+mn-ea"/>
                            <a:cs typeface="+mn-cs"/>
                          </a:rPr>
                          <m:t>−</m:t>
                        </m:r>
                        <m:r>
                          <a:rPr lang="en-US" altLang="zh-CN" sz="2000" b="1" i="1">
                            <a:latin typeface="Cambria Math"/>
                            <a:ea typeface="+mn-ea"/>
                            <a:cs typeface="+mn-cs"/>
                          </a:rPr>
                          <m:t>𝛼</m:t>
                        </m:r>
                        <m:sSub>
                          <m:sSubPr>
                            <m:ctrlPr>
                              <a:rPr lang="en-US" altLang="zh-CN" sz="2000" b="1" i="1">
                                <a:latin typeface="Cambria Math"/>
                                <a:ea typeface="+mn-ea"/>
                                <a:cs typeface="+mn-cs"/>
                              </a:rPr>
                            </m:ctrlPr>
                          </m:sSubPr>
                          <m:e>
                            <m:r>
                              <a:rPr lang="en-US" altLang="zh-CN" sz="2000" b="1" i="1">
                                <a:latin typeface="Cambria Math"/>
                                <a:ea typeface="+mn-ea"/>
                                <a:cs typeface="+mn-cs"/>
                              </a:rPr>
                              <m:t>𝜙</m:t>
                            </m:r>
                          </m:e>
                          <m:sub>
                            <m:r>
                              <a:rPr lang="en-US" altLang="zh-CN" sz="2000" b="1" i="1">
                                <a:latin typeface="Cambria Math"/>
                                <a:ea typeface="+mn-ea"/>
                                <a:cs typeface="+mn-cs"/>
                              </a:rPr>
                              <m:t>𝑡</m:t>
                            </m:r>
                          </m:sub>
                        </m:sSub>
                        <m:sSub>
                          <m:sSubPr>
                            <m:ctrlPr>
                              <a:rPr lang="en-US" altLang="zh-CN" sz="2000" b="1" i="1">
                                <a:latin typeface="Cambria Math"/>
                                <a:ea typeface="+mn-ea"/>
                                <a:cs typeface="+mn-cs"/>
                              </a:rPr>
                            </m:ctrlPr>
                          </m:sSubPr>
                          <m:e>
                            <m:r>
                              <a:rPr lang="en-US" altLang="zh-CN" sz="2000" b="1" i="1">
                                <a:latin typeface="Cambria Math"/>
                                <a:ea typeface="+mn-ea"/>
                                <a:cs typeface="+mn-cs"/>
                              </a:rPr>
                              <m:t>𝐹</m:t>
                            </m:r>
                          </m:e>
                          <m:sub>
                            <m:r>
                              <a:rPr lang="en-US" altLang="zh-CN" sz="2000" b="1" i="1">
                                <a:latin typeface="Cambria Math"/>
                                <a:ea typeface="+mn-ea"/>
                                <a:cs typeface="+mn-cs"/>
                              </a:rPr>
                              <m:t>𝑓</m:t>
                            </m:r>
                          </m:sub>
                        </m:sSub>
                        <m:r>
                          <a:rPr lang="en-US" altLang="zh-CN" sz="2000" b="1" i="1">
                            <a:latin typeface="Cambria Math"/>
                            <a:ea typeface="+mn-ea"/>
                            <a:cs typeface="+mn-cs"/>
                          </a:rPr>
                          <m:t>)</m:t>
                        </m:r>
                      </m:num>
                      <m:den>
                        <m:r>
                          <a:rPr lang="en-US" altLang="zh-CN" sz="2000" b="1" i="1">
                            <a:latin typeface="Cambria Math"/>
                            <a:ea typeface="+mn-ea"/>
                            <a:cs typeface="+mn-cs"/>
                          </a:rPr>
                          <m:t>𝑛</m:t>
                        </m:r>
                        <m:sSub>
                          <m:sSubPr>
                            <m:ctrlPr>
                              <a:rPr lang="en-US" altLang="zh-CN" sz="2000" b="1" i="1">
                                <a:latin typeface="Cambria Math"/>
                                <a:ea typeface="+mn-ea"/>
                                <a:cs typeface="+mn-cs"/>
                              </a:rPr>
                            </m:ctrlPr>
                          </m:sSubPr>
                          <m:e>
                            <m:r>
                              <a:rPr lang="en-US" altLang="zh-CN" sz="2000" b="1" i="1">
                                <a:latin typeface="Cambria Math"/>
                                <a:ea typeface="+mn-ea"/>
                                <a:cs typeface="+mn-cs"/>
                              </a:rPr>
                              <m:t>𝜙</m:t>
                            </m:r>
                          </m:e>
                          <m:sub>
                            <m:r>
                              <a:rPr lang="en-US" altLang="zh-CN" sz="2000" b="1" i="1">
                                <a:latin typeface="Cambria Math"/>
                                <a:ea typeface="+mn-ea"/>
                                <a:cs typeface="+mn-cs"/>
                              </a:rPr>
                              <m:t>𝑡</m:t>
                            </m:r>
                          </m:sub>
                        </m:sSub>
                      </m:den>
                    </m:f>
                    <m:r>
                      <a:rPr lang="en-US" altLang="zh-CN" sz="2000" i="1">
                        <a:latin typeface="Cambria Math"/>
                      </a:rPr>
                      <m:t>)</m:t>
                    </m:r>
                  </m:oMath>
                </a14:m>
                <a:r>
                  <a:rPr lang="en-US" altLang="zh-CN" sz="2000" dirty="0" smtClean="0"/>
                  <a:t> </a:t>
                </a:r>
                <a:endParaRPr lang="en-US" altLang="zh-CN" sz="1800" dirty="0"/>
              </a:p>
              <a:p>
                <a:pPr>
                  <a:lnSpc>
                    <a:spcPct val="90000"/>
                  </a:lnSpc>
                  <a:spcBef>
                    <a:spcPts val="1200"/>
                  </a:spcBef>
                </a:pPr>
                <a:r>
                  <a:rPr lang="en-US" altLang="zh-CN" dirty="0"/>
                  <a:t>Function </a:t>
                </a:r>
                <a14:m>
                  <m:oMath xmlns:m="http://schemas.openxmlformats.org/officeDocument/2006/math">
                    <m:sSub>
                      <m:sSubPr>
                        <m:ctrlPr>
                          <a:rPr lang="en-US" altLang="zh-CN" i="1">
                            <a:solidFill>
                              <a:schemeClr val="tx1"/>
                            </a:solidFill>
                            <a:latin typeface="Cambria Math"/>
                          </a:rPr>
                        </m:ctrlPr>
                      </m:sSubPr>
                      <m:e>
                        <m:r>
                          <a:rPr lang="en-US" altLang="zh-CN" i="1">
                            <a:solidFill>
                              <a:schemeClr val="tx1"/>
                            </a:solidFill>
                            <a:latin typeface="Cambria Math"/>
                          </a:rPr>
                          <m:t>𝐹</m:t>
                        </m:r>
                      </m:e>
                      <m:sub>
                        <m:r>
                          <a:rPr lang="en-US" altLang="zh-CN" i="1">
                            <a:solidFill>
                              <a:schemeClr val="tx1"/>
                            </a:solidFill>
                            <a:latin typeface="Cambria Math"/>
                          </a:rPr>
                          <m:t>𝑓</m:t>
                        </m:r>
                      </m:sub>
                    </m:sSub>
                  </m:oMath>
                </a14:m>
                <a:r>
                  <a:rPr lang="en-US" altLang="zh-CN" dirty="0"/>
                  <a:t> </a:t>
                </a:r>
                <a:r>
                  <a:rPr lang="en-US" altLang="zh-CN" dirty="0" smtClean="0"/>
                  <a:t>is a smoothing function</a:t>
                </a:r>
                <a:endParaRPr lang="en-US" altLang="zh-CN" i="1" dirty="0">
                  <a:solidFill>
                    <a:schemeClr val="tx1"/>
                  </a:solidFill>
                  <a:latin typeface="Cambria Math"/>
                </a:endParaRPr>
              </a:p>
              <a:p>
                <a:pPr>
                  <a:lnSpc>
                    <a:spcPct val="120000"/>
                  </a:lnSpc>
                </a:pPr>
                <a:endParaRPr lang="en-US" altLang="zh-CN" sz="2000" i="1" dirty="0">
                  <a:solidFill>
                    <a:schemeClr val="tx1"/>
                  </a:solidFill>
                  <a:latin typeface="Cambria Math"/>
                </a:endParaRPr>
              </a:p>
              <a:p>
                <a:pPr>
                  <a:lnSpc>
                    <a:spcPct val="120000"/>
                  </a:lnSpc>
                </a:pPr>
                <a:endParaRPr lang="en-US" altLang="zh-CN" dirty="0"/>
              </a:p>
              <a:p>
                <a:endParaRPr lang="zh-CN" alt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54077" y="796613"/>
                <a:ext cx="8829869" cy="3762687"/>
              </a:xfrm>
              <a:blipFill rotWithShape="0">
                <a:blip r:embed="rId3"/>
                <a:stretch>
                  <a:fillRect l="-829" t="-97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0" y="904169"/>
            <a:ext cx="3552166" cy="256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6802250" y="3397552"/>
                <a:ext cx="2819796" cy="453137"/>
              </a:xfrm>
              <a:prstGeom prst="rect">
                <a:avLst/>
              </a:prstGeom>
              <a:noFill/>
            </p:spPr>
            <p:txBody>
              <a:bodyPr wrap="square" rtlCol="0">
                <a:spAutoFit/>
              </a:bodyPr>
              <a:lstStyle/>
              <a:p>
                <a14:m>
                  <m:oMath xmlns:m="http://schemas.openxmlformats.org/officeDocument/2006/math">
                    <m:f>
                      <m:fPr>
                        <m:type m:val="lin"/>
                        <m:ctrlPr>
                          <a:rPr lang="en-US" sz="2400" i="1" smtClean="0">
                            <a:solidFill>
                              <a:srgbClr val="9B1244"/>
                            </a:solidFill>
                            <a:latin typeface="Cambria Math"/>
                          </a:rPr>
                        </m:ctrlPr>
                      </m:fPr>
                      <m:num>
                        <m:sSub>
                          <m:sSubPr>
                            <m:ctrlPr>
                              <a:rPr lang="en-US" sz="2400" i="1">
                                <a:solidFill>
                                  <a:srgbClr val="9B1244"/>
                                </a:solidFill>
                                <a:latin typeface="Cambria Math"/>
                              </a:rPr>
                            </m:ctrlPr>
                          </m:sSubPr>
                          <m:e>
                            <m:r>
                              <a:rPr lang="en-US" sz="2400" i="1">
                                <a:solidFill>
                                  <a:srgbClr val="9B1244"/>
                                </a:solidFill>
                                <a:latin typeface="Cambria Math"/>
                              </a:rPr>
                              <m:t>𝐼</m:t>
                            </m:r>
                          </m:e>
                          <m:sub>
                            <m:r>
                              <a:rPr lang="en-US" sz="2400" i="1">
                                <a:solidFill>
                                  <a:srgbClr val="9B1244"/>
                                </a:solidFill>
                                <a:latin typeface="Cambria Math"/>
                              </a:rPr>
                              <m:t>𝐷</m:t>
                            </m:r>
                          </m:sub>
                        </m:sSub>
                      </m:num>
                      <m:den>
                        <m:r>
                          <a:rPr lang="en-US" sz="2400" b="0" i="1" smtClean="0">
                            <a:solidFill>
                              <a:srgbClr val="9B1244"/>
                            </a:solidFill>
                            <a:latin typeface="Cambria Math"/>
                          </a:rPr>
                          <m:t>𝑊</m:t>
                        </m:r>
                      </m:den>
                    </m:f>
                    <m:r>
                      <a:rPr lang="en-US" sz="2400" b="0" i="1" smtClean="0">
                        <a:solidFill>
                          <a:srgbClr val="9B1244"/>
                        </a:solidFill>
                        <a:latin typeface="Cambria Math"/>
                      </a:rPr>
                      <m:t>= </m:t>
                    </m:r>
                    <m:sSub>
                      <m:sSubPr>
                        <m:ctrlPr>
                          <a:rPr lang="en-US" sz="2400" b="0" i="1" smtClean="0">
                            <a:solidFill>
                              <a:srgbClr val="9B1244"/>
                            </a:solidFill>
                            <a:latin typeface="Cambria Math"/>
                          </a:rPr>
                        </m:ctrlPr>
                      </m:sSubPr>
                      <m:e>
                        <m:r>
                          <a:rPr lang="en-US" sz="2400" b="0" i="1" smtClean="0">
                            <a:solidFill>
                              <a:srgbClr val="9B1244"/>
                            </a:solidFill>
                            <a:latin typeface="Cambria Math"/>
                          </a:rPr>
                          <m:t>𝑄</m:t>
                        </m:r>
                      </m:e>
                      <m:sub>
                        <m:r>
                          <a:rPr lang="en-US" sz="2400" b="0" i="1" smtClean="0">
                            <a:solidFill>
                              <a:srgbClr val="9B1244"/>
                            </a:solidFill>
                            <a:latin typeface="Cambria Math"/>
                          </a:rPr>
                          <m:t>𝑖𝑥</m:t>
                        </m:r>
                        <m:r>
                          <a:rPr lang="en-US" sz="2400" b="0" i="1" smtClean="0">
                            <a:solidFill>
                              <a:srgbClr val="9B1244"/>
                            </a:solidFill>
                            <a:latin typeface="Cambria Math"/>
                          </a:rPr>
                          <m:t>0</m:t>
                        </m:r>
                      </m:sub>
                    </m:sSub>
                    <m:sSub>
                      <m:sSubPr>
                        <m:ctrlPr>
                          <a:rPr lang="en-US" sz="2400" b="0" i="1" smtClean="0">
                            <a:solidFill>
                              <a:srgbClr val="9B1244"/>
                            </a:solidFill>
                            <a:latin typeface="Cambria Math"/>
                          </a:rPr>
                        </m:ctrlPr>
                      </m:sSubPr>
                      <m:e>
                        <m:r>
                          <a:rPr lang="en-US" sz="2400" b="0" i="1" smtClean="0">
                            <a:solidFill>
                              <a:srgbClr val="9B1244"/>
                            </a:solidFill>
                            <a:latin typeface="Cambria Math"/>
                          </a:rPr>
                          <m:t>𝑣</m:t>
                        </m:r>
                      </m:e>
                      <m:sub>
                        <m:r>
                          <a:rPr lang="en-US" sz="2400" b="0" i="1" smtClean="0">
                            <a:solidFill>
                              <a:srgbClr val="9B1244"/>
                            </a:solidFill>
                            <a:latin typeface="Cambria Math"/>
                          </a:rPr>
                          <m:t>𝑥</m:t>
                        </m:r>
                        <m:r>
                          <a:rPr lang="en-US" sz="2400" b="0" i="1" smtClean="0">
                            <a:solidFill>
                              <a:srgbClr val="9B1244"/>
                            </a:solidFill>
                            <a:latin typeface="Cambria Math"/>
                          </a:rPr>
                          <m:t>0</m:t>
                        </m:r>
                      </m:sub>
                    </m:sSub>
                    <m:sSub>
                      <m:sSubPr>
                        <m:ctrlPr>
                          <a:rPr lang="en-US" sz="2400" b="0" i="1" smtClean="0">
                            <a:solidFill>
                              <a:srgbClr val="9B1244"/>
                            </a:solidFill>
                            <a:latin typeface="Cambria Math"/>
                          </a:rPr>
                        </m:ctrlPr>
                      </m:sSubPr>
                      <m:e>
                        <m:r>
                          <a:rPr lang="en-US" sz="2400" b="0" i="1" smtClean="0">
                            <a:solidFill>
                              <a:srgbClr val="9B1244"/>
                            </a:solidFill>
                            <a:latin typeface="Cambria Math"/>
                          </a:rPr>
                          <m:t>𝐹</m:t>
                        </m:r>
                      </m:e>
                      <m:sub>
                        <m:r>
                          <a:rPr lang="en-US" sz="2400" b="0" i="1" smtClean="0">
                            <a:solidFill>
                              <a:srgbClr val="9B1244"/>
                            </a:solidFill>
                            <a:latin typeface="Cambria Math"/>
                          </a:rPr>
                          <m:t>𝑆</m:t>
                        </m:r>
                      </m:sub>
                    </m:sSub>
                  </m:oMath>
                </a14:m>
                <a:r>
                  <a:rPr lang="en-US" sz="1600" dirty="0" smtClean="0">
                    <a:solidFill>
                      <a:srgbClr val="9B1244"/>
                    </a:solidFill>
                  </a:rPr>
                  <a:t> </a:t>
                </a:r>
                <a:endParaRPr lang="en-US" sz="1600" dirty="0">
                  <a:solidFill>
                    <a:srgbClr val="9B1244"/>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02250" y="3397552"/>
                <a:ext cx="2819796" cy="453137"/>
              </a:xfrm>
              <a:prstGeom prst="rect">
                <a:avLst/>
              </a:prstGeom>
              <a:blipFill rotWithShape="0">
                <a:blip r:embed="rId5"/>
                <a:stretch>
                  <a:fillRect l="-6710" t="-125333" b="-196000"/>
                </a:stretch>
              </a:blipFill>
            </p:spPr>
            <p:txBody>
              <a:bodyPr/>
              <a:lstStyle/>
              <a:p>
                <a:r>
                  <a:rPr lang="en-US">
                    <a:noFill/>
                  </a:rPr>
                  <a:t> </a:t>
                </a:r>
              </a:p>
            </p:txBody>
          </p:sp>
        </mc:Fallback>
      </mc:AlternateContent>
      <p:sp>
        <p:nvSpPr>
          <p:cNvPr id="9" name="Title 2"/>
          <p:cNvSpPr>
            <a:spLocks noGrp="1"/>
          </p:cNvSpPr>
          <p:nvPr>
            <p:ph type="title"/>
          </p:nvPr>
        </p:nvSpPr>
        <p:spPr>
          <a:xfrm>
            <a:off x="847726" y="304801"/>
            <a:ext cx="8736221" cy="600973"/>
          </a:xfrm>
        </p:spPr>
        <p:txBody>
          <a:bodyPr/>
          <a:lstStyle/>
          <a:p>
            <a:r>
              <a:rPr lang="en-US" dirty="0" smtClean="0"/>
              <a:t>MIT Virtual Source (MVS) Model</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02856602"/>
                  </p:ext>
                </p:extLst>
              </p:nvPr>
            </p:nvGraphicFramePr>
            <p:xfrm>
              <a:off x="819844" y="4447172"/>
              <a:ext cx="5327675" cy="2346960"/>
            </p:xfrm>
            <a:graphic>
              <a:graphicData uri="http://schemas.openxmlformats.org/drawingml/2006/table">
                <a:tbl>
                  <a:tblPr firstRow="1" bandRow="1">
                    <a:tableStyleId>{5C22544A-7EE6-4342-B048-85BDC9FD1C3A}</a:tableStyleId>
                  </a:tblPr>
                  <a:tblGrid>
                    <a:gridCol w="1713207"/>
                    <a:gridCol w="3614468"/>
                  </a:tblGrid>
                  <a:tr h="310304">
                    <a:tc>
                      <a:txBody>
                        <a:bodyPr/>
                        <a:lstStyle/>
                        <a:p>
                          <a:r>
                            <a:rPr lang="en-US" altLang="zh-CN" sz="1600" b="0" i="0" u="none" strike="noStrike" kern="1200" baseline="0" dirty="0" smtClean="0">
                              <a:solidFill>
                                <a:schemeClr val="lt1"/>
                              </a:solidFill>
                              <a:latin typeface="+mn-lt"/>
                              <a:ea typeface="+mn-ea"/>
                              <a:cs typeface="+mn-cs"/>
                            </a:rPr>
                            <a:t>Parameters</a:t>
                          </a:r>
                          <a:endParaRPr lang="zh-CN" altLang="en-US" sz="1600" dirty="0"/>
                        </a:p>
                      </a:txBody>
                      <a:tcPr/>
                    </a:tc>
                    <a:tc>
                      <a:txBody>
                        <a:bodyPr/>
                        <a:lstStyle/>
                        <a:p>
                          <a:r>
                            <a:rPr lang="en-US" altLang="zh-CN" sz="1600" b="0" i="0" u="none" strike="noStrike" kern="1200" baseline="0" dirty="0" smtClean="0">
                              <a:solidFill>
                                <a:schemeClr val="lt1"/>
                              </a:solidFill>
                              <a:latin typeface="+mn-lt"/>
                              <a:ea typeface="+mn-ea"/>
                              <a:cs typeface="+mn-cs"/>
                            </a:rPr>
                            <a:t>Description</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latin typeface="Cambria Math"/>
                                        <a:ea typeface="+mn-ea"/>
                                        <a:cs typeface="+mn-cs"/>
                                      </a:rPr>
                                    </m:ctrlPr>
                                  </m:sSubPr>
                                  <m:e>
                                    <m:r>
                                      <a:rPr lang="en-US" altLang="zh-CN" sz="1600" b="1" i="1">
                                        <a:latin typeface="Cambria Math"/>
                                        <a:ea typeface="+mn-ea"/>
                                        <a:cs typeface="+mn-cs"/>
                                      </a:rPr>
                                      <m:t>𝑉</m:t>
                                    </m:r>
                                  </m:e>
                                  <m:sub>
                                    <m:r>
                                      <a:rPr lang="en-US" altLang="zh-CN" sz="1600" b="1" i="1">
                                        <a:latin typeface="Cambria Math"/>
                                        <a:ea typeface="+mn-ea"/>
                                        <a:cs typeface="+mn-cs"/>
                                      </a:rPr>
                                      <m:t>𝑇</m:t>
                                    </m:r>
                                    <m:r>
                                      <a:rPr lang="en-US" altLang="zh-CN" sz="1600" b="1" i="1" smtClean="0">
                                        <a:latin typeface="Cambria Math"/>
                                        <a:ea typeface="+mn-ea"/>
                                        <a:cs typeface="+mn-cs"/>
                                      </a:rPr>
                                      <m:t>𝟎</m:t>
                                    </m:r>
                                  </m:sub>
                                </m:sSub>
                                <m:r>
                                  <a:rPr lang="en-US" altLang="zh-CN" sz="1600" b="0" i="0" smtClean="0">
                                    <a:latin typeface="Cambria Math"/>
                                    <a:ea typeface="+mn-ea"/>
                                    <a:cs typeface="+mn-cs"/>
                                  </a:rPr>
                                  <m:t> (</m:t>
                                </m:r>
                                <m:r>
                                  <m:rPr>
                                    <m:sty m:val="p"/>
                                  </m:rPr>
                                  <a:rPr lang="en-US" altLang="zh-CN" sz="1600" b="0" i="0" smtClean="0">
                                    <a:latin typeface="Cambria Math"/>
                                    <a:ea typeface="+mn-ea"/>
                                    <a:cs typeface="+mn-cs"/>
                                  </a:rPr>
                                  <m:t>V</m:t>
                                </m:r>
                                <m:r>
                                  <a:rPr lang="en-US" altLang="zh-CN" sz="1600" b="0" i="0" smtClean="0">
                                    <a:latin typeface="Cambria Math"/>
                                    <a:ea typeface="+mn-ea"/>
                                    <a:cs typeface="+mn-cs"/>
                                  </a:rPr>
                                  <m:t>)</m:t>
                                </m:r>
                              </m:oMath>
                            </m:oMathPara>
                          </a14:m>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Strong inversion threshold voltage</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a:rPr>
                                  <m:t>𝑛</m:t>
                                </m:r>
                                <m:r>
                                  <a:rPr lang="en-US" altLang="zh-CN" sz="1600" b="0" i="1" baseline="-25000" smtClean="0">
                                    <a:latin typeface="Cambria Math"/>
                                  </a:rPr>
                                  <m:t>0</m:t>
                                </m:r>
                              </m:oMath>
                            </m:oMathPara>
                          </a14:m>
                          <a:endParaRPr lang="zh-CN" altLang="en-US" sz="1600" baseline="-25000" dirty="0"/>
                        </a:p>
                      </a:txBody>
                      <a:tcPr/>
                    </a:tc>
                    <a:tc>
                      <a:txBody>
                        <a:bodyPr/>
                        <a:lstStyle/>
                        <a:p>
                          <a:r>
                            <a:rPr lang="en-US" altLang="zh-CN" sz="1600" b="0" i="0" u="none" strike="noStrike" kern="1200" baseline="0" dirty="0" smtClean="0">
                              <a:solidFill>
                                <a:schemeClr val="dk1"/>
                              </a:solidFill>
                              <a:latin typeface="+mn-lt"/>
                              <a:ea typeface="+mn-ea"/>
                              <a:cs typeface="+mn-cs"/>
                            </a:rPr>
                            <a:t>Sub-threshold swing factor</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a:rPr>
                                  <m:t>𝛿</m:t>
                                </m:r>
                                <m:r>
                                  <a:rPr lang="en-US" altLang="zh-CN" sz="1600" b="0" i="1" smtClean="0">
                                    <a:latin typeface="Cambria Math" panose="02040503050406030204" pitchFamily="18" charset="0"/>
                                  </a:rPr>
                                  <m:t> </m:t>
                                </m:r>
                                <m:r>
                                  <a:rPr lang="en-US" altLang="zh-CN" sz="1600" b="0" i="1" smtClean="0">
                                    <a:latin typeface="Cambria Math"/>
                                  </a:rPr>
                                  <m:t>(</m:t>
                                </m:r>
                                <m:r>
                                  <a:rPr lang="en-US" altLang="zh-CN" sz="1600" b="0" i="1" smtClean="0">
                                    <a:latin typeface="Cambria Math"/>
                                  </a:rPr>
                                  <m:t>𝑚𝑉</m:t>
                                </m:r>
                                <m:r>
                                  <a:rPr lang="en-US" altLang="zh-CN" sz="1600" b="0" i="1" smtClean="0">
                                    <a:latin typeface="Cambria Math"/>
                                  </a:rPr>
                                  <m:t>/</m:t>
                                </m:r>
                                <m:r>
                                  <a:rPr lang="en-US" altLang="zh-CN" sz="1600" b="0" i="1" smtClean="0">
                                    <a:latin typeface="Cambria Math"/>
                                  </a:rPr>
                                  <m:t>𝑉</m:t>
                                </m:r>
                                <m:r>
                                  <a:rPr lang="en-US" altLang="zh-CN" sz="1600" b="0" i="1" smtClean="0">
                                    <a:latin typeface="Cambria Math"/>
                                  </a:rPr>
                                  <m:t>)</m:t>
                                </m:r>
                              </m:oMath>
                            </m:oMathPara>
                          </a14:m>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Drain-induced barrier lowering</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a:rPr>
                                    </m:ctrlPr>
                                  </m:sSubPr>
                                  <m:e>
                                    <m:r>
                                      <a:rPr lang="en-US" altLang="zh-CN" sz="1600" b="0" i="1" smtClean="0">
                                        <a:solidFill>
                                          <a:schemeClr val="tx1"/>
                                        </a:solidFill>
                                        <a:latin typeface="Cambria Math"/>
                                      </a:rPr>
                                      <m:t>𝑣</m:t>
                                    </m:r>
                                  </m:e>
                                  <m:sub>
                                    <m:r>
                                      <a:rPr lang="en-US" altLang="zh-CN" sz="1600" b="0" i="1" smtClean="0">
                                        <a:solidFill>
                                          <a:schemeClr val="tx1"/>
                                        </a:solidFill>
                                        <a:latin typeface="Cambria Math"/>
                                      </a:rPr>
                                      <m:t>𝑥</m:t>
                                    </m:r>
                                    <m:r>
                                      <a:rPr lang="en-US" altLang="zh-CN" sz="1600" b="0" i="1" smtClean="0">
                                        <a:solidFill>
                                          <a:schemeClr val="tx1"/>
                                        </a:solidFill>
                                        <a:latin typeface="Cambria Math"/>
                                      </a:rPr>
                                      <m:t>0</m:t>
                                    </m:r>
                                  </m:sub>
                                </m:sSub>
                                <m:r>
                                  <a:rPr lang="en-US" altLang="zh-CN" sz="1600" b="0" i="1" smtClean="0">
                                    <a:solidFill>
                                      <a:schemeClr val="tx1"/>
                                    </a:solidFill>
                                    <a:latin typeface="Cambria Math" panose="02040503050406030204" pitchFamily="18" charset="0"/>
                                  </a:rPr>
                                  <m:t> </m:t>
                                </m:r>
                                <m:r>
                                  <a:rPr lang="en-US" altLang="zh-CN" sz="1600" b="0" i="1" smtClean="0">
                                    <a:solidFill>
                                      <a:schemeClr val="tx1"/>
                                    </a:solidFill>
                                    <a:latin typeface="Cambria Math"/>
                                  </a:rPr>
                                  <m:t>(</m:t>
                                </m:r>
                                <m:r>
                                  <a:rPr lang="en-US" altLang="zh-CN" sz="1600" b="0" i="1" smtClean="0">
                                    <a:solidFill>
                                      <a:schemeClr val="tx1"/>
                                    </a:solidFill>
                                    <a:latin typeface="Cambria Math"/>
                                  </a:rPr>
                                  <m:t>𝑐𝑚</m:t>
                                </m:r>
                                <m:r>
                                  <a:rPr lang="en-US" altLang="zh-CN" sz="1600" b="0" i="1" smtClean="0">
                                    <a:solidFill>
                                      <a:schemeClr val="tx1"/>
                                    </a:solidFill>
                                    <a:latin typeface="Cambria Math"/>
                                  </a:rPr>
                                  <m:t>/</m:t>
                                </m:r>
                                <m:r>
                                  <a:rPr lang="en-US" altLang="zh-CN" sz="1600" b="0" i="1" smtClean="0">
                                    <a:solidFill>
                                      <a:schemeClr val="tx1"/>
                                    </a:solidFill>
                                    <a:latin typeface="Cambria Math"/>
                                  </a:rPr>
                                  <m:t>𝑠</m:t>
                                </m:r>
                                <m:r>
                                  <a:rPr lang="en-US" altLang="zh-CN" sz="1600" b="0" i="1" smtClean="0">
                                    <a:solidFill>
                                      <a:schemeClr val="tx1"/>
                                    </a:solidFill>
                                    <a:latin typeface="Cambria Math"/>
                                  </a:rPr>
                                  <m:t>)</m:t>
                                </m:r>
                              </m:oMath>
                            </m:oMathPara>
                          </a14:m>
                          <a:endParaRPr lang="zh-CN" altLang="en-US" sz="1600" dirty="0">
                            <a:solidFill>
                              <a:schemeClr val="tx1"/>
                            </a:solidFill>
                          </a:endParaRPr>
                        </a:p>
                      </a:txBody>
                      <a:tcPr/>
                    </a:tc>
                    <a:tc>
                      <a:txBody>
                        <a:bodyPr/>
                        <a:lstStyle/>
                        <a:p>
                          <a:r>
                            <a:rPr lang="en-US" altLang="zh-CN" sz="1600" b="0" i="0" u="none" strike="noStrike" kern="1200" baseline="0" dirty="0" smtClean="0">
                              <a:solidFill>
                                <a:schemeClr val="dk1"/>
                              </a:solidFill>
                              <a:latin typeface="+mn-lt"/>
                              <a:ea typeface="+mn-ea"/>
                              <a:cs typeface="+mn-cs"/>
                            </a:rPr>
                            <a:t>Virtual source carrier velocity</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a:rPr>
                                  <m:t>𝜇</m:t>
                                </m:r>
                                <m:r>
                                  <a:rPr lang="en-US" altLang="zh-CN" sz="1600" b="0" i="1" smtClean="0">
                                    <a:latin typeface="Cambria Math" panose="02040503050406030204" pitchFamily="18" charset="0"/>
                                  </a:rPr>
                                  <m:t> </m:t>
                                </m:r>
                                <m:r>
                                  <a:rPr lang="en-US" altLang="zh-CN" sz="1600" b="0" i="1" smtClean="0">
                                    <a:latin typeface="Cambria Math"/>
                                  </a:rPr>
                                  <m:t>(</m:t>
                                </m:r>
                                <m:sSup>
                                  <m:sSupPr>
                                    <m:ctrlPr>
                                      <a:rPr lang="en-US" altLang="zh-CN" sz="1600" b="0" i="1" smtClean="0">
                                        <a:latin typeface="Cambria Math"/>
                                      </a:rPr>
                                    </m:ctrlPr>
                                  </m:sSupPr>
                                  <m:e>
                                    <m:r>
                                      <a:rPr lang="en-US" altLang="zh-CN" sz="1600" b="0" i="1" smtClean="0">
                                        <a:latin typeface="Cambria Math"/>
                                      </a:rPr>
                                      <m:t>𝑐𝑚</m:t>
                                    </m:r>
                                  </m:e>
                                  <m:sup>
                                    <m:r>
                                      <a:rPr lang="en-US" altLang="zh-CN" sz="1600" b="0" i="1" smtClean="0">
                                        <a:latin typeface="Cambria Math"/>
                                      </a:rPr>
                                      <m:t>2</m:t>
                                    </m:r>
                                  </m:sup>
                                </m:sSup>
                                <m:r>
                                  <a:rPr lang="en-US" altLang="zh-CN" sz="1600" b="0" i="1" smtClean="0">
                                    <a:latin typeface="Cambria Math"/>
                                  </a:rPr>
                                  <m:t>/</m:t>
                                </m:r>
                                <m:r>
                                  <a:rPr lang="en-US" altLang="zh-CN" sz="1600" b="0" i="1" smtClean="0">
                                    <a:latin typeface="Cambria Math"/>
                                  </a:rPr>
                                  <m:t>𝑉</m:t>
                                </m:r>
                                <m:r>
                                  <a:rPr lang="en-US" altLang="zh-CN" sz="1600" b="0" i="1" smtClean="0">
                                    <a:latin typeface="Cambria Math"/>
                                    <a:ea typeface="Cambria Math"/>
                                  </a:rPr>
                                  <m:t>∙</m:t>
                                </m:r>
                                <m:r>
                                  <a:rPr lang="en-US" altLang="zh-CN" sz="1600" b="0" i="1" smtClean="0">
                                    <a:latin typeface="Cambria Math"/>
                                    <a:ea typeface="Cambria Math"/>
                                  </a:rPr>
                                  <m:t>𝑠</m:t>
                                </m:r>
                                <m:r>
                                  <a:rPr lang="en-US" altLang="zh-CN" sz="1600" b="0" i="1" smtClean="0">
                                    <a:latin typeface="Cambria Math"/>
                                  </a:rPr>
                                  <m:t>)</m:t>
                                </m:r>
                              </m:oMath>
                            </m:oMathPara>
                          </a14:m>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Low-field mobility</a:t>
                          </a:r>
                          <a:endParaRPr lang="zh-CN" altLang="en-US" sz="1600" dirty="0"/>
                        </a:p>
                      </a:txBody>
                      <a:tcPr/>
                    </a:tc>
                  </a:tr>
                  <a:tr h="310304">
                    <a:tc>
                      <a:txBody>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a:rPr>
                                    </m:ctrlPr>
                                  </m:sSubPr>
                                  <m:e>
                                    <m:r>
                                      <a:rPr lang="en-US" altLang="zh-CN" sz="1600" b="0" i="1" smtClean="0">
                                        <a:latin typeface="Cambria Math"/>
                                      </a:rPr>
                                      <m:t>𝑅</m:t>
                                    </m:r>
                                  </m:e>
                                  <m:sub>
                                    <m:r>
                                      <a:rPr lang="en-US" altLang="zh-CN" sz="1600" b="0" i="1" smtClean="0">
                                        <a:latin typeface="Cambria Math"/>
                                      </a:rPr>
                                      <m:t>𝑠</m:t>
                                    </m:r>
                                    <m:r>
                                      <a:rPr lang="en-US" altLang="zh-CN" sz="1600" b="0" i="1" smtClean="0">
                                        <a:latin typeface="Cambria Math"/>
                                      </a:rPr>
                                      <m:t>0</m:t>
                                    </m:r>
                                  </m:sub>
                                </m:sSub>
                                <m:r>
                                  <a:rPr lang="en-US" altLang="zh-CN" sz="1600" b="0" i="1" smtClean="0">
                                    <a:latin typeface="Cambria Math" panose="02040503050406030204" pitchFamily="18" charset="0"/>
                                  </a:rPr>
                                  <m:t> </m:t>
                                </m:r>
                                <m:r>
                                  <a:rPr lang="en-US" altLang="zh-CN" sz="1600" b="0" i="1" smtClean="0">
                                    <a:latin typeface="Cambria Math"/>
                                  </a:rPr>
                                  <m:t>(</m:t>
                                </m:r>
                                <m:r>
                                  <a:rPr lang="en-US" altLang="zh-CN" sz="1600" b="0" i="1" smtClean="0">
                                    <a:latin typeface="Cambria Math"/>
                                  </a:rPr>
                                  <m:t>𝑜h𝑚</m:t>
                                </m:r>
                                <m:r>
                                  <a:rPr lang="en-US" altLang="zh-CN" sz="1600" b="0" i="1" smtClean="0">
                                    <a:latin typeface="Cambria Math"/>
                                    <a:ea typeface="Cambria Math"/>
                                  </a:rPr>
                                  <m:t>∙</m:t>
                                </m:r>
                                <m:r>
                                  <a:rPr lang="zh-CN" altLang="en-US" sz="1600" b="0" i="1" smtClean="0">
                                    <a:latin typeface="Cambria Math"/>
                                    <a:ea typeface="Cambria Math"/>
                                  </a:rPr>
                                  <m:t>𝜇</m:t>
                                </m:r>
                                <m:r>
                                  <a:rPr lang="en-US" altLang="zh-CN" sz="1600" b="0" i="1" smtClean="0">
                                    <a:latin typeface="Cambria Math"/>
                                    <a:ea typeface="Cambria Math"/>
                                  </a:rPr>
                                  <m:t>𝑚</m:t>
                                </m:r>
                                <m:r>
                                  <a:rPr lang="en-US" altLang="zh-CN" sz="1600" b="0" i="1" smtClean="0">
                                    <a:latin typeface="Cambria Math"/>
                                  </a:rPr>
                                  <m:t>)</m:t>
                                </m:r>
                              </m:oMath>
                            </m:oMathPara>
                          </a14:m>
                          <a:endParaRPr lang="zh-CN" altLang="en-US" sz="1600" dirty="0"/>
                        </a:p>
                      </a:txBody>
                      <a:tcPr/>
                    </a:tc>
                    <a:tc>
                      <a:txBody>
                        <a:bodyPr/>
                        <a:lstStyle/>
                        <a:p>
                          <a:r>
                            <a:rPr lang="en-US" altLang="zh-CN" sz="1600" b="0" i="0" u="none" strike="noStrike" kern="1200" baseline="0" dirty="0" smtClean="0">
                              <a:solidFill>
                                <a:schemeClr val="dk1"/>
                              </a:solidFill>
                              <a:latin typeface="+mn-lt"/>
                              <a:ea typeface="+mn-ea"/>
                              <a:cs typeface="+mn-cs"/>
                            </a:rPr>
                            <a:t>Series resistance per side</a:t>
                          </a:r>
                          <a:endParaRPr lang="zh-CN" altLang="en-US" sz="16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02856602"/>
                  </p:ext>
                </p:extLst>
              </p:nvPr>
            </p:nvGraphicFramePr>
            <p:xfrm>
              <a:off x="819844" y="4447172"/>
              <a:ext cx="5327675" cy="2346960"/>
            </p:xfrm>
            <a:graphic>
              <a:graphicData uri="http://schemas.openxmlformats.org/drawingml/2006/table">
                <a:tbl>
                  <a:tblPr firstRow="1" bandRow="1">
                    <a:tableStyleId>{5C22544A-7EE6-4342-B048-85BDC9FD1C3A}</a:tableStyleId>
                  </a:tblPr>
                  <a:tblGrid>
                    <a:gridCol w="1713207"/>
                    <a:gridCol w="3614468"/>
                  </a:tblGrid>
                  <a:tr h="335280">
                    <a:tc>
                      <a:txBody>
                        <a:bodyPr/>
                        <a:lstStyle/>
                        <a:p>
                          <a:r>
                            <a:rPr lang="en-US" altLang="zh-CN" sz="1600" b="0" i="0" u="none" strike="noStrike" kern="1200" baseline="0" dirty="0" smtClean="0">
                              <a:solidFill>
                                <a:schemeClr val="lt1"/>
                              </a:solidFill>
                              <a:latin typeface="+mn-lt"/>
                              <a:ea typeface="+mn-ea"/>
                              <a:cs typeface="+mn-cs"/>
                            </a:rPr>
                            <a:t>Parameters</a:t>
                          </a:r>
                          <a:endParaRPr lang="zh-CN" altLang="en-US" sz="1600" dirty="0"/>
                        </a:p>
                      </a:txBody>
                      <a:tcPr/>
                    </a:tc>
                    <a:tc>
                      <a:txBody>
                        <a:bodyPr/>
                        <a:lstStyle/>
                        <a:p>
                          <a:r>
                            <a:rPr lang="en-US" altLang="zh-CN" sz="1600" b="0" i="0" u="none" strike="noStrike" kern="1200" baseline="0" dirty="0" smtClean="0">
                              <a:solidFill>
                                <a:schemeClr val="lt1"/>
                              </a:solidFill>
                              <a:latin typeface="+mn-lt"/>
                              <a:ea typeface="+mn-ea"/>
                              <a:cs typeface="+mn-cs"/>
                            </a:rPr>
                            <a:t>Description</a:t>
                          </a:r>
                          <a:endParaRPr lang="zh-CN" altLang="en-US" sz="1600" dirty="0"/>
                        </a:p>
                      </a:txBody>
                      <a:tcPr/>
                    </a:tc>
                  </a:tr>
                  <a:tr h="335280">
                    <a:tc>
                      <a:txBody>
                        <a:bodyPr/>
                        <a:lstStyle/>
                        <a:p>
                          <a:endParaRPr lang="zh-CN"/>
                        </a:p>
                      </a:txBody>
                      <a:tcPr>
                        <a:blipFill rotWithShape="1">
                          <a:blip r:embed="rId8"/>
                          <a:stretch>
                            <a:fillRect t="-105455" r="-211388" b="-523636"/>
                          </a:stretch>
                        </a:blipFill>
                      </a:tcPr>
                    </a:tc>
                    <a:tc>
                      <a:txBody>
                        <a:bodyPr/>
                        <a:lstStyle/>
                        <a:p>
                          <a:r>
                            <a:rPr lang="en-US" altLang="zh-CN" sz="1600" b="0" i="0" u="none" strike="noStrike" kern="1200" baseline="0" dirty="0" smtClean="0">
                              <a:solidFill>
                                <a:schemeClr val="dk1"/>
                              </a:solidFill>
                              <a:latin typeface="+mn-lt"/>
                              <a:ea typeface="+mn-ea"/>
                              <a:cs typeface="+mn-cs"/>
                            </a:rPr>
                            <a:t>Strong inversion threshold voltage</a:t>
                          </a:r>
                          <a:endParaRPr lang="zh-CN" altLang="en-US" sz="1600" dirty="0"/>
                        </a:p>
                      </a:txBody>
                      <a:tcPr/>
                    </a:tc>
                  </a:tr>
                  <a:tr h="335280">
                    <a:tc>
                      <a:txBody>
                        <a:bodyPr/>
                        <a:lstStyle/>
                        <a:p>
                          <a:endParaRPr lang="zh-CN"/>
                        </a:p>
                      </a:txBody>
                      <a:tcPr>
                        <a:blipFill rotWithShape="1">
                          <a:blip r:embed="rId8"/>
                          <a:stretch>
                            <a:fillRect t="-205455" r="-211388" b="-423636"/>
                          </a:stretch>
                        </a:blipFill>
                      </a:tcPr>
                    </a:tc>
                    <a:tc>
                      <a:txBody>
                        <a:bodyPr/>
                        <a:lstStyle/>
                        <a:p>
                          <a:r>
                            <a:rPr lang="en-US" altLang="zh-CN" sz="1600" b="0" i="0" u="none" strike="noStrike" kern="1200" baseline="0" dirty="0" smtClean="0">
                              <a:solidFill>
                                <a:schemeClr val="dk1"/>
                              </a:solidFill>
                              <a:latin typeface="+mn-lt"/>
                              <a:ea typeface="+mn-ea"/>
                              <a:cs typeface="+mn-cs"/>
                            </a:rPr>
                            <a:t>Sub-threshold swing factor</a:t>
                          </a:r>
                          <a:endParaRPr lang="zh-CN" altLang="en-US" sz="1600" dirty="0"/>
                        </a:p>
                      </a:txBody>
                      <a:tcPr/>
                    </a:tc>
                  </a:tr>
                  <a:tr h="335280">
                    <a:tc>
                      <a:txBody>
                        <a:bodyPr/>
                        <a:lstStyle/>
                        <a:p>
                          <a:endParaRPr lang="zh-CN"/>
                        </a:p>
                      </a:txBody>
                      <a:tcPr>
                        <a:blipFill rotWithShape="1">
                          <a:blip r:embed="rId8"/>
                          <a:stretch>
                            <a:fillRect t="-305455" r="-211388" b="-323636"/>
                          </a:stretch>
                        </a:blipFill>
                      </a:tcPr>
                    </a:tc>
                    <a:tc>
                      <a:txBody>
                        <a:bodyPr/>
                        <a:lstStyle/>
                        <a:p>
                          <a:r>
                            <a:rPr lang="en-US" altLang="zh-CN" sz="1600" b="0" i="0" u="none" strike="noStrike" kern="1200" baseline="0" dirty="0" smtClean="0">
                              <a:solidFill>
                                <a:schemeClr val="dk1"/>
                              </a:solidFill>
                              <a:latin typeface="+mn-lt"/>
                              <a:ea typeface="+mn-ea"/>
                              <a:cs typeface="+mn-cs"/>
                            </a:rPr>
                            <a:t>Drain-induced barrier lowering</a:t>
                          </a:r>
                          <a:endParaRPr lang="zh-CN" altLang="en-US" sz="1600" dirty="0"/>
                        </a:p>
                      </a:txBody>
                      <a:tcPr/>
                    </a:tc>
                  </a:tr>
                  <a:tr h="335280">
                    <a:tc>
                      <a:txBody>
                        <a:bodyPr/>
                        <a:lstStyle/>
                        <a:p>
                          <a:endParaRPr lang="zh-CN"/>
                        </a:p>
                      </a:txBody>
                      <a:tcPr>
                        <a:blipFill rotWithShape="1">
                          <a:blip r:embed="rId8"/>
                          <a:stretch>
                            <a:fillRect t="-405455" r="-211388" b="-223636"/>
                          </a:stretch>
                        </a:blipFill>
                      </a:tcPr>
                    </a:tc>
                    <a:tc>
                      <a:txBody>
                        <a:bodyPr/>
                        <a:lstStyle/>
                        <a:p>
                          <a:r>
                            <a:rPr lang="en-US" altLang="zh-CN" sz="1600" b="0" i="0" u="none" strike="noStrike" kern="1200" baseline="0" dirty="0" smtClean="0">
                              <a:solidFill>
                                <a:schemeClr val="dk1"/>
                              </a:solidFill>
                              <a:latin typeface="+mn-lt"/>
                              <a:ea typeface="+mn-ea"/>
                              <a:cs typeface="+mn-cs"/>
                            </a:rPr>
                            <a:t>Virtual source carrier velocity</a:t>
                          </a:r>
                          <a:endParaRPr lang="zh-CN" altLang="en-US" sz="1600" dirty="0"/>
                        </a:p>
                      </a:txBody>
                      <a:tcPr/>
                    </a:tc>
                  </a:tr>
                  <a:tr h="335280">
                    <a:tc>
                      <a:txBody>
                        <a:bodyPr/>
                        <a:lstStyle/>
                        <a:p>
                          <a:endParaRPr lang="zh-CN"/>
                        </a:p>
                      </a:txBody>
                      <a:tcPr>
                        <a:blipFill rotWithShape="1">
                          <a:blip r:embed="rId8"/>
                          <a:stretch>
                            <a:fillRect t="-505455" r="-211388" b="-123636"/>
                          </a:stretch>
                        </a:blipFill>
                      </a:tcPr>
                    </a:tc>
                    <a:tc>
                      <a:txBody>
                        <a:bodyPr/>
                        <a:lstStyle/>
                        <a:p>
                          <a:r>
                            <a:rPr lang="en-US" altLang="zh-CN" sz="1600" b="0" i="0" u="none" strike="noStrike" kern="1200" baseline="0" dirty="0" smtClean="0">
                              <a:solidFill>
                                <a:schemeClr val="dk1"/>
                              </a:solidFill>
                              <a:latin typeface="+mn-lt"/>
                              <a:ea typeface="+mn-ea"/>
                              <a:cs typeface="+mn-cs"/>
                            </a:rPr>
                            <a:t>Low-field mobility</a:t>
                          </a:r>
                          <a:endParaRPr lang="zh-CN" altLang="en-US" sz="1600" dirty="0"/>
                        </a:p>
                      </a:txBody>
                      <a:tcPr/>
                    </a:tc>
                  </a:tr>
                  <a:tr h="335280">
                    <a:tc>
                      <a:txBody>
                        <a:bodyPr/>
                        <a:lstStyle/>
                        <a:p>
                          <a:endParaRPr lang="zh-CN"/>
                        </a:p>
                      </a:txBody>
                      <a:tcPr>
                        <a:blipFill rotWithShape="1">
                          <a:blip r:embed="rId8"/>
                          <a:stretch>
                            <a:fillRect t="-605455" r="-211388" b="-23636"/>
                          </a:stretch>
                        </a:blipFill>
                      </a:tcPr>
                    </a:tc>
                    <a:tc>
                      <a:txBody>
                        <a:bodyPr/>
                        <a:lstStyle/>
                        <a:p>
                          <a:r>
                            <a:rPr lang="en-US" altLang="zh-CN" sz="1600" b="0" i="0" u="none" strike="noStrike" kern="1200" baseline="0" dirty="0" smtClean="0">
                              <a:solidFill>
                                <a:schemeClr val="dk1"/>
                              </a:solidFill>
                              <a:latin typeface="+mn-lt"/>
                              <a:ea typeface="+mn-ea"/>
                              <a:cs typeface="+mn-cs"/>
                            </a:rPr>
                            <a:t>Series resistance per side</a:t>
                          </a:r>
                          <a:endParaRPr lang="zh-CN" altLang="en-US" sz="1600" dirty="0"/>
                        </a:p>
                      </a:txBody>
                      <a:tcPr/>
                    </a:tc>
                  </a:tr>
                </a:tbl>
              </a:graphicData>
            </a:graphic>
          </p:graphicFrame>
        </mc:Fallback>
      </mc:AlternateContent>
      <p:sp>
        <p:nvSpPr>
          <p:cNvPr id="10" name="TextBox 13"/>
          <p:cNvSpPr txBox="1">
            <a:spLocks noChangeArrowheads="1"/>
          </p:cNvSpPr>
          <p:nvPr/>
        </p:nvSpPr>
        <p:spPr bwMode="auto">
          <a:xfrm>
            <a:off x="359664" y="6927966"/>
            <a:ext cx="6193536" cy="523220"/>
          </a:xfrm>
          <a:prstGeom prst="rect">
            <a:avLst/>
          </a:prstGeom>
          <a:noFill/>
          <a:ln w="9525">
            <a:noFill/>
            <a:miter lim="800000"/>
            <a:headEnd/>
            <a:tailEnd/>
          </a:ln>
        </p:spPr>
        <p:txBody>
          <a:bodyPr wrap="square">
            <a:spAutoFit/>
          </a:bodyPr>
          <a:lstStyle/>
          <a:p>
            <a:pPr marL="339725" indent="-339725"/>
            <a:r>
              <a:rPr lang="en-US" sz="1200" dirty="0" smtClean="0"/>
              <a:t>	</a:t>
            </a:r>
            <a:r>
              <a:rPr lang="en-US" sz="1400" dirty="0" err="1" smtClean="0"/>
              <a:t>Shaloo</a:t>
            </a:r>
            <a:r>
              <a:rPr lang="en-US" sz="1400" dirty="0" smtClean="0"/>
              <a:t> </a:t>
            </a:r>
            <a:r>
              <a:rPr lang="en-US" sz="1400" dirty="0" err="1"/>
              <a:t>Rakheja</a:t>
            </a:r>
            <a:r>
              <a:rPr lang="en-US" sz="1400" dirty="0"/>
              <a:t>; Dimitri Antoniadis (2013), "MVS 1.0.1 </a:t>
            </a:r>
            <a:r>
              <a:rPr lang="en-US" sz="1400" dirty="0" err="1"/>
              <a:t>Nanotransistor</a:t>
            </a:r>
            <a:r>
              <a:rPr lang="en-US" sz="1400" dirty="0"/>
              <a:t> Model (Silicon</a:t>
            </a:r>
            <a:r>
              <a:rPr lang="en-US" sz="1400" dirty="0" smtClean="0"/>
              <a:t>),“ http</a:t>
            </a:r>
            <a:r>
              <a:rPr lang="en-US" sz="1400" dirty="0"/>
              <a:t>://nanohub.org/resources/19684.</a:t>
            </a:r>
          </a:p>
        </p:txBody>
      </p:sp>
      <mc:AlternateContent xmlns:mc="http://schemas.openxmlformats.org/markup-compatibility/2006" xmlns:a14="http://schemas.microsoft.com/office/drawing/2010/main">
        <mc:Choice Requires="a14">
          <p:sp>
            <p:nvSpPr>
              <p:cNvPr id="11" name="Content Placeholder 1"/>
              <p:cNvSpPr txBox="1">
                <a:spLocks/>
              </p:cNvSpPr>
              <p:nvPr/>
            </p:nvSpPr>
            <p:spPr bwMode="auto">
              <a:xfrm>
                <a:off x="6553200" y="4704412"/>
                <a:ext cx="3298166" cy="2204388"/>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marL="382588" indent="-382588" algn="l" defTabSz="1019175" rtl="0" eaLnBrk="1" fontAlgn="base" hangingPunct="1">
                  <a:spcBef>
                    <a:spcPct val="20000"/>
                  </a:spcBef>
                  <a:spcAft>
                    <a:spcPct val="0"/>
                  </a:spcAft>
                  <a:buClr>
                    <a:srgbClr val="9B1244"/>
                  </a:buClr>
                  <a:buFont typeface="Wingdings" pitchFamily="2" charset="2"/>
                  <a:buChar char="n"/>
                  <a:defRPr kumimoji="1" sz="2400" b="1">
                    <a:solidFill>
                      <a:srgbClr val="253FB6"/>
                    </a:solidFill>
                    <a:latin typeface="+mn-lt"/>
                    <a:ea typeface="+mn-ea"/>
                    <a:cs typeface="+mn-cs"/>
                  </a:defRPr>
                </a:lvl1pPr>
                <a:lvl2pPr marL="814388" indent="-317500" algn="l" defTabSz="1019175" rtl="0" eaLnBrk="1" fontAlgn="base" hangingPunct="1">
                  <a:spcBef>
                    <a:spcPct val="20000"/>
                  </a:spcBef>
                  <a:spcAft>
                    <a:spcPct val="0"/>
                  </a:spcAft>
                  <a:buClr>
                    <a:schemeClr val="tx1"/>
                  </a:buClr>
                  <a:buFont typeface="Symbol" pitchFamily="18" charset="2"/>
                  <a:buChar char="·"/>
                  <a:defRPr kumimoji="1" sz="2000">
                    <a:solidFill>
                      <a:schemeClr val="tx1"/>
                    </a:solidFill>
                    <a:latin typeface="+mn-lt"/>
                  </a:defRPr>
                </a:lvl2pPr>
                <a:lvl3pPr marL="1182688" indent="-254000" algn="l" defTabSz="1019175" rtl="0" eaLnBrk="1" fontAlgn="base" hangingPunct="1">
                  <a:spcBef>
                    <a:spcPct val="20000"/>
                  </a:spcBef>
                  <a:spcAft>
                    <a:spcPct val="0"/>
                  </a:spcAft>
                  <a:buClr>
                    <a:schemeClr val="tx1"/>
                  </a:buClr>
                  <a:buFont typeface="Symbol" pitchFamily="18" charset="2"/>
                  <a:buChar char="·"/>
                  <a:defRPr kumimoji="1" sz="1800">
                    <a:solidFill>
                      <a:schemeClr val="tx1"/>
                    </a:solidFill>
                    <a:latin typeface="+mn-lt"/>
                  </a:defRPr>
                </a:lvl3pPr>
                <a:lvl4pPr marL="1550988" indent="-254000"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9192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5pPr>
                <a:lvl6pPr marL="23764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6pPr>
                <a:lvl7pPr marL="28336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7pPr>
                <a:lvl8pPr marL="32908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8pPr>
                <a:lvl9pPr marL="3748088" indent="-257175" algn="l" defTabSz="1019175"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9pPr>
              </a:lstStyle>
              <a:p>
                <a:pPr>
                  <a:lnSpc>
                    <a:spcPct val="90000"/>
                  </a:lnSpc>
                </a:pPr>
                <a:r>
                  <a:rPr lang="en-US" altLang="zh-CN" kern="0" dirty="0" smtClean="0"/>
                  <a:t>Dynamic model partitions channel charge; includes parasitic caps: </a:t>
                </a:r>
              </a:p>
              <a:p>
                <a:pPr marL="496888" lvl="1" indent="0">
                  <a:lnSpc>
                    <a:spcPct val="90000"/>
                  </a:lnSpc>
                  <a:buNone/>
                </a:pPr>
                <a14:m>
                  <m:oMath xmlns:m="http://schemas.openxmlformats.org/officeDocument/2006/math">
                    <m:sSub>
                      <m:sSubPr>
                        <m:ctrlPr>
                          <a:rPr lang="en-US" altLang="zh-CN" i="1" kern="0" smtClean="0">
                            <a:latin typeface="Cambria Math"/>
                          </a:rPr>
                        </m:ctrlPr>
                      </m:sSubPr>
                      <m:e>
                        <m:r>
                          <a:rPr lang="en-US" altLang="zh-CN" b="0" i="1" kern="0" smtClean="0">
                            <a:latin typeface="Cambria Math" panose="02040503050406030204" pitchFamily="18" charset="0"/>
                          </a:rPr>
                          <m:t>𝐶</m:t>
                        </m:r>
                      </m:e>
                      <m:sub>
                        <m:r>
                          <a:rPr lang="en-US" altLang="zh-CN" b="0" i="1" kern="0" smtClean="0">
                            <a:latin typeface="Cambria Math" panose="02040503050406030204" pitchFamily="18" charset="0"/>
                          </a:rPr>
                          <m:t>𝑖𝑓</m:t>
                        </m:r>
                      </m:sub>
                    </m:sSub>
                    <m:r>
                      <a:rPr lang="en-US" altLang="zh-CN" b="0" i="1" kern="0" smtClean="0">
                        <a:latin typeface="Cambria Math" panose="02040503050406030204" pitchFamily="18" charset="0"/>
                      </a:rPr>
                      <m:t>, </m:t>
                    </m:r>
                    <m:sSub>
                      <m:sSubPr>
                        <m:ctrlPr>
                          <a:rPr lang="en-US" altLang="zh-CN" b="0" i="1" kern="0" smtClean="0">
                            <a:latin typeface="Cambria Math"/>
                          </a:rPr>
                        </m:ctrlPr>
                      </m:sSubPr>
                      <m:e>
                        <m:r>
                          <a:rPr lang="en-US" altLang="zh-CN" b="0" i="1" kern="0" smtClean="0">
                            <a:latin typeface="Cambria Math" panose="02040503050406030204" pitchFamily="18" charset="0"/>
                          </a:rPr>
                          <m:t>𝐶</m:t>
                        </m:r>
                      </m:e>
                      <m:sub>
                        <m:r>
                          <a:rPr lang="en-US" altLang="zh-CN" b="0" i="1" kern="0" smtClean="0">
                            <a:latin typeface="Cambria Math" panose="02040503050406030204" pitchFamily="18" charset="0"/>
                          </a:rPr>
                          <m:t>𝑜𝑓</m:t>
                        </m:r>
                      </m:sub>
                    </m:sSub>
                  </m:oMath>
                </a14:m>
                <a:r>
                  <a:rPr lang="en-US" altLang="zh-CN" kern="0" dirty="0" smtClean="0"/>
                  <a:t>, </a:t>
                </a:r>
                <a14:m>
                  <m:oMath xmlns:m="http://schemas.openxmlformats.org/officeDocument/2006/math">
                    <m:sSub>
                      <m:sSubPr>
                        <m:ctrlPr>
                          <a:rPr lang="en-US" altLang="zh-CN" i="1" kern="0" smtClean="0">
                            <a:latin typeface="Cambria Math"/>
                          </a:rPr>
                        </m:ctrlPr>
                      </m:sSubPr>
                      <m:e>
                        <m:r>
                          <a:rPr lang="en-US" altLang="zh-CN" b="0" i="1" kern="0" smtClean="0">
                            <a:latin typeface="Cambria Math" panose="02040503050406030204" pitchFamily="18" charset="0"/>
                          </a:rPr>
                          <m:t>𝐶</m:t>
                        </m:r>
                      </m:e>
                      <m:sub>
                        <m:r>
                          <a:rPr lang="en-US" altLang="zh-CN" b="0" i="1" kern="0" smtClean="0">
                            <a:latin typeface="Cambria Math" panose="02040503050406030204" pitchFamily="18" charset="0"/>
                          </a:rPr>
                          <m:t>𝑜𝑣</m:t>
                        </m:r>
                      </m:sub>
                    </m:sSub>
                  </m:oMath>
                </a14:m>
                <a:r>
                  <a:rPr lang="en-US" altLang="zh-CN" kern="0" dirty="0" smtClean="0"/>
                  <a:t> </a:t>
                </a:r>
                <a:endParaRPr lang="zh-CN" altLang="en-US" kern="0" dirty="0"/>
              </a:p>
            </p:txBody>
          </p:sp>
        </mc:Choice>
        <mc:Fallback xmlns="">
          <p:sp>
            <p:nvSpPr>
              <p:cNvPr id="11" name="Content Placeholder 1"/>
              <p:cNvSpPr txBox="1">
                <a:spLocks noRot="1" noChangeAspect="1" noMove="1" noResize="1" noEditPoints="1" noAdjustHandles="1" noChangeArrowheads="1" noChangeShapeType="1" noTextEdit="1"/>
              </p:cNvSpPr>
              <p:nvPr/>
            </p:nvSpPr>
            <p:spPr bwMode="auto">
              <a:xfrm>
                <a:off x="6553200" y="4704412"/>
                <a:ext cx="3298166" cy="2204388"/>
              </a:xfrm>
              <a:prstGeom prst="rect">
                <a:avLst/>
              </a:prstGeom>
              <a:blipFill rotWithShape="0">
                <a:blip r:embed="rId6"/>
                <a:stretch>
                  <a:fillRect l="-2218" t="-3324" r="-240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712823402"/>
      </p:ext>
    </p:extLst>
  </p:cSld>
  <p:clrMapOvr>
    <a:masterClrMapping/>
  </p:clrMapOvr>
  <mc:AlternateContent xmlns:mc="http://schemas.openxmlformats.org/markup-compatibility/2006" xmlns:p14="http://schemas.microsoft.com/office/powerpoint/2010/main">
    <mc:Choice Requires="p14">
      <p:transition spd="slow" p14:dur="2000" advTm="73965"/>
    </mc:Choice>
    <mc:Fallback xmlns="">
      <p:transition spd="slow" advTm="7396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47726" y="304801"/>
            <a:ext cx="8499475" cy="777875"/>
          </a:xfrm>
        </p:spPr>
        <p:txBody>
          <a:bodyPr/>
          <a:lstStyle/>
          <a:p>
            <a:r>
              <a:rPr lang="en-US" altLang="zh-CN" sz="2400" dirty="0" smtClean="0"/>
              <a:t>Outline</a:t>
            </a:r>
            <a:endParaRPr lang="en-US" dirty="0"/>
          </a:p>
        </p:txBody>
      </p:sp>
      <p:sp>
        <p:nvSpPr>
          <p:cNvPr id="37891" name="Rectangle 3"/>
          <p:cNvSpPr>
            <a:spLocks noGrp="1" noChangeArrowheads="1"/>
          </p:cNvSpPr>
          <p:nvPr>
            <p:ph type="body" idx="1"/>
          </p:nvPr>
        </p:nvSpPr>
        <p:spPr>
          <a:xfrm>
            <a:off x="622853" y="1082676"/>
            <a:ext cx="9210260" cy="6109976"/>
          </a:xfrm>
        </p:spPr>
        <p:txBody>
          <a:bodyPr/>
          <a:lstStyle/>
          <a:p>
            <a:r>
              <a:rPr lang="en-US" altLang="zh-CN" dirty="0" smtClean="0"/>
              <a:t>Introduction</a:t>
            </a:r>
            <a:endParaRPr lang="en-US" altLang="zh-CN" dirty="0"/>
          </a:p>
          <a:p>
            <a:r>
              <a:rPr lang="en-US" altLang="zh-CN" dirty="0" smtClean="0"/>
              <a:t>Foundation</a:t>
            </a:r>
            <a:endParaRPr lang="en-US" altLang="zh-CN" dirty="0"/>
          </a:p>
          <a:p>
            <a:pPr lvl="1"/>
            <a:r>
              <a:rPr lang="en-US" altLang="zh-CN" dirty="0"/>
              <a:t>MIT Virtual Source (MVS) Transistor Model: A Physical Solution</a:t>
            </a:r>
          </a:p>
          <a:p>
            <a:r>
              <a:rPr lang="en-US" altLang="zh-CN" dirty="0" smtClean="0">
                <a:solidFill>
                  <a:srgbClr val="9B1244"/>
                </a:solidFill>
              </a:rPr>
              <a:t>Performance </a:t>
            </a:r>
            <a:r>
              <a:rPr lang="en-US" altLang="zh-CN" dirty="0">
                <a:solidFill>
                  <a:srgbClr val="9B1244"/>
                </a:solidFill>
              </a:rPr>
              <a:t>Estimation with </a:t>
            </a:r>
            <a:r>
              <a:rPr lang="en-US" altLang="zh-CN" dirty="0" smtClean="0">
                <a:solidFill>
                  <a:srgbClr val="9B1244"/>
                </a:solidFill>
              </a:rPr>
              <a:t>Mixed &amp; Small Size Samples </a:t>
            </a:r>
          </a:p>
          <a:p>
            <a:pPr lvl="1"/>
            <a:r>
              <a:rPr lang="en-US" altLang="zh-CN" dirty="0" smtClean="0"/>
              <a:t>Physical </a:t>
            </a:r>
            <a:r>
              <a:rPr lang="en-US" altLang="zh-CN" dirty="0"/>
              <a:t>Subspace Projection</a:t>
            </a:r>
          </a:p>
          <a:p>
            <a:pPr lvl="1"/>
            <a:r>
              <a:rPr lang="en-US" altLang="zh-CN" dirty="0" smtClean="0"/>
              <a:t>Maximum a </a:t>
            </a:r>
            <a:r>
              <a:rPr lang="en-US" altLang="zh-CN" dirty="0"/>
              <a:t>Posteriori </a:t>
            </a:r>
            <a:r>
              <a:rPr lang="en-US" altLang="zh-CN" dirty="0" smtClean="0"/>
              <a:t>(MAP) Estimation</a:t>
            </a:r>
            <a:endParaRPr lang="en-US" dirty="0"/>
          </a:p>
          <a:p>
            <a:r>
              <a:rPr lang="en-US" altLang="zh-CN" dirty="0" smtClean="0"/>
              <a:t>Compact </a:t>
            </a:r>
            <a:r>
              <a:rPr lang="en-US" altLang="zh-CN" dirty="0"/>
              <a:t>Model Parameter Extraction</a:t>
            </a:r>
            <a:endParaRPr lang="en-US" sz="2400" b="1" dirty="0" smtClean="0">
              <a:solidFill>
                <a:srgbClr val="253FB6"/>
              </a:solidFill>
              <a:ea typeface="+mn-ea"/>
              <a:cs typeface="+mn-cs"/>
            </a:endParaRPr>
          </a:p>
          <a:p>
            <a:pPr lvl="1"/>
            <a:r>
              <a:rPr lang="en-US" altLang="zh-CN" dirty="0" smtClean="0"/>
              <a:t>Bayesian Inference: </a:t>
            </a:r>
            <a:r>
              <a:rPr lang="en-US" altLang="zh-CN" dirty="0"/>
              <a:t>Learning Precision </a:t>
            </a:r>
            <a:r>
              <a:rPr lang="en-US" altLang="zh-CN" dirty="0" smtClean="0"/>
              <a:t>and </a:t>
            </a:r>
            <a:r>
              <a:rPr lang="en-US" altLang="zh-CN" i="1" dirty="0"/>
              <a:t>Prior </a:t>
            </a:r>
            <a:r>
              <a:rPr lang="en-US" altLang="zh-CN" dirty="0" smtClean="0"/>
              <a:t>at </a:t>
            </a:r>
            <a:r>
              <a:rPr lang="en-US" altLang="zh-CN" dirty="0"/>
              <a:t>Different Biases </a:t>
            </a:r>
          </a:p>
          <a:p>
            <a:pPr lvl="1"/>
            <a:r>
              <a:rPr lang="en-US" altLang="zh-CN" dirty="0" smtClean="0"/>
              <a:t>Optimal Sampling of Transistor Measurements</a:t>
            </a:r>
            <a:endParaRPr lang="en-US" sz="2400" b="1" dirty="0">
              <a:solidFill>
                <a:srgbClr val="253FB6"/>
              </a:solidFill>
              <a:ea typeface="+mn-ea"/>
              <a:cs typeface="+mn-cs"/>
            </a:endParaRPr>
          </a:p>
          <a:p>
            <a:r>
              <a:rPr lang="en-US" altLang="zh-CN" sz="2400" b="1" dirty="0" smtClean="0">
                <a:solidFill>
                  <a:srgbClr val="253FB6"/>
                </a:solidFill>
                <a:ea typeface="+mn-ea"/>
                <a:cs typeface="+mn-cs"/>
              </a:rPr>
              <a:t>Statistical </a:t>
            </a:r>
            <a:r>
              <a:rPr lang="en-US" altLang="zh-CN" sz="2400" b="1" dirty="0">
                <a:solidFill>
                  <a:srgbClr val="253FB6"/>
                </a:solidFill>
                <a:ea typeface="+mn-ea"/>
                <a:cs typeface="+mn-cs"/>
              </a:rPr>
              <a:t>Library </a:t>
            </a:r>
            <a:r>
              <a:rPr lang="en-US" altLang="zh-CN" sz="2400" b="1" dirty="0" smtClean="0">
                <a:solidFill>
                  <a:srgbClr val="253FB6"/>
                </a:solidFill>
                <a:ea typeface="+mn-ea"/>
                <a:cs typeface="+mn-cs"/>
              </a:rPr>
              <a:t>Characterization</a:t>
            </a:r>
            <a:endParaRPr lang="en-US" altLang="zh-CN" dirty="0"/>
          </a:p>
          <a:p>
            <a:pPr lvl="1"/>
            <a:r>
              <a:rPr lang="en-US" dirty="0" smtClean="0"/>
              <a:t>Novel </a:t>
            </a:r>
            <a:r>
              <a:rPr lang="en-US" dirty="0"/>
              <a:t>Delay/Slew </a:t>
            </a:r>
            <a:r>
              <a:rPr lang="en-US" dirty="0" smtClean="0"/>
              <a:t>Model</a:t>
            </a:r>
          </a:p>
          <a:p>
            <a:pPr lvl="1"/>
            <a:r>
              <a:rPr lang="en-US" dirty="0" smtClean="0"/>
              <a:t>Exploring Sparsity in </a:t>
            </a:r>
            <a:r>
              <a:rPr lang="en-US" altLang="zh-CN" dirty="0" smtClean="0"/>
              <a:t>Library Input Space</a:t>
            </a:r>
            <a:endParaRPr lang="en-US" altLang="zh-CN" b="1" dirty="0">
              <a:solidFill>
                <a:srgbClr val="253FB6"/>
              </a:solidFill>
            </a:endParaRPr>
          </a:p>
          <a:p>
            <a:r>
              <a:rPr lang="en-US" altLang="zh-CN" dirty="0"/>
              <a:t>Summary/Acknowledgement</a:t>
            </a:r>
          </a:p>
        </p:txBody>
      </p:sp>
    </p:spTree>
    <p:extLst>
      <p:ext uri="{BB962C8B-B14F-4D97-AF65-F5344CB8AC3E}">
        <p14:creationId xmlns:p14="http://schemas.microsoft.com/office/powerpoint/2010/main" val="3539014285"/>
      </p:ext>
    </p:extLst>
  </p:cSld>
  <p:clrMapOvr>
    <a:masterClrMapping/>
  </p:clrMapOvr>
  <mc:AlternateContent xmlns:mc="http://schemas.openxmlformats.org/markup-compatibility/2006" xmlns:p14="http://schemas.microsoft.com/office/powerpoint/2010/main">
    <mc:Choice Requires="p14">
      <p:transition spd="slow" p14:dur="2000" advTm="16082"/>
    </mc:Choice>
    <mc:Fallback xmlns="">
      <p:transition spd="slow" advTm="1608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3438" y="816636"/>
                <a:ext cx="9057182" cy="6248400"/>
              </a:xfrm>
            </p:spPr>
            <p:txBody>
              <a:bodyPr/>
              <a:lstStyle/>
              <a:p>
                <a:pPr>
                  <a:lnSpc>
                    <a:spcPct val="90000"/>
                  </a:lnSpc>
                </a:pPr>
                <a:r>
                  <a:rPr lang="en-US" altLang="zh-CN" sz="2000" dirty="0" smtClean="0"/>
                  <a:t>Goal: approximate circuit performance as function of process variations</a:t>
                </a:r>
              </a:p>
              <a:p>
                <a:pPr>
                  <a:lnSpc>
                    <a:spcPct val="90000"/>
                  </a:lnSpc>
                </a:pPr>
                <a:endParaRPr lang="en-US" altLang="zh-CN" dirty="0" smtClean="0"/>
              </a:p>
              <a:p>
                <a:pPr marL="0" indent="0">
                  <a:lnSpc>
                    <a:spcPct val="90000"/>
                  </a:lnSpc>
                  <a:buNone/>
                </a:pPr>
                <a:endParaRPr lang="en-US" altLang="zh-CN" dirty="0"/>
              </a:p>
              <a:p>
                <a:pPr marL="0" indent="0">
                  <a:lnSpc>
                    <a:spcPct val="90000"/>
                  </a:lnSpc>
                  <a:buNone/>
                </a:pPr>
                <a:endParaRPr lang="en-US" dirty="0" smtClean="0"/>
              </a:p>
              <a:p>
                <a:pPr marL="0" indent="0">
                  <a:lnSpc>
                    <a:spcPct val="90000"/>
                  </a:lnSpc>
                  <a:buNone/>
                </a:pPr>
                <a:endParaRPr lang="en-US" dirty="0" smtClean="0"/>
              </a:p>
              <a:p>
                <a:pPr>
                  <a:lnSpc>
                    <a:spcPct val="90000"/>
                  </a:lnSpc>
                  <a:spcBef>
                    <a:spcPts val="1800"/>
                  </a:spcBef>
                </a:pPr>
                <a:r>
                  <a:rPr lang="en-US" sz="2000" dirty="0" smtClean="0"/>
                  <a:t>Response </a:t>
                </a:r>
                <a:r>
                  <a:rPr lang="en-US" sz="2000" dirty="0"/>
                  <a:t>surface modeling (RSM</a:t>
                </a:r>
                <a:r>
                  <a:rPr lang="en-US" sz="2000" dirty="0" smtClean="0"/>
                  <a:t>) is widely used</a:t>
                </a:r>
                <a:endParaRPr lang="en-US" altLang="zh-CN" sz="2000" dirty="0"/>
              </a:p>
              <a:p>
                <a:pPr marL="566738" lvl="1" indent="-219075">
                  <a:lnSpc>
                    <a:spcPct val="90000"/>
                  </a:lnSpc>
                  <a:spcBef>
                    <a:spcPts val="0"/>
                  </a:spcBef>
                </a:pPr>
                <a:r>
                  <a:rPr lang="en-US" altLang="zh-CN" sz="1800" dirty="0" smtClean="0"/>
                  <a:t>Performance </a:t>
                </a:r>
                <a14:m>
                  <m:oMath xmlns:m="http://schemas.openxmlformats.org/officeDocument/2006/math">
                    <m:r>
                      <a:rPr lang="en-US" altLang="zh-CN" sz="1800" b="0" i="1" smtClean="0">
                        <a:latin typeface="Cambria Math"/>
                      </a:rPr>
                      <m:t>𝑔</m:t>
                    </m:r>
                    <m:d>
                      <m:dPr>
                        <m:ctrlPr>
                          <a:rPr lang="en-US" altLang="zh-CN" sz="1800" i="1" smtClean="0">
                            <a:latin typeface="Cambria Math"/>
                          </a:rPr>
                        </m:ctrlPr>
                      </m:dPr>
                      <m:e>
                        <m:r>
                          <a:rPr lang="en-US" altLang="zh-CN" sz="1800" b="0" i="1" smtClean="0">
                            <a:latin typeface="Cambria Math"/>
                            <a:ea typeface="Cambria Math"/>
                          </a:rPr>
                          <m:t>∆</m:t>
                        </m:r>
                        <m:r>
                          <a:rPr lang="en-US" altLang="zh-CN" sz="1800" b="0" i="1" smtClean="0">
                            <a:latin typeface="Cambria Math"/>
                            <a:ea typeface="Cambria Math"/>
                          </a:rPr>
                          <m:t>𝑋</m:t>
                        </m:r>
                      </m:e>
                    </m:d>
                    <m:r>
                      <a:rPr lang="en-US" altLang="zh-CN" sz="1800" b="0" i="1" smtClean="0">
                        <a:latin typeface="Cambria Math"/>
                      </a:rPr>
                      <m:t>=</m:t>
                    </m:r>
                    <m:nary>
                      <m:naryPr>
                        <m:chr m:val="∑"/>
                        <m:supHide m:val="on"/>
                        <m:ctrlPr>
                          <a:rPr lang="en-US" altLang="zh-CN" sz="1800" i="1" smtClean="0">
                            <a:latin typeface="Cambria Math"/>
                          </a:rPr>
                        </m:ctrlPr>
                      </m:naryPr>
                      <m:sub>
                        <m:r>
                          <m:rPr>
                            <m:brk m:alnAt="7"/>
                          </m:rPr>
                          <a:rPr lang="en-US" altLang="zh-CN" sz="1800" b="0" i="1" smtClean="0">
                            <a:latin typeface="Cambria Math"/>
                          </a:rPr>
                          <m:t>𝑚</m:t>
                        </m:r>
                      </m:sub>
                      <m:sup/>
                      <m:e>
                        <m:sSub>
                          <m:sSubPr>
                            <m:ctrlPr>
                              <a:rPr lang="en-US" altLang="zh-CN" sz="1800" i="1" smtClean="0">
                                <a:latin typeface="Cambria Math"/>
                              </a:rPr>
                            </m:ctrlPr>
                          </m:sSubPr>
                          <m:e>
                            <m:r>
                              <a:rPr lang="zh-CN" altLang="en-US" sz="1800" b="0" i="1" smtClean="0">
                                <a:latin typeface="Cambria Math"/>
                              </a:rPr>
                              <m:t>𝛼</m:t>
                            </m:r>
                          </m:e>
                          <m:sub>
                            <m:r>
                              <a:rPr lang="en-US" altLang="zh-CN" sz="1800" b="0" i="1" smtClean="0">
                                <a:latin typeface="Cambria Math"/>
                              </a:rPr>
                              <m:t>𝑔𝑘</m:t>
                            </m:r>
                          </m:sub>
                        </m:sSub>
                      </m:e>
                    </m:nary>
                    <m:r>
                      <a:rPr lang="en-US" altLang="zh-CN" sz="1800" b="0" i="1" smtClean="0">
                        <a:latin typeface="Cambria Math"/>
                        <a:ea typeface="Cambria Math"/>
                      </a:rPr>
                      <m:t>∙</m:t>
                    </m:r>
                    <m:sSub>
                      <m:sSubPr>
                        <m:ctrlPr>
                          <a:rPr lang="en-US" altLang="zh-CN" sz="1800" i="1" smtClean="0">
                            <a:latin typeface="Cambria Math"/>
                            <a:ea typeface="Cambria Math"/>
                          </a:rPr>
                        </m:ctrlPr>
                      </m:sSubPr>
                      <m:e>
                        <m:r>
                          <a:rPr lang="en-US" altLang="zh-CN" sz="1800" b="0" i="1" smtClean="0">
                            <a:latin typeface="Cambria Math"/>
                            <a:ea typeface="Cambria Math"/>
                          </a:rPr>
                          <m:t>𝑏</m:t>
                        </m:r>
                      </m:e>
                      <m:sub>
                        <m:r>
                          <a:rPr lang="en-US" altLang="zh-CN" sz="1800" b="0" i="1" smtClean="0">
                            <a:latin typeface="Cambria Math"/>
                            <a:ea typeface="Cambria Math"/>
                          </a:rPr>
                          <m:t>𝑘</m:t>
                        </m:r>
                      </m:sub>
                    </m:sSub>
                    <m:d>
                      <m:dPr>
                        <m:ctrlPr>
                          <a:rPr lang="en-US" altLang="zh-CN" sz="1800" i="1" smtClean="0">
                            <a:latin typeface="Cambria Math"/>
                            <a:ea typeface="Cambria Math"/>
                          </a:rPr>
                        </m:ctrlPr>
                      </m:dPr>
                      <m:e>
                        <m:r>
                          <a:rPr lang="en-US" altLang="zh-CN" sz="1800" b="0" i="1">
                            <a:latin typeface="Cambria Math"/>
                            <a:ea typeface="Cambria Math"/>
                          </a:rPr>
                          <m:t>∆</m:t>
                        </m:r>
                        <m:r>
                          <a:rPr lang="en-US" altLang="zh-CN" sz="1800" b="0" i="1">
                            <a:latin typeface="Cambria Math"/>
                            <a:ea typeface="Cambria Math"/>
                          </a:rPr>
                          <m:t>𝑋</m:t>
                        </m:r>
                      </m:e>
                    </m:d>
                    <m:r>
                      <a:rPr lang="en-US" altLang="zh-CN" sz="1800" b="0" i="0" smtClean="0">
                        <a:latin typeface="Cambria Math"/>
                        <a:ea typeface="Cambria Math"/>
                      </a:rPr>
                      <m:t>=</m:t>
                    </m:r>
                    <m:d>
                      <m:dPr>
                        <m:begChr m:val="["/>
                        <m:endChr m:val="]"/>
                        <m:ctrlPr>
                          <a:rPr lang="en-US" altLang="zh-CN" sz="1800" i="1" smtClean="0">
                            <a:latin typeface="Cambria Math"/>
                            <a:ea typeface="Cambria Math"/>
                          </a:rPr>
                        </m:ctrlPr>
                      </m:dPr>
                      <m:e>
                        <m:sSub>
                          <m:sSubPr>
                            <m:ctrlPr>
                              <a:rPr lang="en-US" altLang="zh-CN" sz="1800" i="1">
                                <a:latin typeface="Cambria Math"/>
                                <a:ea typeface="Cambria Math"/>
                              </a:rPr>
                            </m:ctrlPr>
                          </m:sSubPr>
                          <m:e>
                            <m:r>
                              <a:rPr lang="en-US" altLang="zh-CN" sz="1800" b="0" i="1">
                                <a:latin typeface="Cambria Math"/>
                                <a:ea typeface="Cambria Math"/>
                              </a:rPr>
                              <m:t>𝑏</m:t>
                            </m:r>
                          </m:e>
                          <m:sub>
                            <m:r>
                              <a:rPr lang="en-US" altLang="zh-CN" sz="1800" b="0" i="1" smtClean="0">
                                <a:latin typeface="Cambria Math"/>
                                <a:ea typeface="Cambria Math"/>
                              </a:rPr>
                              <m:t>1</m:t>
                            </m:r>
                          </m:sub>
                        </m:sSub>
                        <m:d>
                          <m:dPr>
                            <m:ctrlPr>
                              <a:rPr lang="en-US" altLang="zh-CN" sz="1800" i="1">
                                <a:latin typeface="Cambria Math"/>
                                <a:ea typeface="Cambria Math"/>
                              </a:rPr>
                            </m:ctrlPr>
                          </m:dPr>
                          <m:e>
                            <m:r>
                              <a:rPr lang="en-US" altLang="zh-CN" sz="1800" b="0" i="1">
                                <a:latin typeface="Cambria Math"/>
                                <a:ea typeface="Cambria Math"/>
                              </a:rPr>
                              <m:t>∆</m:t>
                            </m:r>
                            <m:r>
                              <a:rPr lang="en-US" altLang="zh-CN" sz="1800" b="0" i="1">
                                <a:latin typeface="Cambria Math"/>
                                <a:ea typeface="Cambria Math"/>
                              </a:rPr>
                              <m:t>𝑋</m:t>
                            </m:r>
                          </m:e>
                        </m:d>
                        <m:r>
                          <a:rPr lang="en-US" altLang="zh-CN" sz="1800" b="0" i="0" smtClean="0">
                            <a:latin typeface="Cambria Math"/>
                            <a:ea typeface="Cambria Math"/>
                          </a:rPr>
                          <m:t>,</m:t>
                        </m:r>
                        <m:sSub>
                          <m:sSubPr>
                            <m:ctrlPr>
                              <a:rPr lang="en-US" altLang="zh-CN" sz="1800" i="1">
                                <a:latin typeface="Cambria Math"/>
                                <a:ea typeface="Cambria Math"/>
                              </a:rPr>
                            </m:ctrlPr>
                          </m:sSubPr>
                          <m:e>
                            <m:r>
                              <a:rPr lang="en-US" altLang="zh-CN" sz="1800" b="0" i="1">
                                <a:latin typeface="Cambria Math"/>
                                <a:ea typeface="Cambria Math"/>
                              </a:rPr>
                              <m:t>𝑏</m:t>
                            </m:r>
                          </m:e>
                          <m:sub>
                            <m:r>
                              <a:rPr lang="en-US" altLang="zh-CN" sz="1800" b="0" i="1" smtClean="0">
                                <a:latin typeface="Cambria Math"/>
                                <a:ea typeface="Cambria Math"/>
                              </a:rPr>
                              <m:t>2</m:t>
                            </m:r>
                          </m:sub>
                        </m:sSub>
                        <m:d>
                          <m:dPr>
                            <m:ctrlPr>
                              <a:rPr lang="en-US" altLang="zh-CN" sz="1800" i="1">
                                <a:latin typeface="Cambria Math"/>
                                <a:ea typeface="Cambria Math"/>
                              </a:rPr>
                            </m:ctrlPr>
                          </m:dPr>
                          <m:e>
                            <m:r>
                              <a:rPr lang="en-US" altLang="zh-CN" sz="1800" b="0" i="1">
                                <a:latin typeface="Cambria Math"/>
                                <a:ea typeface="Cambria Math"/>
                              </a:rPr>
                              <m:t>∆</m:t>
                            </m:r>
                            <m:r>
                              <a:rPr lang="en-US" altLang="zh-CN" sz="1800" b="0" i="1">
                                <a:latin typeface="Cambria Math"/>
                                <a:ea typeface="Cambria Math"/>
                              </a:rPr>
                              <m:t>𝑋</m:t>
                            </m:r>
                          </m:e>
                        </m:d>
                        <m:r>
                          <a:rPr lang="en-US" altLang="zh-CN" sz="1800" b="0" i="0" smtClean="0">
                            <a:latin typeface="Cambria Math"/>
                            <a:ea typeface="Cambria Math"/>
                          </a:rPr>
                          <m:t>,…,</m:t>
                        </m:r>
                        <m:sSub>
                          <m:sSubPr>
                            <m:ctrlPr>
                              <a:rPr lang="en-US" altLang="zh-CN" sz="1800" i="1">
                                <a:latin typeface="Cambria Math"/>
                                <a:ea typeface="Cambria Math"/>
                              </a:rPr>
                            </m:ctrlPr>
                          </m:sSubPr>
                          <m:e>
                            <m:r>
                              <a:rPr lang="en-US" altLang="zh-CN" sz="1800" b="0" i="1">
                                <a:latin typeface="Cambria Math"/>
                                <a:ea typeface="Cambria Math"/>
                              </a:rPr>
                              <m:t>𝑏</m:t>
                            </m:r>
                          </m:e>
                          <m:sub>
                            <m:r>
                              <a:rPr lang="en-US" altLang="zh-CN" sz="1800" b="0" i="1" smtClean="0">
                                <a:latin typeface="Cambria Math"/>
                                <a:ea typeface="Cambria Math"/>
                              </a:rPr>
                              <m:t>𝑀</m:t>
                            </m:r>
                          </m:sub>
                        </m:sSub>
                        <m:d>
                          <m:dPr>
                            <m:ctrlPr>
                              <a:rPr lang="en-US" altLang="zh-CN" sz="1800" i="1">
                                <a:latin typeface="Cambria Math"/>
                                <a:ea typeface="Cambria Math"/>
                              </a:rPr>
                            </m:ctrlPr>
                          </m:dPr>
                          <m:e>
                            <m:r>
                              <a:rPr lang="en-US" altLang="zh-CN" sz="1800" b="0" i="1">
                                <a:latin typeface="Cambria Math"/>
                                <a:ea typeface="Cambria Math"/>
                              </a:rPr>
                              <m:t>∆</m:t>
                            </m:r>
                            <m:r>
                              <a:rPr lang="en-US" altLang="zh-CN" sz="1800" b="0" i="1">
                                <a:latin typeface="Cambria Math"/>
                                <a:ea typeface="Cambria Math"/>
                              </a:rPr>
                              <m:t>𝑋</m:t>
                            </m:r>
                          </m:e>
                        </m:d>
                      </m:e>
                    </m:d>
                    <m:r>
                      <a:rPr lang="en-US" altLang="zh-CN" sz="1800" b="0" i="1">
                        <a:latin typeface="Cambria Math"/>
                        <a:ea typeface="Cambria Math"/>
                      </a:rPr>
                      <m:t>∙</m:t>
                    </m:r>
                  </m:oMath>
                </a14:m>
                <a:r>
                  <a:rPr lang="en-US" altLang="zh-CN" sz="1800" dirty="0">
                    <a:ea typeface="Cambria Math"/>
                  </a:rPr>
                  <a:t> </a:t>
                </a:r>
                <a14:m>
                  <m:oMath xmlns:m="http://schemas.openxmlformats.org/officeDocument/2006/math">
                    <m:d>
                      <m:dPr>
                        <m:ctrlPr>
                          <a:rPr lang="en-US" altLang="zh-CN" sz="1800" i="1">
                            <a:latin typeface="Cambria Math"/>
                            <a:ea typeface="Cambria Math"/>
                          </a:rPr>
                        </m:ctrlPr>
                      </m:dPr>
                      <m:e>
                        <m:f>
                          <m:fPr>
                            <m:type m:val="noBar"/>
                            <m:ctrlPr>
                              <a:rPr lang="en-US" altLang="zh-CN" sz="1800" i="1">
                                <a:latin typeface="Cambria Math"/>
                                <a:ea typeface="Cambria Math"/>
                              </a:rPr>
                            </m:ctrlPr>
                          </m:fPr>
                          <m:num>
                            <m:f>
                              <m:fPr>
                                <m:type m:val="noBar"/>
                                <m:ctrlPr>
                                  <a:rPr lang="en-US" altLang="zh-CN" sz="1800" i="1">
                                    <a:latin typeface="Cambria Math"/>
                                    <a:ea typeface="Cambria Math"/>
                                  </a:rPr>
                                </m:ctrlPr>
                              </m:fPr>
                              <m:num>
                                <m:sSub>
                                  <m:sSubPr>
                                    <m:ctrlPr>
                                      <a:rPr lang="en-US" altLang="zh-CN" sz="1800" i="1">
                                        <a:latin typeface="Cambria Math"/>
                                      </a:rPr>
                                    </m:ctrlPr>
                                  </m:sSubPr>
                                  <m:e>
                                    <m:r>
                                      <a:rPr lang="zh-CN" altLang="en-US" sz="1800" b="0" i="1">
                                        <a:latin typeface="Cambria Math"/>
                                      </a:rPr>
                                      <m:t>𝛼</m:t>
                                    </m:r>
                                  </m:e>
                                  <m:sub>
                                    <m:r>
                                      <a:rPr lang="en-US" altLang="zh-CN" sz="1800" b="0" i="1">
                                        <a:latin typeface="Cambria Math"/>
                                      </a:rPr>
                                      <m:t>𝑔</m:t>
                                    </m:r>
                                    <m:r>
                                      <a:rPr lang="en-US" altLang="zh-CN" sz="1800" b="0" i="1">
                                        <a:latin typeface="Cambria Math"/>
                                      </a:rPr>
                                      <m:t>1</m:t>
                                    </m:r>
                                  </m:sub>
                                </m:sSub>
                              </m:num>
                              <m:den>
                                <m:sSub>
                                  <m:sSubPr>
                                    <m:ctrlPr>
                                      <a:rPr lang="en-US" altLang="zh-CN" sz="1800" i="1">
                                        <a:latin typeface="Cambria Math"/>
                                      </a:rPr>
                                    </m:ctrlPr>
                                  </m:sSubPr>
                                  <m:e>
                                    <m:r>
                                      <a:rPr lang="zh-CN" altLang="en-US" sz="1800" b="0" i="1">
                                        <a:latin typeface="Cambria Math"/>
                                      </a:rPr>
                                      <m:t>𝛼</m:t>
                                    </m:r>
                                  </m:e>
                                  <m:sub>
                                    <m:r>
                                      <a:rPr lang="en-US" altLang="zh-CN" sz="1800" b="0" i="1">
                                        <a:latin typeface="Cambria Math"/>
                                      </a:rPr>
                                      <m:t>𝑔</m:t>
                                    </m:r>
                                    <m:r>
                                      <a:rPr lang="en-US" altLang="zh-CN" sz="1800" b="0" i="1">
                                        <a:latin typeface="Cambria Math"/>
                                      </a:rPr>
                                      <m:t>2</m:t>
                                    </m:r>
                                  </m:sub>
                                </m:sSub>
                              </m:den>
                            </m:f>
                          </m:num>
                          <m:den>
                            <m:f>
                              <m:fPr>
                                <m:type m:val="noBar"/>
                                <m:ctrlPr>
                                  <a:rPr lang="en-US" altLang="zh-CN" sz="1800" i="1">
                                    <a:latin typeface="Cambria Math"/>
                                    <a:ea typeface="Cambria Math"/>
                                  </a:rPr>
                                </m:ctrlPr>
                              </m:fPr>
                              <m:num>
                                <m:r>
                                  <a:rPr lang="en-US" altLang="zh-CN" sz="1800" b="0" i="1">
                                    <a:latin typeface="Cambria Math"/>
                                    <a:ea typeface="Cambria Math"/>
                                  </a:rPr>
                                  <m:t>…</m:t>
                                </m:r>
                              </m:num>
                              <m:den>
                                <m:sSub>
                                  <m:sSubPr>
                                    <m:ctrlPr>
                                      <a:rPr lang="en-US" altLang="zh-CN" sz="1800" i="1">
                                        <a:latin typeface="Cambria Math"/>
                                      </a:rPr>
                                    </m:ctrlPr>
                                  </m:sSubPr>
                                  <m:e>
                                    <m:r>
                                      <a:rPr lang="zh-CN" altLang="en-US" sz="1800" b="0" i="1">
                                        <a:latin typeface="Cambria Math"/>
                                      </a:rPr>
                                      <m:t>𝛼</m:t>
                                    </m:r>
                                  </m:e>
                                  <m:sub>
                                    <m:r>
                                      <a:rPr lang="en-US" altLang="zh-CN" sz="1800" b="0" i="1">
                                        <a:latin typeface="Cambria Math"/>
                                      </a:rPr>
                                      <m:t>𝑔𝑀</m:t>
                                    </m:r>
                                  </m:sub>
                                </m:sSub>
                              </m:den>
                            </m:f>
                          </m:den>
                        </m:f>
                      </m:e>
                    </m:d>
                  </m:oMath>
                </a14:m>
                <a:endParaRPr lang="en-US" altLang="zh-CN" sz="1800" dirty="0" smtClean="0"/>
              </a:p>
              <a:p>
                <a:pPr marL="566738" lvl="1" indent="-219075">
                  <a:lnSpc>
                    <a:spcPct val="90000"/>
                  </a:lnSpc>
                  <a:tabLst>
                    <a:tab pos="1481138" algn="l"/>
                  </a:tabLst>
                </a:pPr>
                <a14:m>
                  <m:oMath xmlns:m="http://schemas.openxmlformats.org/officeDocument/2006/math">
                    <m:r>
                      <a:rPr lang="en-US" altLang="zh-CN" sz="1800" b="1" i="1">
                        <a:latin typeface="Cambria Math"/>
                      </a:rPr>
                      <m:t>𝒈</m:t>
                    </m:r>
                    <m:d>
                      <m:dPr>
                        <m:ctrlPr>
                          <a:rPr lang="en-US" altLang="zh-CN" sz="1800" b="1" i="1">
                            <a:latin typeface="Cambria Math"/>
                          </a:rPr>
                        </m:ctrlPr>
                      </m:dPr>
                      <m:e>
                        <m:r>
                          <a:rPr lang="en-US" altLang="zh-CN" sz="1800" b="1" i="1">
                            <a:latin typeface="Cambria Math"/>
                            <a:ea typeface="Cambria Math"/>
                          </a:rPr>
                          <m:t>∆</m:t>
                        </m:r>
                        <m:r>
                          <a:rPr lang="en-US" altLang="zh-CN" sz="1800" b="1" i="1">
                            <a:latin typeface="Cambria Math"/>
                            <a:ea typeface="Cambria Math"/>
                          </a:rPr>
                          <m:t>𝑿</m:t>
                        </m:r>
                      </m:e>
                    </m:d>
                  </m:oMath>
                </a14:m>
                <a:r>
                  <a:rPr lang="en-US" altLang="zh-CN" sz="1800" dirty="0" smtClean="0"/>
                  <a:t>: 	target performance of interest (e.g. frequency of a digital circuit)</a:t>
                </a:r>
              </a:p>
              <a:p>
                <a:pPr marL="566738" lvl="1" indent="-219075">
                  <a:lnSpc>
                    <a:spcPct val="90000"/>
                  </a:lnSpc>
                  <a:tabLst>
                    <a:tab pos="1481138" algn="l"/>
                  </a:tabLst>
                </a:pPr>
                <a14:m>
                  <m:oMath xmlns:m="http://schemas.openxmlformats.org/officeDocument/2006/math">
                    <m:r>
                      <a:rPr lang="en-US" altLang="zh-CN" sz="1800">
                        <a:latin typeface="Cambria Math"/>
                      </a:rPr>
                      <m:t>∆</m:t>
                    </m:r>
                    <m:r>
                      <a:rPr lang="en-US" altLang="zh-CN" sz="1800">
                        <a:latin typeface="Cambria Math"/>
                      </a:rPr>
                      <m:t>𝑿</m:t>
                    </m:r>
                  </m:oMath>
                </a14:m>
                <a:r>
                  <a:rPr lang="en-US" altLang="zh-CN" sz="1800" dirty="0"/>
                  <a:t>: </a:t>
                </a:r>
                <a:r>
                  <a:rPr lang="en-US" altLang="zh-CN" sz="1800" dirty="0" smtClean="0"/>
                  <a:t>      	vector </a:t>
                </a:r>
                <a:r>
                  <a:rPr lang="en-US" altLang="zh-CN" sz="1800" dirty="0"/>
                  <a:t>of random variables to model process variations </a:t>
                </a:r>
                <a:endParaRPr lang="en-US" altLang="zh-CN" sz="1800" dirty="0" smtClean="0"/>
              </a:p>
              <a:p>
                <a:pPr marL="566738" lvl="1" indent="-219075">
                  <a:lnSpc>
                    <a:spcPct val="90000"/>
                  </a:lnSpc>
                  <a:tabLst>
                    <a:tab pos="1481138" algn="l"/>
                  </a:tabLst>
                </a:pPr>
                <a14:m>
                  <m:oMath xmlns:m="http://schemas.openxmlformats.org/officeDocument/2006/math">
                    <m:sSub>
                      <m:sSubPr>
                        <m:ctrlPr>
                          <a:rPr lang="en-US" altLang="zh-CN" sz="1800" i="1">
                            <a:latin typeface="Cambria Math"/>
                          </a:rPr>
                        </m:ctrlPr>
                      </m:sSubPr>
                      <m:e>
                        <m:r>
                          <a:rPr lang="en-US" altLang="zh-CN" sz="1800">
                            <a:latin typeface="Cambria Math"/>
                          </a:rPr>
                          <m:t>𝒃</m:t>
                        </m:r>
                      </m:e>
                      <m:sub>
                        <m:r>
                          <a:rPr lang="en-US" altLang="zh-CN" sz="1800">
                            <a:latin typeface="Cambria Math"/>
                          </a:rPr>
                          <m:t>𝒌</m:t>
                        </m:r>
                      </m:sub>
                    </m:sSub>
                    <m:d>
                      <m:dPr>
                        <m:ctrlPr>
                          <a:rPr lang="en-US" altLang="zh-CN" sz="1800" i="1">
                            <a:latin typeface="Cambria Math"/>
                          </a:rPr>
                        </m:ctrlPr>
                      </m:dPr>
                      <m:e>
                        <m:r>
                          <a:rPr lang="en-US" altLang="zh-CN" sz="1800">
                            <a:latin typeface="Cambria Math"/>
                          </a:rPr>
                          <m:t>∆</m:t>
                        </m:r>
                        <m:r>
                          <a:rPr lang="en-US" altLang="zh-CN" sz="1800">
                            <a:latin typeface="Cambria Math"/>
                          </a:rPr>
                          <m:t>𝑿</m:t>
                        </m:r>
                      </m:e>
                    </m:d>
                  </m:oMath>
                </a14:m>
                <a:r>
                  <a:rPr lang="en-US" altLang="zh-CN" sz="1800" dirty="0"/>
                  <a:t>:</a:t>
                </a:r>
                <a:r>
                  <a:rPr lang="en-US" altLang="zh-CN" sz="1800" dirty="0" smtClean="0"/>
                  <a:t>	</a:t>
                </a:r>
                <a:r>
                  <a:rPr lang="en-US" altLang="zh-CN" sz="1800" dirty="0"/>
                  <a:t>basis functions (e.g., linear or quadratic polynomials)</a:t>
                </a:r>
              </a:p>
              <a:p>
                <a:pPr marL="566738" lvl="1" indent="-219075">
                  <a:lnSpc>
                    <a:spcPct val="90000"/>
                  </a:lnSpc>
                  <a:tabLst>
                    <a:tab pos="1481138" algn="l"/>
                  </a:tabLst>
                </a:pPr>
                <a:r>
                  <a:rPr lang="en-US" altLang="zh-CN" sz="1800" dirty="0" smtClean="0"/>
                  <a:t> </a:t>
                </a:r>
                <a14:m>
                  <m:oMath xmlns:m="http://schemas.openxmlformats.org/officeDocument/2006/math">
                    <m:sSub>
                      <m:sSubPr>
                        <m:ctrlPr>
                          <a:rPr lang="en-US" altLang="zh-CN" sz="1800" b="1" i="1">
                            <a:latin typeface="Cambria Math"/>
                          </a:rPr>
                        </m:ctrlPr>
                      </m:sSubPr>
                      <m:e>
                        <m:r>
                          <a:rPr lang="zh-CN" altLang="en-US" sz="1800" b="1" i="1">
                            <a:latin typeface="Cambria Math"/>
                          </a:rPr>
                          <m:t>𝜶</m:t>
                        </m:r>
                      </m:e>
                      <m:sub>
                        <m:r>
                          <a:rPr lang="en-US" altLang="zh-CN" sz="1800" b="1" i="1">
                            <a:latin typeface="Cambria Math"/>
                          </a:rPr>
                          <m:t>𝒈𝒌</m:t>
                        </m:r>
                      </m:sub>
                    </m:sSub>
                  </m:oMath>
                </a14:m>
                <a:r>
                  <a:rPr lang="en-US" altLang="zh-CN" sz="1800" dirty="0" smtClean="0"/>
                  <a:t>:</a:t>
                </a:r>
                <a:r>
                  <a:rPr lang="en-US" altLang="zh-CN" sz="1800" b="1" dirty="0">
                    <a:solidFill>
                      <a:srgbClr val="0000FF"/>
                    </a:solidFill>
                    <a:ea typeface="SimSun" pitchFamily="2" charset="-122"/>
                  </a:rPr>
                  <a:t> </a:t>
                </a:r>
                <a:r>
                  <a:rPr lang="en-US" altLang="zh-CN" sz="1800" b="1" dirty="0" smtClean="0">
                    <a:solidFill>
                      <a:srgbClr val="0000FF"/>
                    </a:solidFill>
                    <a:ea typeface="SimSun" pitchFamily="2" charset="-122"/>
                  </a:rPr>
                  <a:t>   	</a:t>
                </a:r>
                <a:r>
                  <a:rPr lang="en-US" altLang="zh-CN" sz="1800" dirty="0" smtClean="0"/>
                  <a:t>model coefficients</a:t>
                </a:r>
              </a:p>
              <a:p>
                <a:pPr>
                  <a:lnSpc>
                    <a:spcPct val="90000"/>
                  </a:lnSpc>
                  <a:spcBef>
                    <a:spcPts val="1200"/>
                  </a:spcBef>
                </a:pPr>
                <a:r>
                  <a:rPr lang="en-US" altLang="zh-CN" sz="2000" dirty="0" smtClean="0"/>
                  <a:t>Requires large sample size in order to solve</a:t>
                </a:r>
                <a:r>
                  <a:rPr lang="en-US" sz="2000" dirty="0" smtClean="0"/>
                  <a:t> </a:t>
                </a:r>
                <a:r>
                  <a:rPr lang="en-US" sz="2000" dirty="0"/>
                  <a:t>(i.e</a:t>
                </a:r>
                <a:r>
                  <a:rPr lang="en-US" sz="2000" dirty="0" smtClean="0"/>
                  <a:t>., sample </a:t>
                </a:r>
                <a:br>
                  <a:rPr lang="en-US" sz="2000" dirty="0" smtClean="0"/>
                </a:br>
                <a:r>
                  <a:rPr lang="en-US" sz="2000" dirty="0" smtClean="0"/>
                  <a:t>size </a:t>
                </a:r>
                <a:r>
                  <a:rPr lang="en-US" sz="2000" i="1" dirty="0" smtClean="0"/>
                  <a:t>K</a:t>
                </a:r>
                <a:r>
                  <a:rPr lang="en-US" sz="2000" dirty="0" smtClean="0"/>
                  <a:t> </a:t>
                </a:r>
                <a:r>
                  <a:rPr lang="en-US" sz="2000" dirty="0"/>
                  <a:t>&gt; </a:t>
                </a:r>
                <a:r>
                  <a:rPr lang="en-US" sz="2000" i="1" dirty="0" smtClean="0"/>
                  <a:t>M</a:t>
                </a:r>
                <a:r>
                  <a:rPr lang="en-US" sz="2000" dirty="0" smtClean="0"/>
                  <a:t> model parameters)  </a:t>
                </a:r>
                <a:endParaRPr lang="en-US" altLang="zh-CN" sz="2000" dirty="0" smtClean="0"/>
              </a:p>
              <a:p>
                <a:pPr>
                  <a:lnSpc>
                    <a:spcPct val="90000"/>
                  </a:lnSpc>
                  <a:spcBef>
                    <a:spcPts val="1200"/>
                  </a:spcBef>
                </a:pPr>
                <a:r>
                  <a:rPr lang="en-US" sz="2000" dirty="0" smtClean="0"/>
                  <a:t>High </a:t>
                </a:r>
                <a:r>
                  <a:rPr lang="en-US" sz="2000" dirty="0"/>
                  <a:t>dimensionality </a:t>
                </a:r>
                <a:r>
                  <a:rPr lang="en-US" sz="2000" dirty="0" smtClean="0"/>
                  <a:t>of </a:t>
                </a:r>
                <a14:m>
                  <m:oMath xmlns:m="http://schemas.openxmlformats.org/officeDocument/2006/math">
                    <m:r>
                      <a:rPr lang="en-US" altLang="zh-CN" sz="2000" i="1">
                        <a:latin typeface="Cambria Math"/>
                        <a:ea typeface="Cambria Math"/>
                      </a:rPr>
                      <m:t>∆</m:t>
                    </m:r>
                    <m:r>
                      <a:rPr lang="en-US" altLang="zh-CN" sz="2000" i="1">
                        <a:latin typeface="Cambria Math"/>
                        <a:ea typeface="Cambria Math"/>
                      </a:rPr>
                      <m:t>𝑿</m:t>
                    </m:r>
                    <m:r>
                      <a:rPr lang="en-US" altLang="zh-CN" sz="2000" i="1">
                        <a:latin typeface="Cambria Math"/>
                        <a:ea typeface="Cambria Math"/>
                      </a:rPr>
                      <m:t> </m:t>
                    </m:r>
                  </m:oMath>
                </a14:m>
                <a:r>
                  <a:rPr lang="en-US" sz="2000" dirty="0" smtClean="0"/>
                  <a:t>poses challenges in applying RSM</a:t>
                </a:r>
              </a:p>
              <a:p>
                <a:pPr lvl="1">
                  <a:lnSpc>
                    <a:spcPct val="90000"/>
                  </a:lnSpc>
                  <a:spcBef>
                    <a:spcPts val="600"/>
                  </a:spcBef>
                </a:pPr>
                <a:r>
                  <a:rPr lang="en-US" altLang="zh-CN" sz="1800" dirty="0" smtClean="0"/>
                  <a:t>Principal component analysis (PCA) or related approaches often required</a:t>
                </a:r>
                <a:endParaRPr lang="en-US" altLang="zh-CN" sz="1800" dirty="0"/>
              </a:p>
              <a:p>
                <a:pPr>
                  <a:lnSpc>
                    <a:spcPct val="90000"/>
                  </a:lnSpc>
                </a:pPr>
                <a:endParaRPr lang="en-US" altLang="zh-CN" dirty="0" smtClean="0"/>
              </a:p>
              <a:p>
                <a:pPr>
                  <a:lnSpc>
                    <a:spcPct val="90000"/>
                  </a:lnSpc>
                </a:pPr>
                <a:endParaRPr lang="en-US" altLang="zh-CN" dirty="0"/>
              </a:p>
              <a:p>
                <a:pPr>
                  <a:lnSpc>
                    <a:spcPct val="90000"/>
                  </a:lnSpc>
                </a:pPr>
                <a:endParaRPr lang="en-US" altLang="zh-CN" dirty="0" smtClean="0"/>
              </a:p>
              <a:p>
                <a:pPr>
                  <a:lnSpc>
                    <a:spcPct val="90000"/>
                  </a:lnSpc>
                </a:pPr>
                <a:endParaRPr lang="en-US" altLang="zh-CN" dirty="0"/>
              </a:p>
              <a:p>
                <a:pPr>
                  <a:lnSpc>
                    <a:spcPct val="90000"/>
                  </a:lnSpc>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3438" y="816636"/>
                <a:ext cx="9057182" cy="6248400"/>
              </a:xfrm>
              <a:blipFill rotWithShape="0">
                <a:blip r:embed="rId3"/>
                <a:stretch>
                  <a:fillRect l="-539" t="-878"/>
                </a:stretch>
              </a:blipFill>
            </p:spPr>
            <p:txBody>
              <a:bodyPr/>
              <a:lstStyle/>
              <a:p>
                <a:r>
                  <a:rPr lang="en-US">
                    <a:noFill/>
                  </a:rPr>
                  <a:t> </a:t>
                </a:r>
              </a:p>
            </p:txBody>
          </p:sp>
        </mc:Fallback>
      </mc:AlternateContent>
      <p:sp>
        <p:nvSpPr>
          <p:cNvPr id="3" name="Title 2"/>
          <p:cNvSpPr>
            <a:spLocks noGrp="1"/>
          </p:cNvSpPr>
          <p:nvPr>
            <p:ph type="title"/>
          </p:nvPr>
        </p:nvSpPr>
        <p:spPr>
          <a:xfrm>
            <a:off x="847726" y="107950"/>
            <a:ext cx="8874244" cy="547629"/>
          </a:xfrm>
        </p:spPr>
        <p:txBody>
          <a:bodyPr/>
          <a:lstStyle/>
          <a:p>
            <a:pPr>
              <a:lnSpc>
                <a:spcPct val="85000"/>
              </a:lnSpc>
            </a:pPr>
            <a:r>
              <a:rPr lang="en-US" sz="2400" dirty="0" smtClean="0"/>
              <a:t>Challenge: Statistical Performance Modeling </a:t>
            </a:r>
            <a:br>
              <a:rPr lang="en-US" sz="2400" dirty="0" smtClean="0"/>
            </a:br>
            <a:r>
              <a:rPr lang="en-US" sz="2400" dirty="0" smtClean="0"/>
              <a:t>with Mixed and Limited Data</a:t>
            </a:r>
            <a:endParaRPr lang="en-US" sz="2400" dirty="0"/>
          </a:p>
        </p:txBody>
      </p:sp>
      <p:sp>
        <p:nvSpPr>
          <p:cNvPr id="7" name="TextBox 13"/>
          <p:cNvSpPr txBox="1">
            <a:spLocks noChangeArrowheads="1"/>
          </p:cNvSpPr>
          <p:nvPr/>
        </p:nvSpPr>
        <p:spPr bwMode="auto">
          <a:xfrm>
            <a:off x="768190" y="7154304"/>
            <a:ext cx="9003632" cy="338554"/>
          </a:xfrm>
          <a:prstGeom prst="rect">
            <a:avLst/>
          </a:prstGeom>
          <a:noFill/>
          <a:ln w="9525">
            <a:noFill/>
            <a:miter lim="800000"/>
            <a:headEnd/>
            <a:tailEnd/>
          </a:ln>
        </p:spPr>
        <p:txBody>
          <a:bodyPr wrap="square">
            <a:spAutoFit/>
          </a:bodyPr>
          <a:lstStyle/>
          <a:p>
            <a:r>
              <a:rPr lang="en-US" sz="1600" dirty="0" smtClean="0"/>
              <a:t>X. Li </a:t>
            </a:r>
            <a:r>
              <a:rPr lang="en-US" altLang="zh-CN" sz="1600" i="1" dirty="0"/>
              <a:t>et al</a:t>
            </a:r>
            <a:r>
              <a:rPr lang="en-US" sz="1600" dirty="0" smtClean="0"/>
              <a:t>., “Projection-based performance modeling </a:t>
            </a:r>
            <a:r>
              <a:rPr lang="en-US" sz="1600" dirty="0"/>
              <a:t>for inter/intra-die </a:t>
            </a:r>
            <a:r>
              <a:rPr lang="en-US" sz="1600" dirty="0" smtClean="0"/>
              <a:t>variations,” </a:t>
            </a:r>
            <a:r>
              <a:rPr lang="en-US" sz="1600" i="1" dirty="0" smtClean="0"/>
              <a:t>ICCAD</a:t>
            </a:r>
            <a:r>
              <a:rPr lang="en-US" sz="1600" dirty="0" smtClean="0"/>
              <a:t>, </a:t>
            </a:r>
            <a:r>
              <a:rPr lang="en-US" sz="1600" dirty="0"/>
              <a:t>2005.</a:t>
            </a:r>
            <a:r>
              <a:rPr lang="en-US" sz="1600" dirty="0" smtClean="0"/>
              <a:t> </a:t>
            </a:r>
            <a:endParaRPr lang="en-US" sz="1600" dirty="0"/>
          </a:p>
        </p:txBody>
      </p:sp>
      <p:grpSp>
        <p:nvGrpSpPr>
          <p:cNvPr id="4" name="Group 3"/>
          <p:cNvGrpSpPr/>
          <p:nvPr/>
        </p:nvGrpSpPr>
        <p:grpSpPr>
          <a:xfrm>
            <a:off x="2939575" y="1260497"/>
            <a:ext cx="4636814" cy="1961068"/>
            <a:chOff x="2461402" y="1352776"/>
            <a:chExt cx="4636814" cy="1961068"/>
          </a:xfrm>
        </p:grpSpPr>
        <p:sp>
          <p:nvSpPr>
            <p:cNvPr id="15" name="TextBox 14"/>
            <p:cNvSpPr txBox="1"/>
            <p:nvPr/>
          </p:nvSpPr>
          <p:spPr>
            <a:xfrm>
              <a:off x="5237740" y="3036845"/>
              <a:ext cx="1860476" cy="276999"/>
            </a:xfrm>
            <a:prstGeom prst="rect">
              <a:avLst/>
            </a:prstGeom>
            <a:noFill/>
          </p:spPr>
          <p:txBody>
            <a:bodyPr wrap="square" rtlCol="0">
              <a:spAutoFit/>
            </a:bodyPr>
            <a:lstStyle/>
            <a:p>
              <a:r>
                <a:rPr lang="en-US" sz="1200" dirty="0" smtClean="0"/>
                <a:t>Performance domain</a:t>
              </a:r>
              <a:endParaRPr lang="en-US" sz="1200" dirty="0"/>
            </a:p>
          </p:txBody>
        </p:sp>
        <p:sp>
          <p:nvSpPr>
            <p:cNvPr id="16" name="TextBox 15"/>
            <p:cNvSpPr txBox="1"/>
            <p:nvPr/>
          </p:nvSpPr>
          <p:spPr>
            <a:xfrm>
              <a:off x="2783106" y="2994844"/>
              <a:ext cx="1860476" cy="276999"/>
            </a:xfrm>
            <a:prstGeom prst="rect">
              <a:avLst/>
            </a:prstGeom>
            <a:noFill/>
          </p:spPr>
          <p:txBody>
            <a:bodyPr wrap="square" rtlCol="0">
              <a:spAutoFit/>
            </a:bodyPr>
            <a:lstStyle/>
            <a:p>
              <a:r>
                <a:rPr lang="en-US" sz="1200" dirty="0" smtClean="0"/>
                <a:t>Process domain</a:t>
              </a:r>
              <a:endParaRPr lang="en-US" sz="1200" dirty="0"/>
            </a:p>
          </p:txBody>
        </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402" y="1386521"/>
              <a:ext cx="1943835" cy="177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340" y="1352776"/>
              <a:ext cx="1935771" cy="182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480" y="2392119"/>
              <a:ext cx="1074049" cy="25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76645" y="2032126"/>
              <a:ext cx="1061095" cy="461665"/>
            </a:xfrm>
            <a:prstGeom prst="rect">
              <a:avLst/>
            </a:prstGeom>
            <a:noFill/>
          </p:spPr>
          <p:txBody>
            <a:bodyPr wrap="square" rtlCol="0">
              <a:spAutoFit/>
            </a:bodyPr>
            <a:lstStyle/>
            <a:p>
              <a:r>
                <a:rPr lang="en-US" sz="1200" dirty="0" smtClean="0"/>
                <a:t>Performance modeling</a:t>
              </a:r>
              <a:endParaRPr lang="en-US" sz="1200" dirty="0"/>
            </a:p>
          </p:txBody>
        </p:sp>
      </p:grpSp>
    </p:spTree>
    <p:extLst>
      <p:ext uri="{BB962C8B-B14F-4D97-AF65-F5344CB8AC3E}">
        <p14:creationId xmlns:p14="http://schemas.microsoft.com/office/powerpoint/2010/main" val="3801333282"/>
      </p:ext>
    </p:extLst>
  </p:cSld>
  <p:clrMapOvr>
    <a:masterClrMapping/>
  </p:clrMapOvr>
  <mc:AlternateContent xmlns:mc="http://schemas.openxmlformats.org/markup-compatibility/2006" xmlns:p14="http://schemas.microsoft.com/office/powerpoint/2010/main">
    <mc:Choice Requires="p14">
      <p:transition spd="slow" p14:dur="2000" advTm="54955"/>
    </mc:Choice>
    <mc:Fallback xmlns="">
      <p:transition spd="slow" advTm="5495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5.7|16.1|18.6"/>
</p:tagLst>
</file>

<file path=ppt/tags/tag2.xml><?xml version="1.0" encoding="utf-8"?>
<p:tagLst xmlns:a="http://schemas.openxmlformats.org/drawingml/2006/main" xmlns:r="http://schemas.openxmlformats.org/officeDocument/2006/relationships" xmlns:p="http://schemas.openxmlformats.org/presentationml/2006/main">
  <p:tag name="TIMING" val="|83.8|1"/>
</p:tagLst>
</file>

<file path=ppt/tags/tag3.xml><?xml version="1.0" encoding="utf-8"?>
<p:tagLst xmlns:a="http://schemas.openxmlformats.org/drawingml/2006/main" xmlns:r="http://schemas.openxmlformats.org/officeDocument/2006/relationships" xmlns:p="http://schemas.openxmlformats.org/presentationml/2006/main">
  <p:tag name="TIMING" val="|21.1|10|1.5|0.8|0.6|0.9|0.4|0.3|0.7|0.4|0.6"/>
</p:tagLst>
</file>

<file path=ppt/tags/tag4.xml><?xml version="1.0" encoding="utf-8"?>
<p:tagLst xmlns:a="http://schemas.openxmlformats.org/drawingml/2006/main" xmlns:r="http://schemas.openxmlformats.org/officeDocument/2006/relationships" xmlns:p="http://schemas.openxmlformats.org/presentationml/2006/main">
  <p:tag name="TIMING" val="|12.6"/>
</p:tagLst>
</file>

<file path=ppt/theme/theme1.xml><?xml version="1.0" encoding="utf-8"?>
<a:theme xmlns:a="http://schemas.openxmlformats.org/drawingml/2006/main" name="PDF_Template__Feb082010">
  <a:themeElements>
    <a:clrScheme name="blank 5">
      <a:dk1>
        <a:srgbClr val="000000"/>
      </a:dk1>
      <a:lt1>
        <a:srgbClr val="FFFFFF"/>
      </a:lt1>
      <a:dk2>
        <a:srgbClr val="9E1244"/>
      </a:dk2>
      <a:lt2>
        <a:srgbClr val="333333"/>
      </a:lt2>
      <a:accent1>
        <a:srgbClr val="12449B"/>
      </a:accent1>
      <a:accent2>
        <a:srgbClr val="D59F52"/>
      </a:accent2>
      <a:accent3>
        <a:srgbClr val="FFFFFF"/>
      </a:accent3>
      <a:accent4>
        <a:srgbClr val="000000"/>
      </a:accent4>
      <a:accent5>
        <a:srgbClr val="AAB0CB"/>
      </a:accent5>
      <a:accent6>
        <a:srgbClr val="C19049"/>
      </a:accent6>
      <a:hlink>
        <a:srgbClr val="B05B14"/>
      </a:hlink>
      <a:folHlink>
        <a:srgbClr val="B2C687"/>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9E1244"/>
        </a:dk2>
        <a:lt2>
          <a:srgbClr val="333333"/>
        </a:lt2>
        <a:accent1>
          <a:srgbClr val="D59F52"/>
        </a:accent1>
        <a:accent2>
          <a:srgbClr val="12449B"/>
        </a:accent2>
        <a:accent3>
          <a:srgbClr val="FFFFFF"/>
        </a:accent3>
        <a:accent4>
          <a:srgbClr val="000000"/>
        </a:accent4>
        <a:accent5>
          <a:srgbClr val="E7CDB3"/>
        </a:accent5>
        <a:accent6>
          <a:srgbClr val="0F3D8C"/>
        </a:accent6>
        <a:hlink>
          <a:srgbClr val="9B2412"/>
        </a:hlink>
        <a:folHlink>
          <a:srgbClr val="B2C687"/>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9E1244"/>
        </a:dk2>
        <a:lt2>
          <a:srgbClr val="333333"/>
        </a:lt2>
        <a:accent1>
          <a:srgbClr val="D59F52"/>
        </a:accent1>
        <a:accent2>
          <a:srgbClr val="6367BF"/>
        </a:accent2>
        <a:accent3>
          <a:srgbClr val="FFFFFF"/>
        </a:accent3>
        <a:accent4>
          <a:srgbClr val="000000"/>
        </a:accent4>
        <a:accent5>
          <a:srgbClr val="E7CDB3"/>
        </a:accent5>
        <a:accent6>
          <a:srgbClr val="595DAD"/>
        </a:accent6>
        <a:hlink>
          <a:srgbClr val="9B2412"/>
        </a:hlink>
        <a:folHlink>
          <a:srgbClr val="B2C687"/>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9E1244"/>
        </a:dk2>
        <a:lt2>
          <a:srgbClr val="333333"/>
        </a:lt2>
        <a:accent1>
          <a:srgbClr val="D59F52"/>
        </a:accent1>
        <a:accent2>
          <a:srgbClr val="6367BF"/>
        </a:accent2>
        <a:accent3>
          <a:srgbClr val="FFFFFF"/>
        </a:accent3>
        <a:accent4>
          <a:srgbClr val="000000"/>
        </a:accent4>
        <a:accent5>
          <a:srgbClr val="E7CDB3"/>
        </a:accent5>
        <a:accent6>
          <a:srgbClr val="595DAD"/>
        </a:accent6>
        <a:hlink>
          <a:srgbClr val="9D1244"/>
        </a:hlink>
        <a:folHlink>
          <a:srgbClr val="9AB65B"/>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9E1244"/>
        </a:dk2>
        <a:lt2>
          <a:srgbClr val="333333"/>
        </a:lt2>
        <a:accent1>
          <a:srgbClr val="D59F52"/>
        </a:accent1>
        <a:accent2>
          <a:srgbClr val="12449B"/>
        </a:accent2>
        <a:accent3>
          <a:srgbClr val="FFFFFF"/>
        </a:accent3>
        <a:accent4>
          <a:srgbClr val="000000"/>
        </a:accent4>
        <a:accent5>
          <a:srgbClr val="E7CDB3"/>
        </a:accent5>
        <a:accent6>
          <a:srgbClr val="0F3D8C"/>
        </a:accent6>
        <a:hlink>
          <a:srgbClr val="B05B14"/>
        </a:hlink>
        <a:folHlink>
          <a:srgbClr val="B2C687"/>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9E1244"/>
        </a:dk2>
        <a:lt2>
          <a:srgbClr val="333333"/>
        </a:lt2>
        <a:accent1>
          <a:srgbClr val="12449B"/>
        </a:accent1>
        <a:accent2>
          <a:srgbClr val="D59F52"/>
        </a:accent2>
        <a:accent3>
          <a:srgbClr val="FFFFFF"/>
        </a:accent3>
        <a:accent4>
          <a:srgbClr val="000000"/>
        </a:accent4>
        <a:accent5>
          <a:srgbClr val="AAB0CB"/>
        </a:accent5>
        <a:accent6>
          <a:srgbClr val="C19049"/>
        </a:accent6>
        <a:hlink>
          <a:srgbClr val="B05B14"/>
        </a:hlink>
        <a:folHlink>
          <a:srgbClr val="B2C6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83188</TotalTime>
  <Words>4660</Words>
  <Application>Microsoft Office PowerPoint</Application>
  <PresentationFormat>Custom</PresentationFormat>
  <Paragraphs>587</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PDF_Template__Feb082010</vt:lpstr>
      <vt:lpstr>Efficient IC Statistical Modeling and Extraction Using a Bayesian Inference Framework</vt:lpstr>
      <vt:lpstr>Device Variation &amp; Statistical Compact Modeling Issues</vt:lpstr>
      <vt:lpstr>Traditional Methods: System Identification Approaches</vt:lpstr>
      <vt:lpstr>Limitations in System Identification Approaches</vt:lpstr>
      <vt:lpstr>Our Approach to IC Statistical Modeling and Extraction</vt:lpstr>
      <vt:lpstr>Outline</vt:lpstr>
      <vt:lpstr>MIT Virtual Source (MVS) Model</vt:lpstr>
      <vt:lpstr>Outline</vt:lpstr>
      <vt:lpstr>Challenge: Statistical Performance Modeling  with Mixed and Limited Data</vt:lpstr>
      <vt:lpstr>Proposed Method – Physical Subspace Projection  and Maximum a Posteriori Estimation</vt:lpstr>
      <vt:lpstr>Physical Subspace Projection: Intuition </vt:lpstr>
      <vt:lpstr>(1) Physical Subspace Projection</vt:lpstr>
      <vt:lpstr>(2) Maximum a Posteriori Estimation</vt:lpstr>
      <vt:lpstr>(3) Prediction of Performance using MVS Model</vt:lpstr>
      <vt:lpstr>Experimental Results</vt:lpstr>
      <vt:lpstr>Validation (I): Compared with Naïve Approach</vt:lpstr>
      <vt:lpstr>Validation (II): Compared with PCA+RSM Method</vt:lpstr>
      <vt:lpstr>Comparison for Priors with Different Prediction Error</vt:lpstr>
      <vt:lpstr>Outline</vt:lpstr>
      <vt:lpstr>Previous Optimization Flow for  I-V Parameter Extraction in the MVS Model</vt:lpstr>
      <vt:lpstr>New Approach: Bayesian Inference and Past/Prior Information to Enable MVS Model with Limited New Data</vt:lpstr>
      <vt:lpstr>Learning Precision 〖β_(F_i )〗_^(-1)at Different Biases</vt:lpstr>
      <vt:lpstr>Learning a Prior Distribution</vt:lpstr>
      <vt:lpstr>Sequential Bayesian Learning from Prior and  I-V Measurement (sub-threshold parameters: DIBL &amp; SS)</vt:lpstr>
      <vt:lpstr>Maximum a Posteriori Estimation</vt:lpstr>
      <vt:lpstr>Example I: Early Technology Evaluation (14nm - 28nm)</vt:lpstr>
      <vt:lpstr>Parameter Consistency with Number of Measurements</vt:lpstr>
      <vt:lpstr>Statistical Extraction using Measurement Results (28nm)</vt:lpstr>
      <vt:lpstr>Outline</vt:lpstr>
      <vt:lpstr>Problem Definition:  Statistical Library Timing Characterization</vt:lpstr>
      <vt:lpstr>Model Validation</vt:lpstr>
      <vt:lpstr>Bayesian Inference Characterization Flow</vt:lpstr>
      <vt:lpstr>Validation</vt:lpstr>
      <vt:lpstr>Acknowledgments</vt:lpstr>
    </vt:vector>
  </TitlesOfParts>
  <Company>PDF Solutions,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PDF Standard Template (Feb0510)</dc:title>
  <dc:creator>Ben</dc:creator>
  <cp:lastModifiedBy>yongnali</cp:lastModifiedBy>
  <cp:revision>505</cp:revision>
  <cp:lastPrinted>2015-02-11T19:00:24Z</cp:lastPrinted>
  <dcterms:created xsi:type="dcterms:W3CDTF">2013-03-01T00:42:44Z</dcterms:created>
  <dcterms:modified xsi:type="dcterms:W3CDTF">2015-03-05T19:29:11Z</dcterms:modified>
</cp:coreProperties>
</file>