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4" r:id="rId2"/>
    <p:sldId id="336" r:id="rId3"/>
    <p:sldId id="353" r:id="rId4"/>
    <p:sldId id="352" r:id="rId5"/>
    <p:sldId id="354" r:id="rId6"/>
    <p:sldId id="355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8">
          <p15:clr>
            <a:srgbClr val="A4A3A4"/>
          </p15:clr>
        </p15:guide>
        <p15:guide id="2" orient="horz" pos="4032">
          <p15:clr>
            <a:srgbClr val="A4A3A4"/>
          </p15:clr>
        </p15:guide>
        <p15:guide id="3" orient="horz" pos="157">
          <p15:clr>
            <a:srgbClr val="A4A3A4"/>
          </p15:clr>
        </p15:guide>
        <p15:guide id="4" orient="horz" pos="1009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5470">
          <p15:clr>
            <a:srgbClr val="A4A3A4"/>
          </p15:clr>
        </p15:guide>
        <p15:guide id="7" pos="287">
          <p15:clr>
            <a:srgbClr val="A4A3A4"/>
          </p15:clr>
        </p15:guide>
        <p15:guide id="8" pos="2895">
          <p15:clr>
            <a:srgbClr val="A4A3A4"/>
          </p15:clr>
        </p15:guide>
        <p15:guide id="9" pos="2811">
          <p15:clr>
            <a:srgbClr val="A4A3A4"/>
          </p15:clr>
        </p15:guide>
        <p15:guide id="10" pos="29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82" y="114"/>
      </p:cViewPr>
      <p:guideLst>
        <p:guide orient="horz" pos="2218"/>
        <p:guide orient="horz" pos="4032"/>
        <p:guide orient="horz" pos="157"/>
        <p:guide orient="horz" pos="1009"/>
        <p:guide orient="horz" pos="3888"/>
        <p:guide pos="5470"/>
        <p:guide pos="287"/>
        <p:guide pos="2895"/>
        <p:guide pos="2811"/>
        <p:guide pos="29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-7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3/22/2015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3/22/2015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0739" y="2961596"/>
            <a:ext cx="8212886" cy="1470025"/>
          </a:xfrm>
        </p:spPr>
        <p:txBody>
          <a:bodyPr lIns="0" rIns="0" anchor="b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Presentation Title</a:t>
            </a:r>
            <a:br>
              <a:rPr lang="en-US" dirty="0" smtClean="0"/>
            </a:br>
            <a:r>
              <a:rPr lang="en-US" dirty="0" smtClean="0"/>
              <a:t>Title of Presentation Line Two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4651630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16pt</a:t>
            </a:r>
            <a:r>
              <a:rPr lang="en-US" dirty="0" smtClean="0"/>
              <a:t> Arial Bolded Subhead, Date, Etc.</a:t>
            </a:r>
            <a:endParaRPr lang="en-US" dirty="0"/>
          </a:p>
        </p:txBody>
      </p:sp>
      <p:pic>
        <p:nvPicPr>
          <p:cNvPr id="1027" name="Picture 3" descr="W:\Clients\Intel\PRODUCTION\2012_13_Production\ASSETS_LOGOS_2012-13\Assets_Complete_2012-13\ PEEL AWAY\Intel_Peels\Intel_Peels_RGB\Peel_rgb_png\peel_rt_btm_drkBlue_rgb_216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91" y="5394579"/>
            <a:ext cx="1892808" cy="1463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.psf\Home\Desktop\IntelLookInsideCLEAR_WHT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72" y="2023454"/>
            <a:ext cx="2049636" cy="5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71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59448"/>
            <a:ext cx="7772400" cy="1362075"/>
          </a:xfrm>
        </p:spPr>
        <p:txBody>
          <a:bodyPr anchor="b" anchorCtr="0">
            <a:noAutofit/>
          </a:bodyPr>
          <a:lstStyle>
            <a:lvl1pPr algn="l">
              <a:defRPr sz="3600" b="0" cap="none">
                <a:solidFill>
                  <a:schemeClr val="accent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67023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1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16pt</a:t>
            </a:r>
            <a:r>
              <a:rPr lang="en-US" dirty="0" smtClean="0"/>
              <a:t> Arial Bolded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.psf\Home\Desktop\NewIntelFooterWHT4x3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6400800"/>
            <a:ext cx="9144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59448"/>
            <a:ext cx="7772400" cy="1362075"/>
          </a:xfrm>
        </p:spPr>
        <p:txBody>
          <a:bodyPr anchor="b" anchorCtr="0">
            <a:noAutofit/>
          </a:bodyPr>
          <a:lstStyle>
            <a:lvl1pPr algn="l">
              <a:defRPr sz="3600" b="0" cap="none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67023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1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16pt</a:t>
            </a:r>
            <a:r>
              <a:rPr lang="en-US" dirty="0" smtClean="0"/>
              <a:t> Arial Bolded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12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ection Break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\\.psf\Home\Desktop\NewIntelFooterWHT4x3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6400800"/>
            <a:ext cx="9144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871402"/>
            <a:ext cx="7772400" cy="1362075"/>
          </a:xfrm>
        </p:spPr>
        <p:txBody>
          <a:bodyPr anchor="b" anchorCtr="0">
            <a:noAutofit/>
          </a:bodyPr>
          <a:lstStyle>
            <a:lvl1pPr algn="l">
              <a:defRPr sz="3600" b="0" cap="none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4382187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16pt</a:t>
            </a:r>
            <a:r>
              <a:rPr lang="en-US" dirty="0" smtClean="0"/>
              <a:t> Arial Bolded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43217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62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39738"/>
            <a:ext cx="8228012" cy="988746"/>
          </a:xfrm>
        </p:spPr>
        <p:txBody>
          <a:bodyPr/>
          <a:lstStyle/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62366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6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61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5613" y="6470533"/>
            <a:ext cx="1893147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l" rtl="0"/>
            <a:r>
              <a:rPr lang="en-US" sz="900" b="0" i="0" u="none" strike="noStrike" kern="1200" baseline="0" dirty="0" smtClean="0">
                <a:solidFill>
                  <a:schemeClr val="accent3"/>
                </a:solidFill>
                <a:latin typeface="+mn-lt"/>
                <a:ea typeface="+mn-ea"/>
                <a:cs typeface="Arial" panose="020B0604020202020204" pitchFamily="34" charset="0"/>
              </a:rPr>
              <a:t>Intel Confidential — Do Not Forward</a:t>
            </a:r>
          </a:p>
        </p:txBody>
      </p:sp>
      <p:pic>
        <p:nvPicPr>
          <p:cNvPr id="1026" name="Picture 2" descr="\\.psf\Home\Desktop\Intel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366" y="2606672"/>
            <a:ext cx="2497257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63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583"/>
            <a:ext cx="8229600" cy="853440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341120"/>
            <a:ext cx="8229600" cy="4547616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defRPr/>
            </a:lvl1pPr>
            <a:lvl2pPr marL="233363" indent="-233363">
              <a:buFont typeface="Arial"/>
              <a:buChar char="•"/>
              <a:defRPr baseline="0"/>
            </a:lvl2pPr>
            <a:lvl3pPr marL="571500" indent="-228600">
              <a:buFont typeface="Arial"/>
              <a:buChar char="•"/>
              <a:defRPr baseline="0"/>
            </a:lvl3pPr>
            <a:lvl4pPr marL="969963" indent="-228600">
              <a:buFont typeface="Arial"/>
              <a:buChar char="•"/>
              <a:defRPr/>
            </a:lvl4pPr>
            <a:lvl5pPr marL="1319213" indent="-228600">
              <a:buFont typeface="Arial"/>
              <a:buChar char="•"/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INTEL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0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0739" y="3140900"/>
            <a:ext cx="8212886" cy="1470025"/>
          </a:xfrm>
        </p:spPr>
        <p:txBody>
          <a:bodyPr lIns="0" rIns="0" anchor="b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Presentation Title</a:t>
            </a:r>
            <a:br>
              <a:rPr lang="en-US" dirty="0" smtClean="0"/>
            </a:br>
            <a:r>
              <a:rPr lang="en-US" dirty="0" smtClean="0"/>
              <a:t>Title of Presentation Line Two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4830934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1" baseline="0">
                <a:solidFill>
                  <a:srgbClr val="FFDA00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16pt</a:t>
            </a:r>
            <a:r>
              <a:rPr lang="en-US" dirty="0" smtClean="0"/>
              <a:t> Arial Bolded Subhead, Date, Etc.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5613" y="6470533"/>
            <a:ext cx="1893147" cy="1384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l" rtl="0"/>
            <a:r>
              <a:rPr lang="en-US" sz="900" b="0" i="0" u="none" strike="noStrike" kern="1200" baseline="0" dirty="0" smtClean="0">
                <a:solidFill>
                  <a:schemeClr val="accent3"/>
                </a:solidFill>
                <a:latin typeface="+mn-lt"/>
                <a:ea typeface="+mn-ea"/>
                <a:cs typeface="Arial" panose="020B0604020202020204" pitchFamily="34" charset="0"/>
              </a:rPr>
              <a:t>Intel Confidential — Do Not Forward</a:t>
            </a:r>
          </a:p>
        </p:txBody>
      </p:sp>
      <p:sp>
        <p:nvSpPr>
          <p:cNvPr id="5" name="Freeform 4"/>
          <p:cNvSpPr/>
          <p:nvPr userDrawn="1"/>
        </p:nvSpPr>
        <p:spPr>
          <a:xfrm>
            <a:off x="-10368" y="0"/>
            <a:ext cx="9158557" cy="911412"/>
          </a:xfrm>
          <a:custGeom>
            <a:avLst/>
            <a:gdLst>
              <a:gd name="connsiteX0" fmla="*/ 7471 w 9158942"/>
              <a:gd name="connsiteY0" fmla="*/ 0 h 911412"/>
              <a:gd name="connsiteX1" fmla="*/ 0 w 9158942"/>
              <a:gd name="connsiteY1" fmla="*/ 903941 h 911412"/>
              <a:gd name="connsiteX2" fmla="*/ 5393765 w 9158942"/>
              <a:gd name="connsiteY2" fmla="*/ 911412 h 911412"/>
              <a:gd name="connsiteX3" fmla="*/ 5909236 w 9158942"/>
              <a:gd name="connsiteY3" fmla="*/ 597647 h 911412"/>
              <a:gd name="connsiteX4" fmla="*/ 9151471 w 9158942"/>
              <a:gd name="connsiteY4" fmla="*/ 605118 h 911412"/>
              <a:gd name="connsiteX5" fmla="*/ 9158942 w 9158942"/>
              <a:gd name="connsiteY5" fmla="*/ 0 h 911412"/>
              <a:gd name="connsiteX6" fmla="*/ 7471 w 9158942"/>
              <a:gd name="connsiteY6" fmla="*/ 0 h 911412"/>
              <a:gd name="connsiteX0" fmla="*/ 7471 w 9158942"/>
              <a:gd name="connsiteY0" fmla="*/ 0 h 911412"/>
              <a:gd name="connsiteX1" fmla="*/ 0 w 9158942"/>
              <a:gd name="connsiteY1" fmla="*/ 903941 h 911412"/>
              <a:gd name="connsiteX2" fmla="*/ 5393765 w 9158942"/>
              <a:gd name="connsiteY2" fmla="*/ 911412 h 911412"/>
              <a:gd name="connsiteX3" fmla="*/ 5909236 w 9158942"/>
              <a:gd name="connsiteY3" fmla="*/ 597647 h 911412"/>
              <a:gd name="connsiteX4" fmla="*/ 9151471 w 9158942"/>
              <a:gd name="connsiteY4" fmla="*/ 591991 h 911412"/>
              <a:gd name="connsiteX5" fmla="*/ 9158942 w 9158942"/>
              <a:gd name="connsiteY5" fmla="*/ 0 h 911412"/>
              <a:gd name="connsiteX6" fmla="*/ 7471 w 9158942"/>
              <a:gd name="connsiteY6" fmla="*/ 0 h 911412"/>
              <a:gd name="connsiteX0" fmla="*/ 7471 w 9158942"/>
              <a:gd name="connsiteY0" fmla="*/ 0 h 911412"/>
              <a:gd name="connsiteX1" fmla="*/ 0 w 9158942"/>
              <a:gd name="connsiteY1" fmla="*/ 903941 h 911412"/>
              <a:gd name="connsiteX2" fmla="*/ 5393765 w 9158942"/>
              <a:gd name="connsiteY2" fmla="*/ 911412 h 911412"/>
              <a:gd name="connsiteX3" fmla="*/ 5909236 w 9158942"/>
              <a:gd name="connsiteY3" fmla="*/ 597647 h 911412"/>
              <a:gd name="connsiteX4" fmla="*/ 9148189 w 9158942"/>
              <a:gd name="connsiteY4" fmla="*/ 601837 h 911412"/>
              <a:gd name="connsiteX5" fmla="*/ 9158942 w 9158942"/>
              <a:gd name="connsiteY5" fmla="*/ 0 h 911412"/>
              <a:gd name="connsiteX6" fmla="*/ 7471 w 9158942"/>
              <a:gd name="connsiteY6" fmla="*/ 0 h 911412"/>
              <a:gd name="connsiteX0" fmla="*/ 7471 w 9148711"/>
              <a:gd name="connsiteY0" fmla="*/ 0 h 911412"/>
              <a:gd name="connsiteX1" fmla="*/ 0 w 9148711"/>
              <a:gd name="connsiteY1" fmla="*/ 903941 h 911412"/>
              <a:gd name="connsiteX2" fmla="*/ 5393765 w 9148711"/>
              <a:gd name="connsiteY2" fmla="*/ 911412 h 911412"/>
              <a:gd name="connsiteX3" fmla="*/ 5909236 w 9148711"/>
              <a:gd name="connsiteY3" fmla="*/ 597647 h 911412"/>
              <a:gd name="connsiteX4" fmla="*/ 9148189 w 9148711"/>
              <a:gd name="connsiteY4" fmla="*/ 601837 h 911412"/>
              <a:gd name="connsiteX5" fmla="*/ 9145816 w 9148711"/>
              <a:gd name="connsiteY5" fmla="*/ 0 h 911412"/>
              <a:gd name="connsiteX6" fmla="*/ 7471 w 9148711"/>
              <a:gd name="connsiteY6" fmla="*/ 0 h 911412"/>
              <a:gd name="connsiteX0" fmla="*/ 7471 w 9155661"/>
              <a:gd name="connsiteY0" fmla="*/ 0 h 911412"/>
              <a:gd name="connsiteX1" fmla="*/ 0 w 9155661"/>
              <a:gd name="connsiteY1" fmla="*/ 903941 h 911412"/>
              <a:gd name="connsiteX2" fmla="*/ 5393765 w 9155661"/>
              <a:gd name="connsiteY2" fmla="*/ 911412 h 911412"/>
              <a:gd name="connsiteX3" fmla="*/ 5909236 w 9155661"/>
              <a:gd name="connsiteY3" fmla="*/ 597647 h 911412"/>
              <a:gd name="connsiteX4" fmla="*/ 9148189 w 9155661"/>
              <a:gd name="connsiteY4" fmla="*/ 601837 h 911412"/>
              <a:gd name="connsiteX5" fmla="*/ 9155661 w 9155661"/>
              <a:gd name="connsiteY5" fmla="*/ 0 h 911412"/>
              <a:gd name="connsiteX6" fmla="*/ 7471 w 9155661"/>
              <a:gd name="connsiteY6" fmla="*/ 0 h 911412"/>
              <a:gd name="connsiteX0" fmla="*/ 7471 w 9158556"/>
              <a:gd name="connsiteY0" fmla="*/ 0 h 911412"/>
              <a:gd name="connsiteX1" fmla="*/ 0 w 9158556"/>
              <a:gd name="connsiteY1" fmla="*/ 903941 h 911412"/>
              <a:gd name="connsiteX2" fmla="*/ 5393765 w 9158556"/>
              <a:gd name="connsiteY2" fmla="*/ 911412 h 911412"/>
              <a:gd name="connsiteX3" fmla="*/ 5909236 w 9158556"/>
              <a:gd name="connsiteY3" fmla="*/ 597647 h 911412"/>
              <a:gd name="connsiteX4" fmla="*/ 9158034 w 9158556"/>
              <a:gd name="connsiteY4" fmla="*/ 598555 h 911412"/>
              <a:gd name="connsiteX5" fmla="*/ 9155661 w 9158556"/>
              <a:gd name="connsiteY5" fmla="*/ 0 h 911412"/>
              <a:gd name="connsiteX6" fmla="*/ 7471 w 9158556"/>
              <a:gd name="connsiteY6" fmla="*/ 0 h 911412"/>
              <a:gd name="connsiteX0" fmla="*/ 7471 w 9155661"/>
              <a:gd name="connsiteY0" fmla="*/ 0 h 911412"/>
              <a:gd name="connsiteX1" fmla="*/ 0 w 9155661"/>
              <a:gd name="connsiteY1" fmla="*/ 903941 h 911412"/>
              <a:gd name="connsiteX2" fmla="*/ 5393765 w 9155661"/>
              <a:gd name="connsiteY2" fmla="*/ 911412 h 911412"/>
              <a:gd name="connsiteX3" fmla="*/ 5909236 w 9155661"/>
              <a:gd name="connsiteY3" fmla="*/ 597647 h 911412"/>
              <a:gd name="connsiteX4" fmla="*/ 9151470 w 9155661"/>
              <a:gd name="connsiteY4" fmla="*/ 595274 h 911412"/>
              <a:gd name="connsiteX5" fmla="*/ 9155661 w 9155661"/>
              <a:gd name="connsiteY5" fmla="*/ 0 h 911412"/>
              <a:gd name="connsiteX6" fmla="*/ 7471 w 9155661"/>
              <a:gd name="connsiteY6" fmla="*/ 0 h 911412"/>
              <a:gd name="connsiteX0" fmla="*/ 522 w 9158557"/>
              <a:gd name="connsiteY0" fmla="*/ 0 h 911412"/>
              <a:gd name="connsiteX1" fmla="*/ 2896 w 9158557"/>
              <a:gd name="connsiteY1" fmla="*/ 903941 h 911412"/>
              <a:gd name="connsiteX2" fmla="*/ 5396661 w 9158557"/>
              <a:gd name="connsiteY2" fmla="*/ 911412 h 911412"/>
              <a:gd name="connsiteX3" fmla="*/ 5912132 w 9158557"/>
              <a:gd name="connsiteY3" fmla="*/ 597647 h 911412"/>
              <a:gd name="connsiteX4" fmla="*/ 9154366 w 9158557"/>
              <a:gd name="connsiteY4" fmla="*/ 595274 h 911412"/>
              <a:gd name="connsiteX5" fmla="*/ 9158557 w 9158557"/>
              <a:gd name="connsiteY5" fmla="*/ 0 h 911412"/>
              <a:gd name="connsiteX6" fmla="*/ 522 w 9158557"/>
              <a:gd name="connsiteY6" fmla="*/ 0 h 911412"/>
              <a:gd name="connsiteX0" fmla="*/ 522 w 9158557"/>
              <a:gd name="connsiteY0" fmla="*/ 0 h 917068"/>
              <a:gd name="connsiteX1" fmla="*/ 2896 w 9158557"/>
              <a:gd name="connsiteY1" fmla="*/ 917068 h 917068"/>
              <a:gd name="connsiteX2" fmla="*/ 5396661 w 9158557"/>
              <a:gd name="connsiteY2" fmla="*/ 911412 h 917068"/>
              <a:gd name="connsiteX3" fmla="*/ 5912132 w 9158557"/>
              <a:gd name="connsiteY3" fmla="*/ 597647 h 917068"/>
              <a:gd name="connsiteX4" fmla="*/ 9154366 w 9158557"/>
              <a:gd name="connsiteY4" fmla="*/ 595274 h 917068"/>
              <a:gd name="connsiteX5" fmla="*/ 9158557 w 9158557"/>
              <a:gd name="connsiteY5" fmla="*/ 0 h 917068"/>
              <a:gd name="connsiteX6" fmla="*/ 522 w 9158557"/>
              <a:gd name="connsiteY6" fmla="*/ 0 h 917068"/>
              <a:gd name="connsiteX0" fmla="*/ 522 w 9158557"/>
              <a:gd name="connsiteY0" fmla="*/ 0 h 911412"/>
              <a:gd name="connsiteX1" fmla="*/ 2896 w 9158557"/>
              <a:gd name="connsiteY1" fmla="*/ 910555 h 911412"/>
              <a:gd name="connsiteX2" fmla="*/ 5396661 w 9158557"/>
              <a:gd name="connsiteY2" fmla="*/ 911412 h 911412"/>
              <a:gd name="connsiteX3" fmla="*/ 5912132 w 9158557"/>
              <a:gd name="connsiteY3" fmla="*/ 597647 h 911412"/>
              <a:gd name="connsiteX4" fmla="*/ 9154366 w 9158557"/>
              <a:gd name="connsiteY4" fmla="*/ 595274 h 911412"/>
              <a:gd name="connsiteX5" fmla="*/ 9158557 w 9158557"/>
              <a:gd name="connsiteY5" fmla="*/ 0 h 911412"/>
              <a:gd name="connsiteX6" fmla="*/ 522 w 9158557"/>
              <a:gd name="connsiteY6" fmla="*/ 0 h 911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8557" h="911412">
                <a:moveTo>
                  <a:pt x="522" y="0"/>
                </a:moveTo>
                <a:cubicBezTo>
                  <a:pt x="-1968" y="301314"/>
                  <a:pt x="5386" y="609241"/>
                  <a:pt x="2896" y="910555"/>
                </a:cubicBezTo>
                <a:lnTo>
                  <a:pt x="5396661" y="911412"/>
                </a:lnTo>
                <a:lnTo>
                  <a:pt x="5912132" y="597647"/>
                </a:lnTo>
                <a:lnTo>
                  <a:pt x="9154366" y="595274"/>
                </a:lnTo>
                <a:cubicBezTo>
                  <a:pt x="9156856" y="393568"/>
                  <a:pt x="9156067" y="201706"/>
                  <a:pt x="9158557" y="0"/>
                </a:cubicBezTo>
                <a:lnTo>
                  <a:pt x="52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" descr="\\.psf\Home\Desktop\Intel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3" y="1813263"/>
            <a:ext cx="1220881" cy="80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813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4" y="1601789"/>
            <a:ext cx="8228012" cy="4570411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lvl1pPr>
            <a:lvl2pPr>
              <a:defRPr sz="2200"/>
            </a:lvl2pPr>
            <a:lvl3pPr>
              <a:defRPr sz="2200"/>
            </a:lvl3pPr>
            <a:lvl4pPr>
              <a:defRPr/>
            </a:lvl4pPr>
            <a:lvl5pPr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lvl="1"/>
            <a:r>
              <a:rPr lang="en-US" dirty="0" err="1" smtClean="0"/>
              <a:t>22pt</a:t>
            </a:r>
            <a:r>
              <a:rPr lang="en-US" dirty="0" smtClean="0"/>
              <a:t> Arial large bullet one</a:t>
            </a:r>
          </a:p>
          <a:p>
            <a:pPr lvl="2"/>
            <a:r>
              <a:rPr lang="en-US" dirty="0" err="1" smtClean="0"/>
              <a:t>22pt</a:t>
            </a:r>
            <a:r>
              <a:rPr lang="en-US" dirty="0" smtClean="0"/>
              <a:t> Arial sub-bullet</a:t>
            </a:r>
          </a:p>
          <a:p>
            <a:pPr lvl="3"/>
            <a:r>
              <a:rPr lang="en-US" dirty="0" err="1" smtClean="0"/>
              <a:t>16pt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1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4" y="1601789"/>
            <a:ext cx="8228012" cy="4570411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lvl1pPr>
            <a:lvl2pPr>
              <a:defRPr lang="en-US" sz="1800" kern="1200" baseline="0" dirty="0" err="1" smtClean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lvl="1"/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marL="571500" lvl="2" indent="-2286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</a:pPr>
            <a:r>
              <a:rPr lang="en-US" dirty="0" err="1" smtClean="0"/>
              <a:t>18pt</a:t>
            </a:r>
            <a:r>
              <a:rPr lang="en-US" dirty="0" smtClean="0"/>
              <a:t> Arial sub-bullet</a:t>
            </a:r>
          </a:p>
          <a:p>
            <a:pPr lvl="3"/>
            <a:r>
              <a:rPr lang="en-US" dirty="0" err="1" smtClean="0"/>
              <a:t>16pt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45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52438"/>
            <a:ext cx="8228012" cy="1143000"/>
          </a:xfrm>
        </p:spPr>
        <p:txBody>
          <a:bodyPr/>
          <a:lstStyle/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1788"/>
            <a:ext cx="4005264" cy="457041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en-US" dirty="0"/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lvl="2"/>
            <a:r>
              <a:rPr lang="en-US" dirty="0" err="1" smtClean="0"/>
              <a:t>16pt</a:t>
            </a:r>
            <a:r>
              <a:rPr lang="en-US" dirty="0" smtClean="0"/>
              <a:t> Arial third level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601788"/>
            <a:ext cx="4005264" cy="457041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en-US" dirty="0"/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lvl="2"/>
            <a:r>
              <a:rPr lang="en-US" dirty="0" err="1" smtClean="0"/>
              <a:t>16pt</a:t>
            </a:r>
            <a:r>
              <a:rPr lang="en-US" dirty="0" smtClean="0"/>
              <a:t> Arial third level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6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ote and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52438"/>
            <a:ext cx="8228012" cy="11430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3600" b="0" i="0" u="none" strike="noStrike" baseline="0" smtClean="0"/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2" y="1601789"/>
            <a:ext cx="8228013" cy="4570411"/>
          </a:xfrm>
        </p:spPr>
        <p:txBody>
          <a:bodyPr anchor="ctr" anchorCtr="0"/>
          <a:lstStyle>
            <a:lvl1pPr marL="204788" indent="-204788">
              <a:defRPr sz="4800" baseline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  <a:lvl2pPr marL="417513" indent="-225425">
              <a:buFont typeface="Lucida Grande"/>
              <a:buChar char="−"/>
              <a:defRPr sz="1600" baseline="0">
                <a:latin typeface="+mn-lt"/>
                <a:cs typeface="Arial" panose="020B0604020202020204" pitchFamily="34" charset="0"/>
              </a:defRPr>
            </a:lvl2pPr>
            <a:lvl3pPr marL="685800" indent="-228600">
              <a:defRPr sz="1200">
                <a:latin typeface="+mn-lt"/>
              </a:defRPr>
            </a:lvl3pPr>
            <a:lvl4pPr>
              <a:defRPr sz="110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 dirty="0" smtClean="0"/>
              <a:t>“</a:t>
            </a:r>
            <a:r>
              <a:rPr lang="en-US" dirty="0" err="1" smtClean="0"/>
              <a:t>48pt</a:t>
            </a:r>
            <a:r>
              <a:rPr lang="en-US" dirty="0" smtClean="0"/>
              <a:t> Arial Text”</a:t>
            </a:r>
          </a:p>
          <a:p>
            <a:pPr lvl="1"/>
            <a:r>
              <a:rPr lang="en-US" dirty="0" err="1" smtClean="0"/>
              <a:t>16pt</a:t>
            </a:r>
            <a:r>
              <a:rPr lang="en-US" dirty="0" smtClean="0"/>
              <a:t> Attribution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4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Picture Placeholder 10"/>
          <p:cNvSpPr>
            <a:spLocks noGrp="1" noChangeAspect="1"/>
          </p:cNvSpPr>
          <p:nvPr>
            <p:ph type="pic" sz="quarter" idx="14"/>
          </p:nvPr>
        </p:nvSpPr>
        <p:spPr>
          <a:xfrm>
            <a:off x="-1587" y="6400800"/>
            <a:ext cx="9144000" cy="457200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52438"/>
            <a:ext cx="8228012" cy="1143000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07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3432174"/>
            <a:ext cx="9144000" cy="342582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7" name="Picture Placeholder 10"/>
          <p:cNvSpPr>
            <a:spLocks noGrp="1" noChangeAspect="1"/>
          </p:cNvSpPr>
          <p:nvPr>
            <p:ph type="pic" sz="quarter" idx="14"/>
          </p:nvPr>
        </p:nvSpPr>
        <p:spPr>
          <a:xfrm>
            <a:off x="-1587" y="6400800"/>
            <a:ext cx="9144000" cy="457200"/>
          </a:xfr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52438"/>
            <a:ext cx="8228012" cy="1143000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455613" y="1601788"/>
            <a:ext cx="4006850" cy="1744663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en-US" dirty="0"/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lvl="2"/>
            <a:r>
              <a:rPr lang="en-US" dirty="0" err="1" smtClean="0"/>
              <a:t>16pt</a:t>
            </a:r>
            <a:r>
              <a:rPr lang="en-US" dirty="0" smtClean="0"/>
              <a:t> Arial third level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7" hasCustomPrompt="1"/>
          </p:nvPr>
        </p:nvSpPr>
        <p:spPr>
          <a:xfrm>
            <a:off x="4676775" y="1601788"/>
            <a:ext cx="4006850" cy="1744663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en-US" dirty="0"/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lvl="2"/>
            <a:r>
              <a:rPr lang="en-US" dirty="0" err="1" smtClean="0"/>
              <a:t>16pt</a:t>
            </a:r>
            <a:r>
              <a:rPr lang="en-US" dirty="0" smtClean="0"/>
              <a:t> Arial third level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689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78362" y="0"/>
            <a:ext cx="4465637" cy="6857999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5" name="Picture Placeholder 10"/>
          <p:cNvSpPr>
            <a:spLocks noGrp="1" noChangeAspect="1"/>
          </p:cNvSpPr>
          <p:nvPr>
            <p:ph type="pic" sz="quarter" idx="14"/>
          </p:nvPr>
        </p:nvSpPr>
        <p:spPr>
          <a:xfrm>
            <a:off x="-1587" y="6400800"/>
            <a:ext cx="9144000" cy="4572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52438"/>
            <a:ext cx="4006850" cy="1143000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1788"/>
            <a:ext cx="4005264" cy="457041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sz="1600" dirty="0" smtClean="0"/>
            </a:lvl3pPr>
            <a:lvl4pPr>
              <a:defRPr lang="en-US" sz="1400" dirty="0" smtClean="0"/>
            </a:lvl4pPr>
            <a:lvl5pPr>
              <a:defRPr lang="en-US" dirty="0"/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lvl="2"/>
            <a:r>
              <a:rPr lang="en-US" dirty="0" err="1" smtClean="0"/>
              <a:t>16pt</a:t>
            </a:r>
            <a:r>
              <a:rPr lang="en-US" dirty="0" smtClean="0"/>
              <a:t> Arial third level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21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452437"/>
            <a:ext cx="822960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err="1" smtClean="0"/>
              <a:t>36pt</a:t>
            </a:r>
            <a:r>
              <a:rPr lang="en-US" dirty="0" smtClean="0"/>
              <a:t> Arial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601789"/>
            <a:ext cx="8228012" cy="45704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err="1" smtClean="0"/>
              <a:t>22pt</a:t>
            </a:r>
            <a:r>
              <a:rPr lang="en-US" dirty="0" smtClean="0"/>
              <a:t> Arial body text</a:t>
            </a:r>
          </a:p>
          <a:p>
            <a:pPr lvl="1"/>
            <a:r>
              <a:rPr lang="en-US" dirty="0" err="1" smtClean="0"/>
              <a:t>18pt</a:t>
            </a:r>
            <a:r>
              <a:rPr lang="en-US" dirty="0" smtClean="0"/>
              <a:t> Arial bullet one</a:t>
            </a:r>
          </a:p>
          <a:p>
            <a:pPr lvl="2"/>
            <a:r>
              <a:rPr lang="en-US" dirty="0" err="1" smtClean="0"/>
              <a:t>18pt</a:t>
            </a:r>
            <a:r>
              <a:rPr lang="en-US" dirty="0" smtClean="0"/>
              <a:t> Arial sub-bullet</a:t>
            </a:r>
          </a:p>
          <a:p>
            <a:pPr lvl="3"/>
            <a:r>
              <a:rPr lang="en-US" dirty="0" err="1" smtClean="0"/>
              <a:t>16pt</a:t>
            </a:r>
            <a:r>
              <a:rPr lang="en-US" dirty="0" smtClean="0"/>
              <a:t> Arial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Arial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2352" y="645619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\\.psf\Home\Desktop\NewIntelFooter.png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22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71" r:id="rId4"/>
    <p:sldLayoutId id="2147483652" r:id="rId5"/>
    <p:sldLayoutId id="2147483660" r:id="rId6"/>
    <p:sldLayoutId id="2147483668" r:id="rId7"/>
    <p:sldLayoutId id="2147483669" r:id="rId8"/>
    <p:sldLayoutId id="2147483670" r:id="rId9"/>
    <p:sldLayoutId id="2147483672" r:id="rId10"/>
    <p:sldLayoutId id="2147483651" r:id="rId11"/>
    <p:sldLayoutId id="2147483665" r:id="rId12"/>
    <p:sldLayoutId id="2147483654" r:id="rId13"/>
    <p:sldLayoutId id="2147483655" r:id="rId14"/>
    <p:sldLayoutId id="2147483666" r:id="rId15"/>
    <p:sldLayoutId id="2147483674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2200" b="0" kern="1200">
          <a:solidFill>
            <a:srgbClr val="0071C5"/>
          </a:solidFill>
          <a:latin typeface="+mn-lt"/>
          <a:ea typeface="+mn-ea"/>
          <a:cs typeface="Arial" panose="020B0604020202020204" pitchFamily="34" charset="0"/>
        </a:defRPr>
      </a:lvl1pPr>
      <a:lvl2pPr marL="225425" indent="-225425" algn="l" defTabSz="457200" rtl="0" eaLnBrk="1" latinLnBrk="0" hangingPunct="1">
        <a:spcBef>
          <a:spcPts val="1200"/>
        </a:spcBef>
        <a:buFont typeface="Wingdings" charset="2"/>
        <a:buChar char="§"/>
        <a:defRPr sz="1800" kern="1200" baseline="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571500" indent="-228600" algn="l" defTabSz="457200" rtl="0" eaLnBrk="1" latinLnBrk="0" hangingPunct="1">
        <a:spcBef>
          <a:spcPts val="800"/>
        </a:spcBef>
        <a:buFont typeface="Wingdings" charset="2"/>
        <a:buChar char="§"/>
        <a:defRPr sz="18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969963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1319213" indent="-228600" algn="l" defTabSz="457200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TAU Panel: Timing constraints: Are they constraining designs or designers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613" y="5010230"/>
            <a:ext cx="6330212" cy="1233813"/>
          </a:xfrm>
        </p:spPr>
        <p:txBody>
          <a:bodyPr/>
          <a:lstStyle/>
          <a:p>
            <a:r>
              <a:rPr lang="en-US" sz="2000" dirty="0" smtClean="0"/>
              <a:t>Bruce Zahn</a:t>
            </a:r>
            <a:endParaRPr lang="en-US" dirty="0" smtClean="0"/>
          </a:p>
          <a:p>
            <a:r>
              <a:rPr lang="en-US" sz="2000" dirty="0" smtClean="0"/>
              <a:t>March 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088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3943609"/>
            <a:ext cx="8229600" cy="25174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Constraints used throughout entire flow</a:t>
            </a:r>
          </a:p>
          <a:p>
            <a:pPr lvl="2"/>
            <a:r>
              <a:rPr lang="en-US" dirty="0" smtClean="0"/>
              <a:t>Must be correct, realistic, understood by multiple tools</a:t>
            </a:r>
          </a:p>
          <a:p>
            <a:pPr lvl="3"/>
            <a:r>
              <a:rPr lang="en-US" dirty="0" smtClean="0"/>
              <a:t>Missing/inconsistent/conflicting constraints lead to problems in optimization</a:t>
            </a:r>
          </a:p>
          <a:p>
            <a:pPr lvl="3"/>
            <a:r>
              <a:rPr lang="en-US" dirty="0" smtClean="0"/>
              <a:t>Over constraining may cause implementation tool to thrash</a:t>
            </a:r>
            <a:endParaRPr lang="en-US" dirty="0"/>
          </a:p>
          <a:p>
            <a:pPr lvl="2"/>
            <a:r>
              <a:rPr lang="en-US" dirty="0" smtClean="0"/>
              <a:t>Multiple constraint inputs must be managed throughout design process</a:t>
            </a:r>
          </a:p>
          <a:p>
            <a:pPr lvl="3"/>
            <a:r>
              <a:rPr lang="en-US" dirty="0" smtClean="0"/>
              <a:t>Constraints change throughout flow</a:t>
            </a:r>
          </a:p>
          <a:p>
            <a:pPr lvl="3"/>
            <a:r>
              <a:rPr lang="en-US" dirty="0" smtClean="0"/>
              <a:t>Constraint management for hierarchical design flow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30709" y="872642"/>
            <a:ext cx="7559674" cy="13070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448121" y="2551486"/>
            <a:ext cx="8153266" cy="13070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676662" y="2973978"/>
            <a:ext cx="1011455" cy="51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Synthesis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2054185" y="2973978"/>
            <a:ext cx="870478" cy="51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DFT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300779" y="2973978"/>
            <a:ext cx="1061096" cy="51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Placement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4748039" y="2973978"/>
            <a:ext cx="869907" cy="51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CTS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5994062" y="2973978"/>
            <a:ext cx="889674" cy="51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Route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7289996" y="2973978"/>
            <a:ext cx="999906" cy="51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Signoff </a:t>
            </a:r>
          </a:p>
          <a:p>
            <a:pPr algn="ctr"/>
            <a:r>
              <a:rPr lang="en-US" sz="1200" dirty="0" smtClean="0"/>
              <a:t>STA</a:t>
            </a:r>
            <a:endParaRPr lang="en-US" sz="1200" dirty="0"/>
          </a:p>
        </p:txBody>
      </p:sp>
      <p:sp>
        <p:nvSpPr>
          <p:cNvPr id="34" name="Right Arrow 33"/>
          <p:cNvSpPr/>
          <p:nvPr/>
        </p:nvSpPr>
        <p:spPr bwMode="auto">
          <a:xfrm>
            <a:off x="1722985" y="3122346"/>
            <a:ext cx="331200" cy="21600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5" name="Right Arrow 34"/>
          <p:cNvSpPr/>
          <p:nvPr/>
        </p:nvSpPr>
        <p:spPr bwMode="auto">
          <a:xfrm>
            <a:off x="2935887" y="3122346"/>
            <a:ext cx="331200" cy="21600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6" name="Right Arrow 35"/>
          <p:cNvSpPr/>
          <p:nvPr/>
        </p:nvSpPr>
        <p:spPr bwMode="auto">
          <a:xfrm>
            <a:off x="6923928" y="3122346"/>
            <a:ext cx="331200" cy="21600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7" name="Right Arrow 36"/>
          <p:cNvSpPr/>
          <p:nvPr/>
        </p:nvSpPr>
        <p:spPr bwMode="auto">
          <a:xfrm>
            <a:off x="5647993" y="3122346"/>
            <a:ext cx="331200" cy="21600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8" name="Right Arrow 37"/>
          <p:cNvSpPr/>
          <p:nvPr/>
        </p:nvSpPr>
        <p:spPr bwMode="auto">
          <a:xfrm>
            <a:off x="4390023" y="3122346"/>
            <a:ext cx="331200" cy="21600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9" name="Flowchart: Multidocument 38"/>
          <p:cNvSpPr/>
          <p:nvPr/>
        </p:nvSpPr>
        <p:spPr bwMode="auto">
          <a:xfrm>
            <a:off x="1203483" y="1250780"/>
            <a:ext cx="1433486" cy="738909"/>
          </a:xfrm>
          <a:prstGeom prst="flowChartMultidocument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</a:rPr>
              <a:t>Functional Constraints</a:t>
            </a:r>
          </a:p>
        </p:txBody>
      </p:sp>
      <p:sp>
        <p:nvSpPr>
          <p:cNvPr id="40" name="Flowchart: Multidocument 39"/>
          <p:cNvSpPr/>
          <p:nvPr/>
        </p:nvSpPr>
        <p:spPr bwMode="auto">
          <a:xfrm>
            <a:off x="2844692" y="1250780"/>
            <a:ext cx="1433486" cy="738909"/>
          </a:xfrm>
          <a:prstGeom prst="flowChartMultidocument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</a:rPr>
              <a:t>IP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</a:rPr>
              <a:t>Constraints</a:t>
            </a:r>
          </a:p>
        </p:txBody>
      </p:sp>
      <p:sp>
        <p:nvSpPr>
          <p:cNvPr id="41" name="Flowchart: Multidocument 40"/>
          <p:cNvSpPr/>
          <p:nvPr/>
        </p:nvSpPr>
        <p:spPr bwMode="auto">
          <a:xfrm>
            <a:off x="4505996" y="1250780"/>
            <a:ext cx="1433486" cy="738909"/>
          </a:xfrm>
          <a:prstGeom prst="flowChartMultidocument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</a:rPr>
              <a:t>DFT Constraints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087220" y="1240397"/>
            <a:ext cx="2062004" cy="730295"/>
            <a:chOff x="1309719" y="91310"/>
            <a:chExt cx="2328389" cy="73029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3" name="Round Same Side Corner Rectangle 42"/>
            <p:cNvSpPr/>
            <p:nvPr/>
          </p:nvSpPr>
          <p:spPr>
            <a:xfrm rot="5400000">
              <a:off x="2108766" y="-707737"/>
              <a:ext cx="730295" cy="2328389"/>
            </a:xfrm>
            <a:prstGeom prst="round2SameRect">
              <a:avLst/>
            </a:prstGeom>
            <a:grpFill/>
          </p:spPr>
          <p:style>
            <a:ln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Round Same Side Corner Rectangle 4"/>
            <p:cNvSpPr/>
            <p:nvPr/>
          </p:nvSpPr>
          <p:spPr>
            <a:xfrm>
              <a:off x="1309719" y="126960"/>
              <a:ext cx="2292739" cy="65899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19050" rIns="38100" bIns="19050" numCol="1" spcCol="1270" anchor="ctr" anchorCtr="0">
              <a:noAutofit/>
            </a:bodyPr>
            <a:lstStyle/>
            <a:p>
              <a:pPr marL="57150" lvl="1" indent="-57150" algn="l" defTabSz="4445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 Customer/front end</a:t>
              </a:r>
              <a:endParaRPr lang="en-US" sz="1200" kern="1200" dirty="0">
                <a:solidFill>
                  <a:schemeClr val="bg1"/>
                </a:solidFill>
              </a:endParaRPr>
            </a:p>
            <a:p>
              <a:pPr marL="57150" lvl="1" indent="-57150" algn="l" defTabSz="4445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 IP provider</a:t>
              </a:r>
              <a:endParaRPr lang="en-US" sz="1200" kern="1200" dirty="0">
                <a:solidFill>
                  <a:schemeClr val="bg1"/>
                </a:solidFill>
              </a:endParaRPr>
            </a:p>
            <a:p>
              <a:pPr marL="57150" lvl="1" indent="-57150" algn="l" defTabSz="44450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200" kern="1200" dirty="0" smtClean="0">
                  <a:solidFill>
                    <a:schemeClr val="bg1"/>
                  </a:solidFill>
                </a:rPr>
                <a:t> DFT</a:t>
              </a:r>
              <a:endParaRPr lang="en-US" sz="12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143848" y="894001"/>
            <a:ext cx="85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Right Arrow 45"/>
          <p:cNvSpPr/>
          <p:nvPr/>
        </p:nvSpPr>
        <p:spPr bwMode="auto">
          <a:xfrm rot="5400000">
            <a:off x="4346210" y="2257790"/>
            <a:ext cx="331200" cy="21600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55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Hierarchical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20" y="1075186"/>
            <a:ext cx="5797898" cy="260251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Design partitioned and implemented in parallel across multiple locations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Must support top-down and bottom up flow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Blocks available first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Top level always comes late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6048" y="3627378"/>
            <a:ext cx="8606405" cy="26025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None/>
              <a:defRPr sz="2200" b="0" kern="1200">
                <a:solidFill>
                  <a:srgbClr val="0071C5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33363" indent="-233363" algn="l" defTabSz="457200" rtl="0" eaLnBrk="1" latinLnBrk="0" hangingPunct="1">
              <a:spcBef>
                <a:spcPts val="12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571500" indent="-228600" algn="l" defTabSz="457200" rtl="0" eaLnBrk="1" latinLnBrk="0" hangingPunct="1">
              <a:spcBef>
                <a:spcPts val="8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969963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1319213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Constraints flexible to support </a:t>
            </a:r>
            <a:r>
              <a:rPr lang="en-US" dirty="0">
                <a:solidFill>
                  <a:schemeClr val="tx2"/>
                </a:solidFill>
              </a:rPr>
              <a:t>model </a:t>
            </a:r>
            <a:r>
              <a:rPr lang="en-US" dirty="0" smtClean="0">
                <a:solidFill>
                  <a:schemeClr val="tx2"/>
                </a:solidFill>
              </a:rPr>
              <a:t>or flat (</a:t>
            </a:r>
            <a:r>
              <a:rPr lang="en-US" dirty="0" err="1" smtClean="0">
                <a:solidFill>
                  <a:schemeClr val="tx2"/>
                </a:solidFill>
              </a:rPr>
              <a:t>netlist</a:t>
            </a:r>
            <a:r>
              <a:rPr lang="en-US" dirty="0" smtClean="0">
                <a:solidFill>
                  <a:schemeClr val="tx2"/>
                </a:solidFill>
              </a:rPr>
              <a:t>) view of 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Top and blocks need to be independent to allow concurrent design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Block constraints slightly pessimistic compared to top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may cause some consistency issues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 not want to re-open closed blocks due to top level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91440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Freeform 1027"/>
          <p:cNvSpPr>
            <a:spLocks/>
          </p:cNvSpPr>
          <p:nvPr/>
        </p:nvSpPr>
        <p:spPr bwMode="auto">
          <a:xfrm>
            <a:off x="6654716" y="1395216"/>
            <a:ext cx="217487" cy="163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8" y="0"/>
              </a:cxn>
              <a:cxn ang="0">
                <a:pos x="118" y="93"/>
              </a:cxn>
              <a:cxn ang="0">
                <a:pos x="0" y="93"/>
              </a:cxn>
              <a:cxn ang="0">
                <a:pos x="0" y="0"/>
              </a:cxn>
            </a:cxnLst>
            <a:rect l="0" t="0" r="r" b="b"/>
            <a:pathLst>
              <a:path w="119" h="94">
                <a:moveTo>
                  <a:pt x="0" y="0"/>
                </a:moveTo>
                <a:lnTo>
                  <a:pt x="118" y="0"/>
                </a:lnTo>
                <a:lnTo>
                  <a:pt x="118" y="93"/>
                </a:lnTo>
                <a:lnTo>
                  <a:pt x="0" y="93"/>
                </a:lnTo>
                <a:lnTo>
                  <a:pt x="0" y="0"/>
                </a:lnTo>
              </a:path>
            </a:pathLst>
          </a:custGeom>
          <a:noFill/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Freeform 1028"/>
          <p:cNvSpPr>
            <a:spLocks/>
          </p:cNvSpPr>
          <p:nvPr/>
        </p:nvSpPr>
        <p:spPr bwMode="auto">
          <a:xfrm>
            <a:off x="7972433" y="1028076"/>
            <a:ext cx="846137" cy="163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8" y="0"/>
              </a:cxn>
              <a:cxn ang="0">
                <a:pos x="458" y="93"/>
              </a:cxn>
              <a:cxn ang="0">
                <a:pos x="0" y="93"/>
              </a:cxn>
              <a:cxn ang="0">
                <a:pos x="0" y="0"/>
              </a:cxn>
            </a:cxnLst>
            <a:rect l="0" t="0" r="r" b="b"/>
            <a:pathLst>
              <a:path w="459" h="94">
                <a:moveTo>
                  <a:pt x="0" y="0"/>
                </a:moveTo>
                <a:lnTo>
                  <a:pt x="458" y="0"/>
                </a:lnTo>
                <a:lnTo>
                  <a:pt x="458" y="93"/>
                </a:lnTo>
                <a:lnTo>
                  <a:pt x="0" y="93"/>
                </a:lnTo>
                <a:lnTo>
                  <a:pt x="0" y="0"/>
                </a:lnTo>
              </a:path>
            </a:pathLst>
          </a:custGeom>
          <a:noFill/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1029"/>
          <p:cNvSpPr>
            <a:spLocks noChangeArrowheads="1"/>
          </p:cNvSpPr>
          <p:nvPr/>
        </p:nvSpPr>
        <p:spPr bwMode="auto">
          <a:xfrm>
            <a:off x="5969636" y="719558"/>
            <a:ext cx="3021964" cy="2497492"/>
          </a:xfrm>
          <a:prstGeom prst="rect">
            <a:avLst/>
          </a:prstGeom>
          <a:solidFill>
            <a:srgbClr val="96969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093"/>
          <p:cNvSpPr>
            <a:spLocks noChangeArrowheads="1"/>
          </p:cNvSpPr>
          <p:nvPr/>
        </p:nvSpPr>
        <p:spPr bwMode="auto">
          <a:xfrm rot="5400000">
            <a:off x="7024700" y="1883423"/>
            <a:ext cx="446796" cy="907000"/>
          </a:xfrm>
          <a:prstGeom prst="rect">
            <a:avLst/>
          </a:prstGeom>
          <a:solidFill>
            <a:srgbClr val="0000D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094"/>
          <p:cNvSpPr>
            <a:spLocks noChangeArrowheads="1"/>
          </p:cNvSpPr>
          <p:nvPr/>
        </p:nvSpPr>
        <p:spPr bwMode="auto">
          <a:xfrm>
            <a:off x="7904107" y="760107"/>
            <a:ext cx="1067938" cy="684213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95"/>
          <p:cNvSpPr>
            <a:spLocks noChangeArrowheads="1"/>
          </p:cNvSpPr>
          <p:nvPr/>
        </p:nvSpPr>
        <p:spPr bwMode="auto">
          <a:xfrm>
            <a:off x="7972433" y="1518052"/>
            <a:ext cx="694557" cy="503238"/>
          </a:xfrm>
          <a:prstGeom prst="rect">
            <a:avLst/>
          </a:prstGeom>
          <a:solidFill>
            <a:srgbClr val="C0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27"/>
          <p:cNvSpPr txBox="1">
            <a:spLocks noChangeArrowheads="1"/>
          </p:cNvSpPr>
          <p:nvPr/>
        </p:nvSpPr>
        <p:spPr bwMode="auto">
          <a:xfrm>
            <a:off x="8494747" y="893528"/>
            <a:ext cx="344488" cy="3968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ectangle 1093"/>
          <p:cNvSpPr>
            <a:spLocks noChangeArrowheads="1"/>
          </p:cNvSpPr>
          <p:nvPr/>
        </p:nvSpPr>
        <p:spPr bwMode="auto">
          <a:xfrm>
            <a:off x="6032007" y="751644"/>
            <a:ext cx="496233" cy="754380"/>
          </a:xfrm>
          <a:prstGeom prst="rect">
            <a:avLst/>
          </a:prstGeom>
          <a:solidFill>
            <a:schemeClr val="accent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093"/>
          <p:cNvSpPr>
            <a:spLocks noChangeArrowheads="1"/>
          </p:cNvSpPr>
          <p:nvPr/>
        </p:nvSpPr>
        <p:spPr bwMode="auto">
          <a:xfrm rot="5400000">
            <a:off x="6726872" y="665091"/>
            <a:ext cx="472908" cy="754380"/>
          </a:xfrm>
          <a:prstGeom prst="rect">
            <a:avLst/>
          </a:prstGeom>
          <a:solidFill>
            <a:schemeClr val="accent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094"/>
          <p:cNvSpPr>
            <a:spLocks noChangeArrowheads="1"/>
          </p:cNvSpPr>
          <p:nvPr/>
        </p:nvSpPr>
        <p:spPr bwMode="auto">
          <a:xfrm>
            <a:off x="7465378" y="1192343"/>
            <a:ext cx="361854" cy="49929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094"/>
          <p:cNvSpPr>
            <a:spLocks noChangeArrowheads="1"/>
          </p:cNvSpPr>
          <p:nvPr/>
        </p:nvSpPr>
        <p:spPr bwMode="auto">
          <a:xfrm>
            <a:off x="7373938" y="833149"/>
            <a:ext cx="485905" cy="319301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093"/>
          <p:cNvSpPr>
            <a:spLocks noChangeArrowheads="1"/>
          </p:cNvSpPr>
          <p:nvPr/>
        </p:nvSpPr>
        <p:spPr bwMode="auto">
          <a:xfrm rot="5400000">
            <a:off x="8008369" y="1883423"/>
            <a:ext cx="446796" cy="907000"/>
          </a:xfrm>
          <a:prstGeom prst="rect">
            <a:avLst/>
          </a:prstGeom>
          <a:solidFill>
            <a:srgbClr val="0000D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093"/>
          <p:cNvSpPr>
            <a:spLocks noChangeArrowheads="1"/>
          </p:cNvSpPr>
          <p:nvPr/>
        </p:nvSpPr>
        <p:spPr bwMode="auto">
          <a:xfrm rot="5400000">
            <a:off x="6540228" y="2530334"/>
            <a:ext cx="541662" cy="718722"/>
          </a:xfrm>
          <a:prstGeom prst="rect">
            <a:avLst/>
          </a:prstGeom>
          <a:solidFill>
            <a:srgbClr val="0000D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093"/>
          <p:cNvSpPr>
            <a:spLocks noChangeArrowheads="1"/>
          </p:cNvSpPr>
          <p:nvPr/>
        </p:nvSpPr>
        <p:spPr bwMode="auto">
          <a:xfrm rot="5400000">
            <a:off x="7297050" y="2530334"/>
            <a:ext cx="541662" cy="718722"/>
          </a:xfrm>
          <a:prstGeom prst="rect">
            <a:avLst/>
          </a:prstGeom>
          <a:solidFill>
            <a:srgbClr val="0000D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093"/>
          <p:cNvSpPr>
            <a:spLocks noChangeArrowheads="1"/>
          </p:cNvSpPr>
          <p:nvPr/>
        </p:nvSpPr>
        <p:spPr bwMode="auto">
          <a:xfrm rot="5400000">
            <a:off x="8060963" y="2530334"/>
            <a:ext cx="541662" cy="718722"/>
          </a:xfrm>
          <a:prstGeom prst="rect">
            <a:avLst/>
          </a:prstGeom>
          <a:solidFill>
            <a:srgbClr val="0000D4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1094"/>
          <p:cNvSpPr>
            <a:spLocks noChangeArrowheads="1"/>
          </p:cNvSpPr>
          <p:nvPr/>
        </p:nvSpPr>
        <p:spPr bwMode="auto">
          <a:xfrm>
            <a:off x="7430723" y="1730814"/>
            <a:ext cx="485905" cy="319301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094"/>
          <p:cNvSpPr>
            <a:spLocks noChangeArrowheads="1"/>
          </p:cNvSpPr>
          <p:nvPr/>
        </p:nvSpPr>
        <p:spPr bwMode="auto">
          <a:xfrm>
            <a:off x="6927467" y="1317321"/>
            <a:ext cx="485905" cy="319301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1094"/>
          <p:cNvSpPr>
            <a:spLocks noChangeArrowheads="1"/>
          </p:cNvSpPr>
          <p:nvPr/>
        </p:nvSpPr>
        <p:spPr bwMode="auto">
          <a:xfrm>
            <a:off x="6895988" y="1722824"/>
            <a:ext cx="485905" cy="319301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094"/>
          <p:cNvSpPr>
            <a:spLocks noChangeArrowheads="1"/>
          </p:cNvSpPr>
          <p:nvPr/>
        </p:nvSpPr>
        <p:spPr bwMode="auto">
          <a:xfrm>
            <a:off x="6567955" y="1340181"/>
            <a:ext cx="304248" cy="701661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1094"/>
          <p:cNvSpPr>
            <a:spLocks noChangeArrowheads="1"/>
          </p:cNvSpPr>
          <p:nvPr/>
        </p:nvSpPr>
        <p:spPr bwMode="auto">
          <a:xfrm>
            <a:off x="6032006" y="2536979"/>
            <a:ext cx="361173" cy="623766"/>
          </a:xfrm>
          <a:prstGeom prst="rect">
            <a:avLst/>
          </a:prstGeom>
          <a:solidFill>
            <a:schemeClr val="accent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1094"/>
          <p:cNvSpPr>
            <a:spLocks noChangeArrowheads="1"/>
          </p:cNvSpPr>
          <p:nvPr/>
        </p:nvSpPr>
        <p:spPr bwMode="auto">
          <a:xfrm rot="5400000">
            <a:off x="6190284" y="1991170"/>
            <a:ext cx="361173" cy="623766"/>
          </a:xfrm>
          <a:prstGeom prst="rect">
            <a:avLst/>
          </a:prstGeom>
          <a:solidFill>
            <a:schemeClr val="accent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1094"/>
          <p:cNvSpPr>
            <a:spLocks noChangeArrowheads="1"/>
          </p:cNvSpPr>
          <p:nvPr/>
        </p:nvSpPr>
        <p:spPr bwMode="auto">
          <a:xfrm>
            <a:off x="6037170" y="1555923"/>
            <a:ext cx="485905" cy="48620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1094"/>
          <p:cNvSpPr>
            <a:spLocks noChangeArrowheads="1"/>
          </p:cNvSpPr>
          <p:nvPr/>
        </p:nvSpPr>
        <p:spPr bwMode="auto">
          <a:xfrm>
            <a:off x="8698663" y="1506024"/>
            <a:ext cx="273382" cy="1666331"/>
          </a:xfrm>
          <a:prstGeom prst="rect">
            <a:avLst/>
          </a:prstGeom>
          <a:solidFill>
            <a:srgbClr val="C00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1127"/>
          <p:cNvSpPr txBox="1">
            <a:spLocks noChangeArrowheads="1"/>
          </p:cNvSpPr>
          <p:nvPr/>
        </p:nvSpPr>
        <p:spPr bwMode="auto">
          <a:xfrm>
            <a:off x="8093588" y="893528"/>
            <a:ext cx="344488" cy="39687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84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SDC Vs. TCL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1075185"/>
            <a:ext cx="8229600" cy="506436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SDC</a:t>
            </a:r>
          </a:p>
          <a:p>
            <a:pPr lvl="2"/>
            <a:r>
              <a:rPr lang="en-US" dirty="0" smtClean="0"/>
              <a:t>Common constraint set – consistency across tools</a:t>
            </a:r>
          </a:p>
          <a:p>
            <a:pPr lvl="2"/>
            <a:r>
              <a:rPr lang="en-US" dirty="0" smtClean="0"/>
              <a:t>Must be re-generated </a:t>
            </a:r>
          </a:p>
          <a:p>
            <a:pPr lvl="3"/>
            <a:r>
              <a:rPr lang="en-US" dirty="0" smtClean="0"/>
              <a:t>When constraints change</a:t>
            </a:r>
          </a:p>
          <a:p>
            <a:pPr lvl="3"/>
            <a:r>
              <a:rPr lang="en-US" dirty="0" smtClean="0"/>
              <a:t>Different configuration of </a:t>
            </a:r>
            <a:r>
              <a:rPr lang="en-US" dirty="0" err="1" smtClean="0"/>
              <a:t>netlist</a:t>
            </a:r>
            <a:r>
              <a:rPr lang="en-US" dirty="0" smtClean="0"/>
              <a:t> (flat vs. models)</a:t>
            </a:r>
          </a:p>
          <a:p>
            <a:pPr lvl="2"/>
            <a:r>
              <a:rPr lang="en-US" dirty="0" smtClean="0"/>
              <a:t>Machine generated – very difficult to work with (read/edit/debug)</a:t>
            </a:r>
          </a:p>
          <a:p>
            <a:pPr lvl="3"/>
            <a:r>
              <a:rPr lang="en-US" dirty="0" smtClean="0"/>
              <a:t>Busses and wildcards expanded</a:t>
            </a:r>
          </a:p>
          <a:p>
            <a:pPr lvl="1"/>
            <a:r>
              <a:rPr lang="en-US" sz="2200" dirty="0" smtClean="0">
                <a:solidFill>
                  <a:schemeClr val="accent1"/>
                </a:solidFill>
              </a:rPr>
              <a:t>TCL </a:t>
            </a:r>
          </a:p>
          <a:p>
            <a:pPr lvl="2"/>
            <a:r>
              <a:rPr lang="en-US" dirty="0" smtClean="0"/>
              <a:t>Compact, readable and easier to debug/modify</a:t>
            </a:r>
          </a:p>
          <a:p>
            <a:pPr lvl="3"/>
            <a:r>
              <a:rPr lang="en-US" dirty="0" smtClean="0"/>
              <a:t>Support variables, wildcards, conditional statements</a:t>
            </a:r>
          </a:p>
          <a:p>
            <a:pPr lvl="3"/>
            <a:r>
              <a:rPr lang="en-US" dirty="0" smtClean="0"/>
              <a:t>Constraint set customized to work with hierarchical flow</a:t>
            </a:r>
          </a:p>
          <a:p>
            <a:pPr lvl="4"/>
            <a:r>
              <a:rPr lang="en-US" dirty="0" smtClean="0"/>
              <a:t>Block represented as model or </a:t>
            </a:r>
            <a:r>
              <a:rPr lang="en-US" dirty="0" err="1" smtClean="0"/>
              <a:t>netlist</a:t>
            </a:r>
            <a:endParaRPr lang="en-US" dirty="0" smtClean="0"/>
          </a:p>
          <a:p>
            <a:pPr lvl="2"/>
            <a:r>
              <a:rPr lang="en-US" dirty="0" smtClean="0"/>
              <a:t>Some </a:t>
            </a:r>
            <a:r>
              <a:rPr lang="en-US" dirty="0" err="1" smtClean="0"/>
              <a:t>tcl</a:t>
            </a:r>
            <a:r>
              <a:rPr lang="en-US" dirty="0" smtClean="0"/>
              <a:t> commands not understood by all tools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0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Merged Constraints vs. MCMM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1075185"/>
            <a:ext cx="8229600" cy="506436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Implementation using Multi-Corner-Multi-Mode </a:t>
            </a:r>
          </a:p>
          <a:p>
            <a:pPr lvl="2"/>
            <a:r>
              <a:rPr lang="en-US" dirty="0" smtClean="0"/>
              <a:t>Resource intensive – many scenarios </a:t>
            </a:r>
          </a:p>
          <a:p>
            <a:pPr lvl="2"/>
            <a:r>
              <a:rPr lang="en-US" dirty="0"/>
              <a:t>Difficult to check all real paths constrained across all </a:t>
            </a:r>
            <a:r>
              <a:rPr lang="en-US" dirty="0" smtClean="0"/>
              <a:t>modes</a:t>
            </a:r>
          </a:p>
          <a:p>
            <a:pPr lvl="2"/>
            <a:r>
              <a:rPr lang="en-US" dirty="0" smtClean="0"/>
              <a:t>Need models for all modes</a:t>
            </a:r>
          </a:p>
          <a:p>
            <a:pPr lvl="2"/>
            <a:r>
              <a:rPr lang="en-US" dirty="0" smtClean="0"/>
              <a:t>Not all modes exist due to complexity of constraint generation</a:t>
            </a:r>
          </a:p>
          <a:p>
            <a:pPr lvl="3"/>
            <a:r>
              <a:rPr lang="en-US" dirty="0" smtClean="0"/>
              <a:t>Results in some path unconstrained in optimization tool</a:t>
            </a:r>
          </a:p>
          <a:p>
            <a:pPr lvl="1"/>
            <a:r>
              <a:rPr lang="en-US" dirty="0" smtClean="0"/>
              <a:t>Merged Constraints</a:t>
            </a:r>
          </a:p>
          <a:p>
            <a:pPr lvl="2"/>
            <a:r>
              <a:rPr lang="en-US" dirty="0" smtClean="0"/>
              <a:t>Difficult to generate and manage</a:t>
            </a:r>
          </a:p>
          <a:p>
            <a:pPr lvl="2"/>
            <a:r>
              <a:rPr lang="en-US" dirty="0" smtClean="0"/>
              <a:t>Some EDA tools perform mode merging</a:t>
            </a:r>
          </a:p>
          <a:p>
            <a:pPr lvl="3"/>
            <a:r>
              <a:rPr lang="en-US" dirty="0" smtClean="0"/>
              <a:t>Time consuming to verify merged constraints</a:t>
            </a:r>
          </a:p>
          <a:p>
            <a:pPr lvl="2"/>
            <a:r>
              <a:rPr lang="en-US" dirty="0" smtClean="0"/>
              <a:t>Many false violations due to transfers that are not real</a:t>
            </a:r>
          </a:p>
          <a:p>
            <a:pPr lvl="3"/>
            <a:r>
              <a:rPr lang="en-US" dirty="0" err="1" smtClean="0"/>
              <a:t>Func</a:t>
            </a:r>
            <a:r>
              <a:rPr lang="en-US" dirty="0" smtClean="0"/>
              <a:t> clocks </a:t>
            </a:r>
            <a:r>
              <a:rPr lang="en-US" dirty="0" smtClean="0">
                <a:sym typeface="Wingdings" panose="05000000000000000000" pitchFamily="2" charset="2"/>
              </a:rPr>
              <a:t> DFT clocks 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8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EDA tools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1075185"/>
            <a:ext cx="8229600" cy="506436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Need EDA tools to help manage constraints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Output constraints in readable format – do not expand 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Improved merged or MCMM flow 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Ability to validate quality of constraints across all scenarios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Support hierarchical design constraints where blocks may be either: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Models – cannot see inside</a:t>
            </a:r>
          </a:p>
          <a:p>
            <a:pPr marL="9144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Flat </a:t>
            </a:r>
            <a:r>
              <a:rPr lang="en-US" dirty="0" err="1" smtClean="0"/>
              <a:t>netlist</a:t>
            </a:r>
            <a:r>
              <a:rPr lang="en-US" dirty="0" smtClean="0"/>
              <a:t> – can see internals</a:t>
            </a:r>
          </a:p>
          <a:p>
            <a:pPr marL="576263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Support bottom up flow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31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47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l_PPT_LgtTmplt_Stndrd_ARIAL_011414">
  <a:themeElements>
    <a:clrScheme name="Intel Clear Jan 2014">
      <a:dk1>
        <a:sysClr val="windowText" lastClr="000000"/>
      </a:dk1>
      <a:lt1>
        <a:sysClr val="window" lastClr="FFFFFF"/>
      </a:lt1>
      <a:dk2>
        <a:srgbClr val="004280"/>
      </a:dk2>
      <a:lt2>
        <a:srgbClr val="B1BABF"/>
      </a:lt2>
      <a:accent1>
        <a:srgbClr val="0071C5"/>
      </a:accent1>
      <a:accent2>
        <a:srgbClr val="00AEEF"/>
      </a:accent2>
      <a:accent3>
        <a:srgbClr val="8DC8E8"/>
      </a:accent3>
      <a:accent4>
        <a:srgbClr val="FFDA00"/>
      </a:accent4>
      <a:accent5>
        <a:srgbClr val="FDB813"/>
      </a:accent5>
      <a:accent6>
        <a:srgbClr val="A6CE39"/>
      </a:accent6>
      <a:hlink>
        <a:srgbClr val="00AEEF"/>
      </a:hlink>
      <a:folHlink>
        <a:srgbClr val="0071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000" dirty="0" smtClean="0">
            <a:solidFill>
              <a:schemeClr val="tx2"/>
            </a:solidFill>
            <a:cs typeface="Neo Sans Inte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intel_PPT_LgtTmplt_Stndrd_ARIAL_020514</Template>
  <TotalTime>4187</TotalTime>
  <Words>384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Intel Clear</vt:lpstr>
      <vt:lpstr>Lucida Grande</vt:lpstr>
      <vt:lpstr>Wingdings</vt:lpstr>
      <vt:lpstr>intel_PPT_LgtTmplt_Stndrd_ARIAL_011414</vt:lpstr>
      <vt:lpstr>TAU Panel: Timing constraints: Are they constraining designs or designers</vt:lpstr>
      <vt:lpstr>Design Flow</vt:lpstr>
      <vt:lpstr>Hierarchical Constraints</vt:lpstr>
      <vt:lpstr>SDC Vs. TCL</vt:lpstr>
      <vt:lpstr>Merged Constraints vs. MCMM</vt:lpstr>
      <vt:lpstr>How can EDA tools help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Presentation Template Overview</dc:title>
  <dc:creator>Lawson, Julia</dc:creator>
  <cp:lastModifiedBy>ADMINIBM</cp:lastModifiedBy>
  <cp:revision>103</cp:revision>
  <dcterms:created xsi:type="dcterms:W3CDTF">2014-12-05T17:44:05Z</dcterms:created>
  <dcterms:modified xsi:type="dcterms:W3CDTF">2015-03-22T13:16:23Z</dcterms:modified>
</cp:coreProperties>
</file>